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72" r:id="rId4"/>
    <p:sldId id="260" r:id="rId5"/>
    <p:sldId id="261" r:id="rId6"/>
    <p:sldId id="263" r:id="rId7"/>
    <p:sldId id="264" r:id="rId8"/>
    <p:sldId id="270" r:id="rId9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DC63D7-4CD4-45F3-9534-1AB31C8A5AFE}" type="doc">
      <dgm:prSet loTypeId="urn:microsoft.com/office/officeart/2011/layout/Tab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EE03E5CB-FD4D-43F9-BF65-B404710686DE}">
      <dgm:prSet phldrT="[Text]"/>
      <dgm:spPr/>
      <dgm:t>
        <a:bodyPr/>
        <a:lstStyle/>
        <a:p>
          <a:r>
            <a:rPr lang="id-ID" dirty="0"/>
            <a:t>DESA NON UCI</a:t>
          </a:r>
        </a:p>
      </dgm:t>
    </dgm:pt>
    <dgm:pt modelId="{1F420A5F-77D1-481B-9C7E-BBDA221952CA}" type="parTrans" cxnId="{F49A3800-27B2-474A-AC76-4672E4C54D12}">
      <dgm:prSet/>
      <dgm:spPr/>
      <dgm:t>
        <a:bodyPr/>
        <a:lstStyle/>
        <a:p>
          <a:endParaRPr lang="id-ID"/>
        </a:p>
      </dgm:t>
    </dgm:pt>
    <dgm:pt modelId="{0F4CB361-4C8E-4858-ABAC-3AECB6B576F8}" type="sibTrans" cxnId="{F49A3800-27B2-474A-AC76-4672E4C54D12}">
      <dgm:prSet/>
      <dgm:spPr/>
      <dgm:t>
        <a:bodyPr/>
        <a:lstStyle/>
        <a:p>
          <a:endParaRPr lang="id-ID"/>
        </a:p>
      </dgm:t>
    </dgm:pt>
    <dgm:pt modelId="{69D7FD1E-D3C2-46F5-B7D4-557F429D9950}">
      <dgm:prSet phldrT="[Text]"/>
      <dgm:spPr/>
      <dgm:t>
        <a:bodyPr/>
        <a:lstStyle/>
        <a:p>
          <a:r>
            <a:rPr lang="id-ID" dirty="0"/>
            <a:t>= 4 DESA</a:t>
          </a:r>
        </a:p>
      </dgm:t>
    </dgm:pt>
    <dgm:pt modelId="{FE28D549-1767-43E2-8B3E-504A276371D5}" type="parTrans" cxnId="{83B52E90-6362-4FF1-93BB-0020B26C3024}">
      <dgm:prSet/>
      <dgm:spPr/>
      <dgm:t>
        <a:bodyPr/>
        <a:lstStyle/>
        <a:p>
          <a:endParaRPr lang="id-ID"/>
        </a:p>
      </dgm:t>
    </dgm:pt>
    <dgm:pt modelId="{FDDBE28F-EB9C-4833-AD18-A09BFCD66805}" type="sibTrans" cxnId="{83B52E90-6362-4FF1-93BB-0020B26C3024}">
      <dgm:prSet/>
      <dgm:spPr/>
      <dgm:t>
        <a:bodyPr/>
        <a:lstStyle/>
        <a:p>
          <a:endParaRPr lang="id-ID"/>
        </a:p>
      </dgm:t>
    </dgm:pt>
    <dgm:pt modelId="{CE0C1C0B-E58F-42A7-8B7D-EFC61E53506B}">
      <dgm:prSet phldrT="[Text]" phldr="1"/>
      <dgm:spPr/>
      <dgm:t>
        <a:bodyPr/>
        <a:lstStyle/>
        <a:p>
          <a:endParaRPr lang="id-ID" dirty="0"/>
        </a:p>
      </dgm:t>
    </dgm:pt>
    <dgm:pt modelId="{5996E82A-E9FD-4DD5-A376-81F2495FC932}" type="parTrans" cxnId="{553A326B-86BF-4FF2-A77C-9C88458E48D8}">
      <dgm:prSet/>
      <dgm:spPr/>
      <dgm:t>
        <a:bodyPr/>
        <a:lstStyle/>
        <a:p>
          <a:endParaRPr lang="id-ID"/>
        </a:p>
      </dgm:t>
    </dgm:pt>
    <dgm:pt modelId="{6719194E-790F-4D2C-B222-EE0D0B1363D3}" type="sibTrans" cxnId="{553A326B-86BF-4FF2-A77C-9C88458E48D8}">
      <dgm:prSet/>
      <dgm:spPr/>
      <dgm:t>
        <a:bodyPr/>
        <a:lstStyle/>
        <a:p>
          <a:endParaRPr lang="id-ID"/>
        </a:p>
      </dgm:t>
    </dgm:pt>
    <dgm:pt modelId="{C02147C1-24BF-40BD-9F2A-C07A91FA3D71}">
      <dgm:prSet phldrT="[Text]"/>
      <dgm:spPr/>
      <dgm:t>
        <a:bodyPr/>
        <a:lstStyle/>
        <a:p>
          <a:r>
            <a:rPr lang="id-ID" dirty="0"/>
            <a:t>ALASAN:</a:t>
          </a:r>
        </a:p>
      </dgm:t>
    </dgm:pt>
    <dgm:pt modelId="{B31248FC-8A26-4A3B-89B1-835992A36D31}" type="parTrans" cxnId="{3C4765F2-A2A1-421F-9748-F074B52494D0}">
      <dgm:prSet/>
      <dgm:spPr/>
      <dgm:t>
        <a:bodyPr/>
        <a:lstStyle/>
        <a:p>
          <a:endParaRPr lang="id-ID"/>
        </a:p>
      </dgm:t>
    </dgm:pt>
    <dgm:pt modelId="{E06C384C-D592-4C4D-980D-761B5145CF2B}" type="sibTrans" cxnId="{3C4765F2-A2A1-421F-9748-F074B52494D0}">
      <dgm:prSet/>
      <dgm:spPr/>
      <dgm:t>
        <a:bodyPr/>
        <a:lstStyle/>
        <a:p>
          <a:endParaRPr lang="id-ID"/>
        </a:p>
      </dgm:t>
    </dgm:pt>
    <dgm:pt modelId="{3556D14F-9634-4509-8692-88B013993166}">
      <dgm:prSet phldrT="[Text]" custT="1"/>
      <dgm:spPr/>
      <dgm:t>
        <a:bodyPr/>
        <a:lstStyle/>
        <a:p>
          <a:pPr>
            <a:buClr>
              <a:srgbClr val="FF0000"/>
            </a:buClr>
            <a:buFont typeface="Wingdings" panose="05000000000000000000" pitchFamily="2" charset="2"/>
            <a:buChar char="Ø"/>
          </a:pPr>
          <a:r>
            <a:rPr lang="id-ID" sz="2000" dirty="0"/>
            <a:t>PAHAM KEAGAMAAN YANG MENOLAK IMUNISASI</a:t>
          </a:r>
        </a:p>
      </dgm:t>
    </dgm:pt>
    <dgm:pt modelId="{13A657C4-F3D9-4626-9D20-A8B1C1216ECA}" type="parTrans" cxnId="{5A1E4BBC-5DCE-42EB-B633-C37B7F35FDAA}">
      <dgm:prSet/>
      <dgm:spPr/>
      <dgm:t>
        <a:bodyPr/>
        <a:lstStyle/>
        <a:p>
          <a:endParaRPr lang="id-ID"/>
        </a:p>
      </dgm:t>
    </dgm:pt>
    <dgm:pt modelId="{ACD06FB3-4903-4545-B58D-CC5C109CD95C}" type="sibTrans" cxnId="{5A1E4BBC-5DCE-42EB-B633-C37B7F35FDAA}">
      <dgm:prSet/>
      <dgm:spPr/>
      <dgm:t>
        <a:bodyPr/>
        <a:lstStyle/>
        <a:p>
          <a:endParaRPr lang="id-ID"/>
        </a:p>
      </dgm:t>
    </dgm:pt>
    <dgm:pt modelId="{A6519CB1-DCA3-4537-8802-5E90C1DD60FF}">
      <dgm:prSet phldrT="[Text]" custT="1"/>
      <dgm:spPr/>
      <dgm:t>
        <a:bodyPr/>
        <a:lstStyle/>
        <a:p>
          <a:pPr>
            <a:buClr>
              <a:srgbClr val="FF0000"/>
            </a:buClr>
            <a:buFont typeface="Wingdings" panose="05000000000000000000" pitchFamily="2" charset="2"/>
            <a:buChar char="Ø"/>
          </a:pPr>
          <a:r>
            <a:rPr lang="id-ID" sz="2000" dirty="0"/>
            <a:t>TAPAL BATAS DENGAN KABUPATEN/KOTA LAIN</a:t>
          </a:r>
        </a:p>
      </dgm:t>
    </dgm:pt>
    <dgm:pt modelId="{9A69255A-AB18-4E49-BF52-7166D2CF957D}" type="parTrans" cxnId="{1F2E86EB-A7D3-4084-BA71-545EF92B6E09}">
      <dgm:prSet/>
      <dgm:spPr/>
      <dgm:t>
        <a:bodyPr/>
        <a:lstStyle/>
        <a:p>
          <a:endParaRPr lang="id-ID"/>
        </a:p>
      </dgm:t>
    </dgm:pt>
    <dgm:pt modelId="{F20FBB72-91ED-4360-B55B-EB7B7A5CFF85}" type="sibTrans" cxnId="{1F2E86EB-A7D3-4084-BA71-545EF92B6E09}">
      <dgm:prSet/>
      <dgm:spPr/>
      <dgm:t>
        <a:bodyPr/>
        <a:lstStyle/>
        <a:p>
          <a:endParaRPr lang="id-ID"/>
        </a:p>
      </dgm:t>
    </dgm:pt>
    <dgm:pt modelId="{305ECA7B-9335-4B94-A2FC-310E2F3ACEB5}">
      <dgm:prSet phldrT="[Text]" phldr="1"/>
      <dgm:spPr/>
      <dgm:t>
        <a:bodyPr/>
        <a:lstStyle/>
        <a:p>
          <a:endParaRPr lang="id-ID" dirty="0"/>
        </a:p>
      </dgm:t>
    </dgm:pt>
    <dgm:pt modelId="{ABAE53BC-FFD2-4C83-AE49-C84AE14F8E37}" type="sibTrans" cxnId="{4350FD05-F70E-46A0-8DE1-A9C2AAD5AD5C}">
      <dgm:prSet/>
      <dgm:spPr/>
      <dgm:t>
        <a:bodyPr/>
        <a:lstStyle/>
        <a:p>
          <a:endParaRPr lang="id-ID"/>
        </a:p>
      </dgm:t>
    </dgm:pt>
    <dgm:pt modelId="{43392686-9AAC-4303-B6BE-5C1ECA2DC8A1}" type="parTrans" cxnId="{4350FD05-F70E-46A0-8DE1-A9C2AAD5AD5C}">
      <dgm:prSet/>
      <dgm:spPr/>
      <dgm:t>
        <a:bodyPr/>
        <a:lstStyle/>
        <a:p>
          <a:endParaRPr lang="id-ID"/>
        </a:p>
      </dgm:t>
    </dgm:pt>
    <dgm:pt modelId="{E38A75E8-A372-4C27-9684-386A46DF622D}" type="pres">
      <dgm:prSet presAssocID="{B8DC63D7-4CD4-45F3-9534-1AB31C8A5AFE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7EB396D0-9B06-4F29-9479-983522B938E1}" type="pres">
      <dgm:prSet presAssocID="{EE03E5CB-FD4D-43F9-BF65-B404710686DE}" presName="composite" presStyleCnt="0"/>
      <dgm:spPr/>
    </dgm:pt>
    <dgm:pt modelId="{2B02EADD-9BA2-4A3D-8578-636D12A80BE7}" type="pres">
      <dgm:prSet presAssocID="{EE03E5CB-FD4D-43F9-BF65-B404710686DE}" presName="FirstChild" presStyleLbl="revTx" presStyleIdx="0" presStyleCnt="4" custScaleX="60525">
        <dgm:presLayoutVars>
          <dgm:chMax val="0"/>
          <dgm:chPref val="0"/>
          <dgm:bulletEnabled val="1"/>
        </dgm:presLayoutVars>
      </dgm:prSet>
      <dgm:spPr/>
    </dgm:pt>
    <dgm:pt modelId="{26FAB5BF-B303-401F-8EE7-E42A4CDDBE7A}" type="pres">
      <dgm:prSet presAssocID="{EE03E5CB-FD4D-43F9-BF65-B404710686DE}" presName="Parent" presStyleLbl="alignNode1" presStyleIdx="0" presStyleCnt="2" custScaleX="137977">
        <dgm:presLayoutVars>
          <dgm:chMax val="3"/>
          <dgm:chPref val="3"/>
          <dgm:bulletEnabled val="1"/>
        </dgm:presLayoutVars>
      </dgm:prSet>
      <dgm:spPr/>
    </dgm:pt>
    <dgm:pt modelId="{A7CF780D-CBF4-4B27-983B-91E1FFACFB97}" type="pres">
      <dgm:prSet presAssocID="{EE03E5CB-FD4D-43F9-BF65-B404710686DE}" presName="Accent" presStyleLbl="parChTrans1D1" presStyleIdx="0" presStyleCnt="2"/>
      <dgm:spPr/>
    </dgm:pt>
    <dgm:pt modelId="{D7089C66-50D9-4702-9A7C-482834E01F92}" type="pres">
      <dgm:prSet presAssocID="{EE03E5CB-FD4D-43F9-BF65-B404710686DE}" presName="Child" presStyleLbl="revTx" presStyleIdx="1" presStyleCnt="4" custScaleY="27490">
        <dgm:presLayoutVars>
          <dgm:chMax val="0"/>
          <dgm:chPref val="0"/>
          <dgm:bulletEnabled val="1"/>
        </dgm:presLayoutVars>
      </dgm:prSet>
      <dgm:spPr/>
    </dgm:pt>
    <dgm:pt modelId="{EE03A5B1-9D77-495D-9AA6-7C337D070DE7}" type="pres">
      <dgm:prSet presAssocID="{0F4CB361-4C8E-4858-ABAC-3AECB6B576F8}" presName="sibTrans" presStyleCnt="0"/>
      <dgm:spPr/>
    </dgm:pt>
    <dgm:pt modelId="{5CB8E48D-8AA3-47D5-9CDB-133C25E3B566}" type="pres">
      <dgm:prSet presAssocID="{C02147C1-24BF-40BD-9F2A-C07A91FA3D71}" presName="composite" presStyleCnt="0"/>
      <dgm:spPr/>
    </dgm:pt>
    <dgm:pt modelId="{152A3410-8201-4CA4-8FEA-BD573C189D54}" type="pres">
      <dgm:prSet presAssocID="{C02147C1-24BF-40BD-9F2A-C07A91FA3D71}" presName="FirstChild" presStyleLbl="revTx" presStyleIdx="2" presStyleCnt="4" custScaleX="25497">
        <dgm:presLayoutVars>
          <dgm:chMax val="0"/>
          <dgm:chPref val="0"/>
          <dgm:bulletEnabled val="1"/>
        </dgm:presLayoutVars>
      </dgm:prSet>
      <dgm:spPr/>
    </dgm:pt>
    <dgm:pt modelId="{A0190FBE-CD32-4BC0-BA20-A35873A0586A}" type="pres">
      <dgm:prSet presAssocID="{C02147C1-24BF-40BD-9F2A-C07A91FA3D71}" presName="Parent" presStyleLbl="alignNode1" presStyleIdx="1" presStyleCnt="2">
        <dgm:presLayoutVars>
          <dgm:chMax val="3"/>
          <dgm:chPref val="3"/>
          <dgm:bulletEnabled val="1"/>
        </dgm:presLayoutVars>
      </dgm:prSet>
      <dgm:spPr/>
    </dgm:pt>
    <dgm:pt modelId="{6CF3C90A-FFBB-4798-8CFC-2FD5F177F55E}" type="pres">
      <dgm:prSet presAssocID="{C02147C1-24BF-40BD-9F2A-C07A91FA3D71}" presName="Accent" presStyleLbl="parChTrans1D1" presStyleIdx="1" presStyleCnt="2"/>
      <dgm:spPr/>
    </dgm:pt>
    <dgm:pt modelId="{2B124DFA-A5DC-4A67-824C-2BEA761DE965}" type="pres">
      <dgm:prSet presAssocID="{C02147C1-24BF-40BD-9F2A-C07A91FA3D71}" presName="Child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F49A3800-27B2-474A-AC76-4672E4C54D12}" srcId="{B8DC63D7-4CD4-45F3-9534-1AB31C8A5AFE}" destId="{EE03E5CB-FD4D-43F9-BF65-B404710686DE}" srcOrd="0" destOrd="0" parTransId="{1F420A5F-77D1-481B-9C7E-BBDA221952CA}" sibTransId="{0F4CB361-4C8E-4858-ABAC-3AECB6B576F8}"/>
    <dgm:cxn modelId="{4350FD05-F70E-46A0-8DE1-A9C2AAD5AD5C}" srcId="{C02147C1-24BF-40BD-9F2A-C07A91FA3D71}" destId="{305ECA7B-9335-4B94-A2FC-310E2F3ACEB5}" srcOrd="0" destOrd="0" parTransId="{43392686-9AAC-4303-B6BE-5C1ECA2DC8A1}" sibTransId="{ABAE53BC-FFD2-4C83-AE49-C84AE14F8E37}"/>
    <dgm:cxn modelId="{48951E07-951B-4E00-B084-F68FB4E27477}" type="presOf" srcId="{C02147C1-24BF-40BD-9F2A-C07A91FA3D71}" destId="{A0190FBE-CD32-4BC0-BA20-A35873A0586A}" srcOrd="0" destOrd="0" presId="urn:microsoft.com/office/officeart/2011/layout/TabList"/>
    <dgm:cxn modelId="{CA18210B-83BD-41E8-87D5-2ADFAC6D7B27}" type="presOf" srcId="{69D7FD1E-D3C2-46F5-B7D4-557F429D9950}" destId="{2B02EADD-9BA2-4A3D-8578-636D12A80BE7}" srcOrd="0" destOrd="0" presId="urn:microsoft.com/office/officeart/2011/layout/TabList"/>
    <dgm:cxn modelId="{553A326B-86BF-4FF2-A77C-9C88458E48D8}" srcId="{EE03E5CB-FD4D-43F9-BF65-B404710686DE}" destId="{CE0C1C0B-E58F-42A7-8B7D-EFC61E53506B}" srcOrd="1" destOrd="0" parTransId="{5996E82A-E9FD-4DD5-A376-81F2495FC932}" sibTransId="{6719194E-790F-4D2C-B222-EE0D0B1363D3}"/>
    <dgm:cxn modelId="{E925CF76-785E-4D0E-832E-8F31069AD1AF}" type="presOf" srcId="{EE03E5CB-FD4D-43F9-BF65-B404710686DE}" destId="{26FAB5BF-B303-401F-8EE7-E42A4CDDBE7A}" srcOrd="0" destOrd="0" presId="urn:microsoft.com/office/officeart/2011/layout/TabList"/>
    <dgm:cxn modelId="{5CFE717D-05AB-41B5-ABAA-A78B34FF821E}" type="presOf" srcId="{305ECA7B-9335-4B94-A2FC-310E2F3ACEB5}" destId="{152A3410-8201-4CA4-8FEA-BD573C189D54}" srcOrd="0" destOrd="0" presId="urn:microsoft.com/office/officeart/2011/layout/TabList"/>
    <dgm:cxn modelId="{83B52E90-6362-4FF1-93BB-0020B26C3024}" srcId="{EE03E5CB-FD4D-43F9-BF65-B404710686DE}" destId="{69D7FD1E-D3C2-46F5-B7D4-557F429D9950}" srcOrd="0" destOrd="0" parTransId="{FE28D549-1767-43E2-8B3E-504A276371D5}" sibTransId="{FDDBE28F-EB9C-4833-AD18-A09BFCD66805}"/>
    <dgm:cxn modelId="{83F1E497-E8DA-41BA-8124-7AE7FA982957}" type="presOf" srcId="{CE0C1C0B-E58F-42A7-8B7D-EFC61E53506B}" destId="{D7089C66-50D9-4702-9A7C-482834E01F92}" srcOrd="0" destOrd="0" presId="urn:microsoft.com/office/officeart/2011/layout/TabList"/>
    <dgm:cxn modelId="{447C84AE-C4AB-4D5F-BBA4-064066CB963F}" type="presOf" srcId="{3556D14F-9634-4509-8692-88B013993166}" destId="{2B124DFA-A5DC-4A67-824C-2BEA761DE965}" srcOrd="0" destOrd="0" presId="urn:microsoft.com/office/officeart/2011/layout/TabList"/>
    <dgm:cxn modelId="{5A1E4BBC-5DCE-42EB-B633-C37B7F35FDAA}" srcId="{C02147C1-24BF-40BD-9F2A-C07A91FA3D71}" destId="{3556D14F-9634-4509-8692-88B013993166}" srcOrd="1" destOrd="0" parTransId="{13A657C4-F3D9-4626-9D20-A8B1C1216ECA}" sibTransId="{ACD06FB3-4903-4545-B58D-CC5C109CD95C}"/>
    <dgm:cxn modelId="{A0E63BC2-C7D4-4CF7-8DDB-02F86701E7F1}" type="presOf" srcId="{A6519CB1-DCA3-4537-8802-5E90C1DD60FF}" destId="{2B124DFA-A5DC-4A67-824C-2BEA761DE965}" srcOrd="0" destOrd="1" presId="urn:microsoft.com/office/officeart/2011/layout/TabList"/>
    <dgm:cxn modelId="{1F2E86EB-A7D3-4084-BA71-545EF92B6E09}" srcId="{C02147C1-24BF-40BD-9F2A-C07A91FA3D71}" destId="{A6519CB1-DCA3-4537-8802-5E90C1DD60FF}" srcOrd="2" destOrd="0" parTransId="{9A69255A-AB18-4E49-BF52-7166D2CF957D}" sibTransId="{F20FBB72-91ED-4360-B55B-EB7B7A5CFF85}"/>
    <dgm:cxn modelId="{3C4765F2-A2A1-421F-9748-F074B52494D0}" srcId="{B8DC63D7-4CD4-45F3-9534-1AB31C8A5AFE}" destId="{C02147C1-24BF-40BD-9F2A-C07A91FA3D71}" srcOrd="1" destOrd="0" parTransId="{B31248FC-8A26-4A3B-89B1-835992A36D31}" sibTransId="{E06C384C-D592-4C4D-980D-761B5145CF2B}"/>
    <dgm:cxn modelId="{9ECBEAF9-1146-4DCE-8983-3B22AEF49433}" type="presOf" srcId="{B8DC63D7-4CD4-45F3-9534-1AB31C8A5AFE}" destId="{E38A75E8-A372-4C27-9684-386A46DF622D}" srcOrd="0" destOrd="0" presId="urn:microsoft.com/office/officeart/2011/layout/TabList"/>
    <dgm:cxn modelId="{E27E69D9-78AE-4B29-A533-9A2922026FCD}" type="presParOf" srcId="{E38A75E8-A372-4C27-9684-386A46DF622D}" destId="{7EB396D0-9B06-4F29-9479-983522B938E1}" srcOrd="0" destOrd="0" presId="urn:microsoft.com/office/officeart/2011/layout/TabList"/>
    <dgm:cxn modelId="{0DDF2C7A-7E40-4F77-8B4A-B44414F67BF2}" type="presParOf" srcId="{7EB396D0-9B06-4F29-9479-983522B938E1}" destId="{2B02EADD-9BA2-4A3D-8578-636D12A80BE7}" srcOrd="0" destOrd="0" presId="urn:microsoft.com/office/officeart/2011/layout/TabList"/>
    <dgm:cxn modelId="{A9DF7A3F-B0AE-4DC3-80ED-4C6649A831E0}" type="presParOf" srcId="{7EB396D0-9B06-4F29-9479-983522B938E1}" destId="{26FAB5BF-B303-401F-8EE7-E42A4CDDBE7A}" srcOrd="1" destOrd="0" presId="urn:microsoft.com/office/officeart/2011/layout/TabList"/>
    <dgm:cxn modelId="{4133BC64-4B1E-44E6-9310-07FB0E56A59D}" type="presParOf" srcId="{7EB396D0-9B06-4F29-9479-983522B938E1}" destId="{A7CF780D-CBF4-4B27-983B-91E1FFACFB97}" srcOrd="2" destOrd="0" presId="urn:microsoft.com/office/officeart/2011/layout/TabList"/>
    <dgm:cxn modelId="{8C030A7E-622A-4D84-8E3C-862EBD84BF1C}" type="presParOf" srcId="{E38A75E8-A372-4C27-9684-386A46DF622D}" destId="{D7089C66-50D9-4702-9A7C-482834E01F92}" srcOrd="1" destOrd="0" presId="urn:microsoft.com/office/officeart/2011/layout/TabList"/>
    <dgm:cxn modelId="{E617507A-DFBB-4937-AC3B-73FE68EA040A}" type="presParOf" srcId="{E38A75E8-A372-4C27-9684-386A46DF622D}" destId="{EE03A5B1-9D77-495D-9AA6-7C337D070DE7}" srcOrd="2" destOrd="0" presId="urn:microsoft.com/office/officeart/2011/layout/TabList"/>
    <dgm:cxn modelId="{FDF77CB6-814F-4915-AD8B-B2C84A21EF1E}" type="presParOf" srcId="{E38A75E8-A372-4C27-9684-386A46DF622D}" destId="{5CB8E48D-8AA3-47D5-9CDB-133C25E3B566}" srcOrd="3" destOrd="0" presId="urn:microsoft.com/office/officeart/2011/layout/TabList"/>
    <dgm:cxn modelId="{1B2C926E-A4ED-454D-A78A-6CD5988CAA8D}" type="presParOf" srcId="{5CB8E48D-8AA3-47D5-9CDB-133C25E3B566}" destId="{152A3410-8201-4CA4-8FEA-BD573C189D54}" srcOrd="0" destOrd="0" presId="urn:microsoft.com/office/officeart/2011/layout/TabList"/>
    <dgm:cxn modelId="{1F12B1C6-5E80-40E0-981D-8E8F46B3D1A5}" type="presParOf" srcId="{5CB8E48D-8AA3-47D5-9CDB-133C25E3B566}" destId="{A0190FBE-CD32-4BC0-BA20-A35873A0586A}" srcOrd="1" destOrd="0" presId="urn:microsoft.com/office/officeart/2011/layout/TabList"/>
    <dgm:cxn modelId="{56B70238-8891-42E7-B47E-2BF2A4203BE4}" type="presParOf" srcId="{5CB8E48D-8AA3-47D5-9CDB-133C25E3B566}" destId="{6CF3C90A-FFBB-4798-8CFC-2FD5F177F55E}" srcOrd="2" destOrd="0" presId="urn:microsoft.com/office/officeart/2011/layout/TabList"/>
    <dgm:cxn modelId="{80B79C46-242D-447F-8941-4D8EDF09E923}" type="presParOf" srcId="{E38A75E8-A372-4C27-9684-386A46DF622D}" destId="{2B124DFA-A5DC-4A67-824C-2BEA761DE965}" srcOrd="4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5E9070-9B80-46EF-BA7D-FE4549EEB1F0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CD90E371-89C1-41F4-86F4-6AFF88F2193A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id-ID" sz="1600" dirty="0">
              <a:solidFill>
                <a:schemeClr val="bg1">
                  <a:lumMod val="95000"/>
                </a:schemeClr>
              </a:solidFill>
            </a:rPr>
            <a:t>AKTIFKAN POSYANDU DAN POSKESDES DI SORE HARI</a:t>
          </a:r>
        </a:p>
      </dgm:t>
    </dgm:pt>
    <dgm:pt modelId="{308CECE7-B7D3-4688-BCEF-CA6A42FF1B69}" type="parTrans" cxnId="{09A918E2-92DE-488D-B338-1D0285673E1E}">
      <dgm:prSet/>
      <dgm:spPr/>
      <dgm:t>
        <a:bodyPr/>
        <a:lstStyle/>
        <a:p>
          <a:endParaRPr lang="id-ID" sz="2000">
            <a:solidFill>
              <a:schemeClr val="bg1">
                <a:lumMod val="95000"/>
              </a:schemeClr>
            </a:solidFill>
          </a:endParaRPr>
        </a:p>
      </dgm:t>
    </dgm:pt>
    <dgm:pt modelId="{81E5F209-B9C9-41E3-9860-AC55DDF6FB9E}" type="sibTrans" cxnId="{09A918E2-92DE-488D-B338-1D0285673E1E}">
      <dgm:prSet/>
      <dgm:spPr/>
      <dgm:t>
        <a:bodyPr/>
        <a:lstStyle/>
        <a:p>
          <a:endParaRPr lang="id-ID" sz="2000">
            <a:solidFill>
              <a:schemeClr val="bg1">
                <a:lumMod val="95000"/>
              </a:schemeClr>
            </a:solidFill>
          </a:endParaRPr>
        </a:p>
      </dgm:t>
    </dgm:pt>
    <dgm:pt modelId="{1F67207E-A6FA-484D-A162-546AAE32D010}">
      <dgm:prSet phldrT="[Text]" custT="1"/>
      <dgm:spPr>
        <a:solidFill>
          <a:srgbClr val="FFC000"/>
        </a:solidFill>
      </dgm:spPr>
      <dgm:t>
        <a:bodyPr/>
        <a:lstStyle/>
        <a:p>
          <a:r>
            <a:rPr lang="id-ID" sz="1600" dirty="0">
              <a:solidFill>
                <a:schemeClr val="bg1">
                  <a:lumMod val="95000"/>
                </a:schemeClr>
              </a:solidFill>
            </a:rPr>
            <a:t>PELAYANAN IMUNISASI YANG TEPAT WAKTU</a:t>
          </a:r>
        </a:p>
      </dgm:t>
    </dgm:pt>
    <dgm:pt modelId="{92767E84-7353-48E1-8B17-C7C104F6FAB8}" type="parTrans" cxnId="{1B21980F-9F74-4DF8-82C4-1F457A2F9C13}">
      <dgm:prSet/>
      <dgm:spPr/>
      <dgm:t>
        <a:bodyPr/>
        <a:lstStyle/>
        <a:p>
          <a:endParaRPr lang="id-ID" sz="2000">
            <a:solidFill>
              <a:schemeClr val="bg1">
                <a:lumMod val="95000"/>
              </a:schemeClr>
            </a:solidFill>
          </a:endParaRPr>
        </a:p>
      </dgm:t>
    </dgm:pt>
    <dgm:pt modelId="{1F8E78EE-5CD9-414D-8C4D-234856BD81D5}" type="sibTrans" cxnId="{1B21980F-9F74-4DF8-82C4-1F457A2F9C13}">
      <dgm:prSet/>
      <dgm:spPr/>
      <dgm:t>
        <a:bodyPr/>
        <a:lstStyle/>
        <a:p>
          <a:endParaRPr lang="id-ID" sz="2000">
            <a:solidFill>
              <a:schemeClr val="bg1">
                <a:lumMod val="95000"/>
              </a:schemeClr>
            </a:solidFill>
          </a:endParaRPr>
        </a:p>
      </dgm:t>
    </dgm:pt>
    <dgm:pt modelId="{D27B2C1F-E2D8-4B32-80C5-0C93BCFE5A7A}">
      <dgm:prSet phldrT="[Text]" custT="1"/>
      <dgm:spPr>
        <a:solidFill>
          <a:srgbClr val="92D050"/>
        </a:solidFill>
      </dgm:spPr>
      <dgm:t>
        <a:bodyPr/>
        <a:lstStyle/>
        <a:p>
          <a:r>
            <a:rPr lang="id-ID" sz="1600" dirty="0">
              <a:solidFill>
                <a:schemeClr val="bg1">
                  <a:lumMod val="95000"/>
                </a:schemeClr>
              </a:solidFill>
            </a:rPr>
            <a:t>PERTEMUAN DGN TOKOH AGAMA UNTUK MEYAKINKAN MASYARAKAT DARI SUDUT PANDANG AGAMA TENTANG PENTINGNYA IMUNISASI</a:t>
          </a:r>
        </a:p>
      </dgm:t>
    </dgm:pt>
    <dgm:pt modelId="{F1F71BC2-1F05-4B70-B5AA-278626A82D09}" type="parTrans" cxnId="{52391B4B-2B38-4D9A-A7D9-9E95B4439F39}">
      <dgm:prSet/>
      <dgm:spPr/>
      <dgm:t>
        <a:bodyPr/>
        <a:lstStyle/>
        <a:p>
          <a:endParaRPr lang="id-ID" sz="2000">
            <a:solidFill>
              <a:schemeClr val="bg1">
                <a:lumMod val="95000"/>
              </a:schemeClr>
            </a:solidFill>
          </a:endParaRPr>
        </a:p>
      </dgm:t>
    </dgm:pt>
    <dgm:pt modelId="{BB6B3F29-69CA-4205-B27F-8945E485B75E}" type="sibTrans" cxnId="{52391B4B-2B38-4D9A-A7D9-9E95B4439F39}">
      <dgm:prSet/>
      <dgm:spPr/>
      <dgm:t>
        <a:bodyPr/>
        <a:lstStyle/>
        <a:p>
          <a:endParaRPr lang="id-ID" sz="2000">
            <a:solidFill>
              <a:schemeClr val="bg1">
                <a:lumMod val="95000"/>
              </a:schemeClr>
            </a:solidFill>
          </a:endParaRPr>
        </a:p>
      </dgm:t>
    </dgm:pt>
    <dgm:pt modelId="{4B9F6A01-34D0-472C-A876-21E64790E0C3}">
      <dgm:prSet custT="1"/>
      <dgm:spPr>
        <a:solidFill>
          <a:srgbClr val="FF6699"/>
        </a:solidFill>
      </dgm:spPr>
      <dgm:t>
        <a:bodyPr/>
        <a:lstStyle/>
        <a:p>
          <a:r>
            <a:rPr lang="id-ID" sz="1600" dirty="0">
              <a:solidFill>
                <a:schemeClr val="bg1">
                  <a:lumMod val="95000"/>
                </a:schemeClr>
              </a:solidFill>
            </a:rPr>
            <a:t>TETAP MELAKSANAKAN SWEEPING IMUNISASI BAGI BAYI YANG BELUM LENGKAP IMUNISASINYA</a:t>
          </a:r>
        </a:p>
      </dgm:t>
    </dgm:pt>
    <dgm:pt modelId="{986BEEE2-041A-42E3-BCBD-D31E39847F9A}" type="parTrans" cxnId="{3A74D4EC-702A-4B3A-B2CE-648342BD0D11}">
      <dgm:prSet/>
      <dgm:spPr/>
      <dgm:t>
        <a:bodyPr/>
        <a:lstStyle/>
        <a:p>
          <a:endParaRPr lang="id-ID" sz="2000">
            <a:solidFill>
              <a:schemeClr val="bg1">
                <a:lumMod val="95000"/>
              </a:schemeClr>
            </a:solidFill>
          </a:endParaRPr>
        </a:p>
      </dgm:t>
    </dgm:pt>
    <dgm:pt modelId="{8DB64DBD-0024-424D-BD22-78812395E817}" type="sibTrans" cxnId="{3A74D4EC-702A-4B3A-B2CE-648342BD0D11}">
      <dgm:prSet/>
      <dgm:spPr/>
      <dgm:t>
        <a:bodyPr/>
        <a:lstStyle/>
        <a:p>
          <a:endParaRPr lang="id-ID" sz="2000">
            <a:solidFill>
              <a:schemeClr val="bg1">
                <a:lumMod val="95000"/>
              </a:schemeClr>
            </a:solidFill>
          </a:endParaRPr>
        </a:p>
      </dgm:t>
    </dgm:pt>
    <dgm:pt modelId="{38F1865A-A00E-4855-A11A-927E393A7F92}" type="pres">
      <dgm:prSet presAssocID="{235E9070-9B80-46EF-BA7D-FE4549EEB1F0}" presName="linearFlow" presStyleCnt="0">
        <dgm:presLayoutVars>
          <dgm:dir/>
          <dgm:resizeHandles val="exact"/>
        </dgm:presLayoutVars>
      </dgm:prSet>
      <dgm:spPr/>
    </dgm:pt>
    <dgm:pt modelId="{E30DC30A-1530-4FD8-9F67-BCB8BB2BC29B}" type="pres">
      <dgm:prSet presAssocID="{CD90E371-89C1-41F4-86F4-6AFF88F2193A}" presName="composite" presStyleCnt="0"/>
      <dgm:spPr/>
    </dgm:pt>
    <dgm:pt modelId="{DEF00460-8DBC-4C4E-8CF1-8AA83F734F98}" type="pres">
      <dgm:prSet presAssocID="{CD90E371-89C1-41F4-86F4-6AFF88F2193A}" presName="imgShp" presStyleLbl="fgImgPlace1" presStyleIdx="0" presStyleCnt="4"/>
      <dgm:spPr>
        <a:blipFill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</dgm:pt>
    <dgm:pt modelId="{078E454A-6EA4-45F8-81FD-D73C700AD59C}" type="pres">
      <dgm:prSet presAssocID="{CD90E371-89C1-41F4-86F4-6AFF88F2193A}" presName="txShp" presStyleLbl="node1" presStyleIdx="0" presStyleCnt="4">
        <dgm:presLayoutVars>
          <dgm:bulletEnabled val="1"/>
        </dgm:presLayoutVars>
      </dgm:prSet>
      <dgm:spPr/>
    </dgm:pt>
    <dgm:pt modelId="{67484CB0-8285-4F31-82F8-D44A540BD5F4}" type="pres">
      <dgm:prSet presAssocID="{81E5F209-B9C9-41E3-9860-AC55DDF6FB9E}" presName="spacing" presStyleCnt="0"/>
      <dgm:spPr/>
    </dgm:pt>
    <dgm:pt modelId="{4BBCB36F-3E24-45A8-A593-CB8EA8F93636}" type="pres">
      <dgm:prSet presAssocID="{1F67207E-A6FA-484D-A162-546AAE32D010}" presName="composite" presStyleCnt="0"/>
      <dgm:spPr/>
    </dgm:pt>
    <dgm:pt modelId="{A9D0AF24-3D36-49AF-9E29-B3EC62C633FF}" type="pres">
      <dgm:prSet presAssocID="{1F67207E-A6FA-484D-A162-546AAE32D010}" presName="imgShp" presStyleLbl="fgImgPlace1" presStyleIdx="1" presStyleCnt="4"/>
      <dgm:spPr>
        <a:blipFill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</dgm:pt>
    <dgm:pt modelId="{139253B1-6DA1-4062-8AC4-82F5E5A822E0}" type="pres">
      <dgm:prSet presAssocID="{1F67207E-A6FA-484D-A162-546AAE32D010}" presName="txShp" presStyleLbl="node1" presStyleIdx="1" presStyleCnt="4">
        <dgm:presLayoutVars>
          <dgm:bulletEnabled val="1"/>
        </dgm:presLayoutVars>
      </dgm:prSet>
      <dgm:spPr/>
    </dgm:pt>
    <dgm:pt modelId="{0373CB70-0B86-4F6B-9A0E-12566AA5CC86}" type="pres">
      <dgm:prSet presAssocID="{1F8E78EE-5CD9-414D-8C4D-234856BD81D5}" presName="spacing" presStyleCnt="0"/>
      <dgm:spPr/>
    </dgm:pt>
    <dgm:pt modelId="{497D1C07-76E9-4CC6-B425-97D1CE85FA8B}" type="pres">
      <dgm:prSet presAssocID="{D27B2C1F-E2D8-4B32-80C5-0C93BCFE5A7A}" presName="composite" presStyleCnt="0"/>
      <dgm:spPr/>
    </dgm:pt>
    <dgm:pt modelId="{99A4FA47-36C8-404F-A16E-43809D92C3BD}" type="pres">
      <dgm:prSet presAssocID="{D27B2C1F-E2D8-4B32-80C5-0C93BCFE5A7A}" presName="imgShp" presStyleLbl="fgImgPlace1" presStyleIdx="2" presStyleCnt="4"/>
      <dgm:spPr>
        <a:blipFill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</dgm:pt>
    <dgm:pt modelId="{376AE73E-373D-4CFD-84F8-5A21CE22106B}" type="pres">
      <dgm:prSet presAssocID="{D27B2C1F-E2D8-4B32-80C5-0C93BCFE5A7A}" presName="txShp" presStyleLbl="node1" presStyleIdx="2" presStyleCnt="4">
        <dgm:presLayoutVars>
          <dgm:bulletEnabled val="1"/>
        </dgm:presLayoutVars>
      </dgm:prSet>
      <dgm:spPr/>
    </dgm:pt>
    <dgm:pt modelId="{608D7B05-5BDF-4B76-AE79-DA08B16C70E8}" type="pres">
      <dgm:prSet presAssocID="{BB6B3F29-69CA-4205-B27F-8945E485B75E}" presName="spacing" presStyleCnt="0"/>
      <dgm:spPr/>
    </dgm:pt>
    <dgm:pt modelId="{3443596C-358E-4EE7-9432-E5AA8F6A8509}" type="pres">
      <dgm:prSet presAssocID="{4B9F6A01-34D0-472C-A876-21E64790E0C3}" presName="composite" presStyleCnt="0"/>
      <dgm:spPr/>
    </dgm:pt>
    <dgm:pt modelId="{D3B31F0E-CF91-4B7E-9733-8C4B621B7521}" type="pres">
      <dgm:prSet presAssocID="{4B9F6A01-34D0-472C-A876-21E64790E0C3}" presName="imgShp" presStyleLbl="fgImgPlace1" presStyleIdx="3" presStyleCnt="4"/>
      <dgm:spPr>
        <a:blipFill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</dgm:pt>
    <dgm:pt modelId="{63C9A18F-F7A8-4286-9A4B-A007DDE80069}" type="pres">
      <dgm:prSet presAssocID="{4B9F6A01-34D0-472C-A876-21E64790E0C3}" presName="txShp" presStyleLbl="node1" presStyleIdx="3" presStyleCnt="4">
        <dgm:presLayoutVars>
          <dgm:bulletEnabled val="1"/>
        </dgm:presLayoutVars>
      </dgm:prSet>
      <dgm:spPr/>
    </dgm:pt>
  </dgm:ptLst>
  <dgm:cxnLst>
    <dgm:cxn modelId="{1B21980F-9F74-4DF8-82C4-1F457A2F9C13}" srcId="{235E9070-9B80-46EF-BA7D-FE4549EEB1F0}" destId="{1F67207E-A6FA-484D-A162-546AAE32D010}" srcOrd="1" destOrd="0" parTransId="{92767E84-7353-48E1-8B17-C7C104F6FAB8}" sibTransId="{1F8E78EE-5CD9-414D-8C4D-234856BD81D5}"/>
    <dgm:cxn modelId="{C551F62D-C4D9-4AA4-832C-78A6DF7378F4}" type="presOf" srcId="{CD90E371-89C1-41F4-86F4-6AFF88F2193A}" destId="{078E454A-6EA4-45F8-81FD-D73C700AD59C}" srcOrd="0" destOrd="0" presId="urn:microsoft.com/office/officeart/2005/8/layout/vList3"/>
    <dgm:cxn modelId="{CBBAF362-371B-417A-A90A-9E47B8ADE0E7}" type="presOf" srcId="{1F67207E-A6FA-484D-A162-546AAE32D010}" destId="{139253B1-6DA1-4062-8AC4-82F5E5A822E0}" srcOrd="0" destOrd="0" presId="urn:microsoft.com/office/officeart/2005/8/layout/vList3"/>
    <dgm:cxn modelId="{52391B4B-2B38-4D9A-A7D9-9E95B4439F39}" srcId="{235E9070-9B80-46EF-BA7D-FE4549EEB1F0}" destId="{D27B2C1F-E2D8-4B32-80C5-0C93BCFE5A7A}" srcOrd="2" destOrd="0" parTransId="{F1F71BC2-1F05-4B70-B5AA-278626A82D09}" sibTransId="{BB6B3F29-69CA-4205-B27F-8945E485B75E}"/>
    <dgm:cxn modelId="{4BAA707A-F8CF-42F9-AEDA-3DAAC91E12C5}" type="presOf" srcId="{4B9F6A01-34D0-472C-A876-21E64790E0C3}" destId="{63C9A18F-F7A8-4286-9A4B-A007DDE80069}" srcOrd="0" destOrd="0" presId="urn:microsoft.com/office/officeart/2005/8/layout/vList3"/>
    <dgm:cxn modelId="{AF493AAE-13E9-4CAF-964C-F25529AADDDD}" type="presOf" srcId="{235E9070-9B80-46EF-BA7D-FE4549EEB1F0}" destId="{38F1865A-A00E-4855-A11A-927E393A7F92}" srcOrd="0" destOrd="0" presId="urn:microsoft.com/office/officeart/2005/8/layout/vList3"/>
    <dgm:cxn modelId="{1D8694DB-49E8-4D9C-96B3-E882FABA5A71}" type="presOf" srcId="{D27B2C1F-E2D8-4B32-80C5-0C93BCFE5A7A}" destId="{376AE73E-373D-4CFD-84F8-5A21CE22106B}" srcOrd="0" destOrd="0" presId="urn:microsoft.com/office/officeart/2005/8/layout/vList3"/>
    <dgm:cxn modelId="{09A918E2-92DE-488D-B338-1D0285673E1E}" srcId="{235E9070-9B80-46EF-BA7D-FE4549EEB1F0}" destId="{CD90E371-89C1-41F4-86F4-6AFF88F2193A}" srcOrd="0" destOrd="0" parTransId="{308CECE7-B7D3-4688-BCEF-CA6A42FF1B69}" sibTransId="{81E5F209-B9C9-41E3-9860-AC55DDF6FB9E}"/>
    <dgm:cxn modelId="{3A74D4EC-702A-4B3A-B2CE-648342BD0D11}" srcId="{235E9070-9B80-46EF-BA7D-FE4549EEB1F0}" destId="{4B9F6A01-34D0-472C-A876-21E64790E0C3}" srcOrd="3" destOrd="0" parTransId="{986BEEE2-041A-42E3-BCBD-D31E39847F9A}" sibTransId="{8DB64DBD-0024-424D-BD22-78812395E817}"/>
    <dgm:cxn modelId="{F81E24B4-D6C0-4D88-B46D-17C75E893618}" type="presParOf" srcId="{38F1865A-A00E-4855-A11A-927E393A7F92}" destId="{E30DC30A-1530-4FD8-9F67-BCB8BB2BC29B}" srcOrd="0" destOrd="0" presId="urn:microsoft.com/office/officeart/2005/8/layout/vList3"/>
    <dgm:cxn modelId="{EA2AD6AE-7A3C-422A-80A5-0A531C4F89F6}" type="presParOf" srcId="{E30DC30A-1530-4FD8-9F67-BCB8BB2BC29B}" destId="{DEF00460-8DBC-4C4E-8CF1-8AA83F734F98}" srcOrd="0" destOrd="0" presId="urn:microsoft.com/office/officeart/2005/8/layout/vList3"/>
    <dgm:cxn modelId="{8FC4B41B-0A3A-47DA-A320-BCD02E1FB385}" type="presParOf" srcId="{E30DC30A-1530-4FD8-9F67-BCB8BB2BC29B}" destId="{078E454A-6EA4-45F8-81FD-D73C700AD59C}" srcOrd="1" destOrd="0" presId="urn:microsoft.com/office/officeart/2005/8/layout/vList3"/>
    <dgm:cxn modelId="{21EC98D9-5ECC-4D38-B3ED-42F57D6E6302}" type="presParOf" srcId="{38F1865A-A00E-4855-A11A-927E393A7F92}" destId="{67484CB0-8285-4F31-82F8-D44A540BD5F4}" srcOrd="1" destOrd="0" presId="urn:microsoft.com/office/officeart/2005/8/layout/vList3"/>
    <dgm:cxn modelId="{A246C7C6-FFEC-4BE8-9E55-F703463A28DA}" type="presParOf" srcId="{38F1865A-A00E-4855-A11A-927E393A7F92}" destId="{4BBCB36F-3E24-45A8-A593-CB8EA8F93636}" srcOrd="2" destOrd="0" presId="urn:microsoft.com/office/officeart/2005/8/layout/vList3"/>
    <dgm:cxn modelId="{D837C122-0FE0-4C80-8E1B-5558CD86110F}" type="presParOf" srcId="{4BBCB36F-3E24-45A8-A593-CB8EA8F93636}" destId="{A9D0AF24-3D36-49AF-9E29-B3EC62C633FF}" srcOrd="0" destOrd="0" presId="urn:microsoft.com/office/officeart/2005/8/layout/vList3"/>
    <dgm:cxn modelId="{0EC3B786-96AC-4592-83CB-91E68045CA0B}" type="presParOf" srcId="{4BBCB36F-3E24-45A8-A593-CB8EA8F93636}" destId="{139253B1-6DA1-4062-8AC4-82F5E5A822E0}" srcOrd="1" destOrd="0" presId="urn:microsoft.com/office/officeart/2005/8/layout/vList3"/>
    <dgm:cxn modelId="{FAEB5BA6-CD87-4209-84F8-27DE306A4299}" type="presParOf" srcId="{38F1865A-A00E-4855-A11A-927E393A7F92}" destId="{0373CB70-0B86-4F6B-9A0E-12566AA5CC86}" srcOrd="3" destOrd="0" presId="urn:microsoft.com/office/officeart/2005/8/layout/vList3"/>
    <dgm:cxn modelId="{D6CD0337-828B-4894-92D7-CAC7043FC047}" type="presParOf" srcId="{38F1865A-A00E-4855-A11A-927E393A7F92}" destId="{497D1C07-76E9-4CC6-B425-97D1CE85FA8B}" srcOrd="4" destOrd="0" presId="urn:microsoft.com/office/officeart/2005/8/layout/vList3"/>
    <dgm:cxn modelId="{43085666-07F5-401C-97AD-78873A926852}" type="presParOf" srcId="{497D1C07-76E9-4CC6-B425-97D1CE85FA8B}" destId="{99A4FA47-36C8-404F-A16E-43809D92C3BD}" srcOrd="0" destOrd="0" presId="urn:microsoft.com/office/officeart/2005/8/layout/vList3"/>
    <dgm:cxn modelId="{1B2A2CA2-D0AA-4AE8-8CD7-F5A1C4623A1B}" type="presParOf" srcId="{497D1C07-76E9-4CC6-B425-97D1CE85FA8B}" destId="{376AE73E-373D-4CFD-84F8-5A21CE22106B}" srcOrd="1" destOrd="0" presId="urn:microsoft.com/office/officeart/2005/8/layout/vList3"/>
    <dgm:cxn modelId="{4CE9B2C9-61C1-418F-A9CE-2C9AAC43A7F5}" type="presParOf" srcId="{38F1865A-A00E-4855-A11A-927E393A7F92}" destId="{608D7B05-5BDF-4B76-AE79-DA08B16C70E8}" srcOrd="5" destOrd="0" presId="urn:microsoft.com/office/officeart/2005/8/layout/vList3"/>
    <dgm:cxn modelId="{DB702798-22D5-47AE-96A0-697B7192E6D4}" type="presParOf" srcId="{38F1865A-A00E-4855-A11A-927E393A7F92}" destId="{3443596C-358E-4EE7-9432-E5AA8F6A8509}" srcOrd="6" destOrd="0" presId="urn:microsoft.com/office/officeart/2005/8/layout/vList3"/>
    <dgm:cxn modelId="{BEB50AFB-1833-42E3-AEA5-F5E067755C6B}" type="presParOf" srcId="{3443596C-358E-4EE7-9432-E5AA8F6A8509}" destId="{D3B31F0E-CF91-4B7E-9733-8C4B621B7521}" srcOrd="0" destOrd="0" presId="urn:microsoft.com/office/officeart/2005/8/layout/vList3"/>
    <dgm:cxn modelId="{2B8B0D0B-D333-4AC5-8183-570BD68A96AB}" type="presParOf" srcId="{3443596C-358E-4EE7-9432-E5AA8F6A8509}" destId="{63C9A18F-F7A8-4286-9A4B-A007DDE8006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F3C90A-FFBB-4798-8CFC-2FD5F177F55E}">
      <dsp:nvSpPr>
        <dsp:cNvPr id="0" name=""/>
        <dsp:cNvSpPr/>
      </dsp:nvSpPr>
      <dsp:spPr>
        <a:xfrm>
          <a:off x="0" y="2193341"/>
          <a:ext cx="4184650" cy="0"/>
        </a:xfrm>
        <a:prstGeom prst="line">
          <a:avLst/>
        </a:pr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CF780D-CBF4-4B27-983B-91E1FFACFB97}">
      <dsp:nvSpPr>
        <dsp:cNvPr id="0" name=""/>
        <dsp:cNvSpPr/>
      </dsp:nvSpPr>
      <dsp:spPr>
        <a:xfrm>
          <a:off x="103298" y="845180"/>
          <a:ext cx="4184650" cy="0"/>
        </a:xfrm>
        <a:prstGeom prst="line">
          <a:avLst/>
        </a:pr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02EADD-9BA2-4A3D-8578-636D12A80BE7}">
      <dsp:nvSpPr>
        <dsp:cNvPr id="0" name=""/>
        <dsp:cNvSpPr/>
      </dsp:nvSpPr>
      <dsp:spPr>
        <a:xfrm>
          <a:off x="1802506" y="2517"/>
          <a:ext cx="1874241" cy="842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900" kern="1200" dirty="0"/>
            <a:t>= 4 DESA</a:t>
          </a:r>
        </a:p>
      </dsp:txBody>
      <dsp:txXfrm>
        <a:off x="1802506" y="2517"/>
        <a:ext cx="1874241" cy="842662"/>
      </dsp:txXfrm>
    </dsp:sp>
    <dsp:sp modelId="{26FAB5BF-B303-401F-8EE7-E42A4CDDBE7A}">
      <dsp:nvSpPr>
        <dsp:cNvPr id="0" name=""/>
        <dsp:cNvSpPr/>
      </dsp:nvSpPr>
      <dsp:spPr>
        <a:xfrm>
          <a:off x="-103298" y="2517"/>
          <a:ext cx="1501202" cy="842662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900" kern="1200" dirty="0"/>
            <a:t>DESA NON UCI</a:t>
          </a:r>
        </a:p>
      </dsp:txBody>
      <dsp:txXfrm>
        <a:off x="-62155" y="43660"/>
        <a:ext cx="1418916" cy="801519"/>
      </dsp:txXfrm>
    </dsp:sp>
    <dsp:sp modelId="{D7089C66-50D9-4702-9A7C-482834E01F92}">
      <dsp:nvSpPr>
        <dsp:cNvPr id="0" name=""/>
        <dsp:cNvSpPr/>
      </dsp:nvSpPr>
      <dsp:spPr>
        <a:xfrm>
          <a:off x="0" y="845180"/>
          <a:ext cx="4184650" cy="463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d-ID" sz="1500" kern="1200" dirty="0"/>
        </a:p>
      </dsp:txBody>
      <dsp:txXfrm>
        <a:off x="0" y="845180"/>
        <a:ext cx="4184650" cy="463365"/>
      </dsp:txXfrm>
    </dsp:sp>
    <dsp:sp modelId="{152A3410-8201-4CA4-8FEA-BD573C189D54}">
      <dsp:nvSpPr>
        <dsp:cNvPr id="0" name=""/>
        <dsp:cNvSpPr/>
      </dsp:nvSpPr>
      <dsp:spPr>
        <a:xfrm>
          <a:off x="2241554" y="1350678"/>
          <a:ext cx="789550" cy="842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1900" kern="1200" dirty="0"/>
        </a:p>
      </dsp:txBody>
      <dsp:txXfrm>
        <a:off x="2241554" y="1350678"/>
        <a:ext cx="789550" cy="842662"/>
      </dsp:txXfrm>
    </dsp:sp>
    <dsp:sp modelId="{A0190FBE-CD32-4BC0-BA20-A35873A0586A}">
      <dsp:nvSpPr>
        <dsp:cNvPr id="0" name=""/>
        <dsp:cNvSpPr/>
      </dsp:nvSpPr>
      <dsp:spPr>
        <a:xfrm>
          <a:off x="0" y="1350678"/>
          <a:ext cx="1088009" cy="842662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hueOff val="-2712450"/>
            <a:satOff val="-1656"/>
            <a:lumOff val="6471"/>
            <a:alphaOff val="0"/>
          </a:schemeClr>
        </a:solidFill>
        <a:ln w="19050" cap="rnd" cmpd="sng" algn="ctr">
          <a:solidFill>
            <a:schemeClr val="accent2">
              <a:hueOff val="-2712450"/>
              <a:satOff val="-1656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900" kern="1200" dirty="0"/>
            <a:t>ALASAN:</a:t>
          </a:r>
        </a:p>
      </dsp:txBody>
      <dsp:txXfrm>
        <a:off x="41143" y="1391821"/>
        <a:ext cx="1005723" cy="801519"/>
      </dsp:txXfrm>
    </dsp:sp>
    <dsp:sp modelId="{2B124DFA-A5DC-4A67-824C-2BEA761DE965}">
      <dsp:nvSpPr>
        <dsp:cNvPr id="0" name=""/>
        <dsp:cNvSpPr/>
      </dsp:nvSpPr>
      <dsp:spPr>
        <a:xfrm>
          <a:off x="0" y="2193341"/>
          <a:ext cx="4184650" cy="1685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FF0000"/>
            </a:buClr>
            <a:buFont typeface="Wingdings" panose="05000000000000000000" pitchFamily="2" charset="2"/>
            <a:buChar char="Ø"/>
          </a:pPr>
          <a:r>
            <a:rPr lang="id-ID" sz="2000" kern="1200" dirty="0"/>
            <a:t>PAHAM KEAGAMAAN YANG MENOLAK IMUNISASI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FF0000"/>
            </a:buClr>
            <a:buFont typeface="Wingdings" panose="05000000000000000000" pitchFamily="2" charset="2"/>
            <a:buChar char="Ø"/>
          </a:pPr>
          <a:r>
            <a:rPr lang="id-ID" sz="2000" kern="1200" dirty="0"/>
            <a:t>TAPAL BATAS DENGAN KABUPATEN/KOTA LAIN</a:t>
          </a:r>
        </a:p>
      </dsp:txBody>
      <dsp:txXfrm>
        <a:off x="0" y="2193341"/>
        <a:ext cx="4184650" cy="16855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E454A-6EA4-45F8-81FD-D73C700AD59C}">
      <dsp:nvSpPr>
        <dsp:cNvPr id="0" name=""/>
        <dsp:cNvSpPr/>
      </dsp:nvSpPr>
      <dsp:spPr>
        <a:xfrm rot="10800000">
          <a:off x="1155300" y="3791"/>
          <a:ext cx="3467549" cy="1127579"/>
        </a:xfrm>
        <a:prstGeom prst="homePlate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231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kern="1200" dirty="0">
              <a:solidFill>
                <a:schemeClr val="bg1">
                  <a:lumMod val="95000"/>
                </a:schemeClr>
              </a:solidFill>
            </a:rPr>
            <a:t>AKTIFKAN POSYANDU DAN POSKESDES DI SORE HARI</a:t>
          </a:r>
        </a:p>
      </dsp:txBody>
      <dsp:txXfrm rot="10800000">
        <a:off x="1437195" y="3791"/>
        <a:ext cx="3185654" cy="1127579"/>
      </dsp:txXfrm>
    </dsp:sp>
    <dsp:sp modelId="{DEF00460-8DBC-4C4E-8CF1-8AA83F734F98}">
      <dsp:nvSpPr>
        <dsp:cNvPr id="0" name=""/>
        <dsp:cNvSpPr/>
      </dsp:nvSpPr>
      <dsp:spPr>
        <a:xfrm>
          <a:off x="591510" y="3791"/>
          <a:ext cx="1127579" cy="1127579"/>
        </a:xfrm>
        <a:prstGeom prst="ellipse">
          <a:avLst/>
        </a:prstGeom>
        <a:blipFill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9253B1-6DA1-4062-8AC4-82F5E5A822E0}">
      <dsp:nvSpPr>
        <dsp:cNvPr id="0" name=""/>
        <dsp:cNvSpPr/>
      </dsp:nvSpPr>
      <dsp:spPr>
        <a:xfrm rot="10800000">
          <a:off x="1155300" y="1467962"/>
          <a:ext cx="3467549" cy="1127579"/>
        </a:xfrm>
        <a:prstGeom prst="homePlate">
          <a:avLst/>
        </a:prstGeom>
        <a:solidFill>
          <a:srgbClr val="FFC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231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kern="1200" dirty="0">
              <a:solidFill>
                <a:schemeClr val="bg1">
                  <a:lumMod val="95000"/>
                </a:schemeClr>
              </a:solidFill>
            </a:rPr>
            <a:t>PELAYANAN IMUNISASI YANG TEPAT WAKTU</a:t>
          </a:r>
        </a:p>
      </dsp:txBody>
      <dsp:txXfrm rot="10800000">
        <a:off x="1437195" y="1467962"/>
        <a:ext cx="3185654" cy="1127579"/>
      </dsp:txXfrm>
    </dsp:sp>
    <dsp:sp modelId="{A9D0AF24-3D36-49AF-9E29-B3EC62C633FF}">
      <dsp:nvSpPr>
        <dsp:cNvPr id="0" name=""/>
        <dsp:cNvSpPr/>
      </dsp:nvSpPr>
      <dsp:spPr>
        <a:xfrm>
          <a:off x="591510" y="1467962"/>
          <a:ext cx="1127579" cy="1127579"/>
        </a:xfrm>
        <a:prstGeom prst="ellipse">
          <a:avLst/>
        </a:prstGeom>
        <a:blipFill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6AE73E-373D-4CFD-84F8-5A21CE22106B}">
      <dsp:nvSpPr>
        <dsp:cNvPr id="0" name=""/>
        <dsp:cNvSpPr/>
      </dsp:nvSpPr>
      <dsp:spPr>
        <a:xfrm rot="10800000">
          <a:off x="1155300" y="2932133"/>
          <a:ext cx="3467549" cy="1127579"/>
        </a:xfrm>
        <a:prstGeom prst="homePlate">
          <a:avLst/>
        </a:prstGeom>
        <a:solidFill>
          <a:srgbClr val="92D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231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kern="1200" dirty="0">
              <a:solidFill>
                <a:schemeClr val="bg1">
                  <a:lumMod val="95000"/>
                </a:schemeClr>
              </a:solidFill>
            </a:rPr>
            <a:t>PERTEMUAN DGN TOKOH AGAMA UNTUK MEYAKINKAN MASYARAKAT DARI SUDUT PANDANG AGAMA TENTANG PENTINGNYA IMUNISASI</a:t>
          </a:r>
        </a:p>
      </dsp:txBody>
      <dsp:txXfrm rot="10800000">
        <a:off x="1437195" y="2932133"/>
        <a:ext cx="3185654" cy="1127579"/>
      </dsp:txXfrm>
    </dsp:sp>
    <dsp:sp modelId="{99A4FA47-36C8-404F-A16E-43809D92C3BD}">
      <dsp:nvSpPr>
        <dsp:cNvPr id="0" name=""/>
        <dsp:cNvSpPr/>
      </dsp:nvSpPr>
      <dsp:spPr>
        <a:xfrm>
          <a:off x="591510" y="2932133"/>
          <a:ext cx="1127579" cy="1127579"/>
        </a:xfrm>
        <a:prstGeom prst="ellipse">
          <a:avLst/>
        </a:prstGeom>
        <a:blipFill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C9A18F-F7A8-4286-9A4B-A007DDE80069}">
      <dsp:nvSpPr>
        <dsp:cNvPr id="0" name=""/>
        <dsp:cNvSpPr/>
      </dsp:nvSpPr>
      <dsp:spPr>
        <a:xfrm rot="10800000">
          <a:off x="1155300" y="4396303"/>
          <a:ext cx="3467549" cy="1127579"/>
        </a:xfrm>
        <a:prstGeom prst="homePlate">
          <a:avLst/>
        </a:prstGeom>
        <a:solidFill>
          <a:srgbClr val="FF6699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231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kern="1200" dirty="0">
              <a:solidFill>
                <a:schemeClr val="bg1">
                  <a:lumMod val="95000"/>
                </a:schemeClr>
              </a:solidFill>
            </a:rPr>
            <a:t>TETAP MELAKSANAKAN SWEEPING IMUNISASI BAGI BAYI YANG BELUM LENGKAP IMUNISASINYA</a:t>
          </a:r>
        </a:p>
      </dsp:txBody>
      <dsp:txXfrm rot="10800000">
        <a:off x="1437195" y="4396303"/>
        <a:ext cx="3185654" cy="1127579"/>
      </dsp:txXfrm>
    </dsp:sp>
    <dsp:sp modelId="{D3B31F0E-CF91-4B7E-9733-8C4B621B7521}">
      <dsp:nvSpPr>
        <dsp:cNvPr id="0" name=""/>
        <dsp:cNvSpPr/>
      </dsp:nvSpPr>
      <dsp:spPr>
        <a:xfrm>
          <a:off x="591510" y="4396303"/>
          <a:ext cx="1127579" cy="1127579"/>
        </a:xfrm>
        <a:prstGeom prst="ellipse">
          <a:avLst/>
        </a:prstGeom>
        <a:blipFill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D7B91-4837-4EEF-8357-AD77756A8D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FF0000"/>
                </a:solidFill>
              </a:rPr>
              <a:t>DUKUNGAN  PEMERINTAH KAB</a:t>
            </a:r>
            <a:r>
              <a:rPr lang="id-ID" sz="4000" b="1" dirty="0">
                <a:solidFill>
                  <a:srgbClr val="FF0000"/>
                </a:solidFill>
              </a:rPr>
              <a:t>UPATEN </a:t>
            </a:r>
            <a:r>
              <a:rPr lang="en-US" sz="4000" b="1" dirty="0">
                <a:solidFill>
                  <a:srgbClr val="FF0000"/>
                </a:solidFill>
              </a:rPr>
              <a:t>DELI SERDANG 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TERHADAP PROGRAM IMUNISASI</a:t>
            </a:r>
            <a:endParaRPr lang="id-ID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CE1A90-16CF-4F24-9EDE-90E226EA13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391044"/>
            <a:ext cx="7766936" cy="1096899"/>
          </a:xfrm>
        </p:spPr>
        <p:txBody>
          <a:bodyPr>
            <a:normAutofit lnSpcReduction="10000"/>
          </a:bodyPr>
          <a:lstStyle/>
          <a:p>
            <a:endParaRPr lang="id-ID" dirty="0">
              <a:solidFill>
                <a:schemeClr val="tx1"/>
              </a:solidFill>
            </a:endParaRPr>
          </a:p>
          <a:p>
            <a:r>
              <a:rPr lang="id-ID" dirty="0">
                <a:solidFill>
                  <a:schemeClr val="tx1"/>
                </a:solidFill>
              </a:rPr>
              <a:t>DISAMPAIKAN PADA RAKERKESDA PROPINSI SUMATERA UTARA</a:t>
            </a:r>
          </a:p>
          <a:p>
            <a:r>
              <a:rPr lang="id-ID" dirty="0">
                <a:solidFill>
                  <a:schemeClr val="tx1"/>
                </a:solidFill>
              </a:rPr>
              <a:t>MEDAN, 11 JULI 2018</a:t>
            </a:r>
          </a:p>
        </p:txBody>
      </p:sp>
      <p:pic>
        <p:nvPicPr>
          <p:cNvPr id="4" name="Picture 3" descr="D:\LAPORAN KINERJA TAHUN 2017\3. PERJANJIAN KINERJA 2017 SKPD\Logo DS.jpg">
            <a:extLst>
              <a:ext uri="{FF2B5EF4-FFF2-40B4-BE49-F238E27FC236}">
                <a16:creationId xmlns:a16="http://schemas.microsoft.com/office/drawing/2014/main" id="{B3A2BF79-C659-4907-AAD7-331B8A705CD0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0656" y="193963"/>
            <a:ext cx="1473161" cy="187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3746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330E2-CDE4-490B-9FF0-8D3183E77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41" y="181841"/>
            <a:ext cx="8596668" cy="542059"/>
          </a:xfrm>
        </p:spPr>
        <p:txBody>
          <a:bodyPr>
            <a:normAutofit fontScale="90000"/>
          </a:bodyPr>
          <a:lstStyle/>
          <a:p>
            <a:r>
              <a:rPr lang="id-ID" sz="3200" b="1" dirty="0">
                <a:solidFill>
                  <a:srgbClr val="FF0000"/>
                </a:solidFill>
              </a:rPr>
              <a:t>GAMBARAN UMUM KABUPATEN DELI SERDANG</a:t>
            </a:r>
            <a:endParaRPr lang="id-ID" sz="3200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2997487-498A-4750-A6B9-6F585C53BF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3888610"/>
              </p:ext>
            </p:extLst>
          </p:nvPr>
        </p:nvGraphicFramePr>
        <p:xfrm>
          <a:off x="314325" y="742719"/>
          <a:ext cx="11563350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182">
                  <a:extLst>
                    <a:ext uri="{9D8B030D-6E8A-4147-A177-3AD203B41FA5}">
                      <a16:colId xmlns:a16="http://schemas.microsoft.com/office/drawing/2014/main" val="971965375"/>
                    </a:ext>
                  </a:extLst>
                </a:gridCol>
                <a:gridCol w="4472754">
                  <a:extLst>
                    <a:ext uri="{9D8B030D-6E8A-4147-A177-3AD203B41FA5}">
                      <a16:colId xmlns:a16="http://schemas.microsoft.com/office/drawing/2014/main" val="3532127675"/>
                    </a:ext>
                  </a:extLst>
                </a:gridCol>
                <a:gridCol w="6157414">
                  <a:extLst>
                    <a:ext uri="{9D8B030D-6E8A-4147-A177-3AD203B41FA5}">
                      <a16:colId xmlns:a16="http://schemas.microsoft.com/office/drawing/2014/main" val="6511544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d-ID" sz="1600" b="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Luas Wilayah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b="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2.497,72 km</a:t>
                      </a:r>
                      <a:r>
                        <a:rPr lang="id-ID" sz="1600" b="0" baseline="3000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055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Perbatasan Daerah: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763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d-ID" sz="160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- Sebelah Utara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Kab. Langkat dan Selat Malaka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971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d-ID" sz="160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- Sebelah Selatan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Kab. Karo dan Kab. Simalungun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272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d-ID" sz="160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- Sebelah Barat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Kab. Langkat dan Kab. Karo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523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d-ID" sz="160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- Sebelah Timur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Kab. Serdang Bedagai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336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Jumlah Kecamatan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22 kecamatan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311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Jumlah Desa + Kelurahan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380 desa + 14 kelurahan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470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Jumlah Penduduk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2.114.627 jiwa (tdd. 1.064.206 laki-laki dan 1.050.421 perempuan)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429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Fasilitas Pelayanan Kesehatan: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310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d-ID" sz="16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- 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 Pemerintah + 19 Swasta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184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d-ID" sz="16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- Puskesmas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Rawat Inap        = 27 unit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286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d-ID" sz="16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Non Rawat Inap = 7 unit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200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d-ID" sz="16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- Puskesmas Pembantu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110 unit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2938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d-ID" sz="16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- Poskesdes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159 unit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935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d-ID" sz="16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- Posyandu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1.422 unit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130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427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114531-0A4E-4BEB-8961-353C83E5D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>
                <a:solidFill>
                  <a:srgbClr val="FF0000"/>
                </a:solidFill>
              </a:rPr>
              <a:t>DUKUNGAN TERHADAP PROGRAM IMUNISASI DI KABUPATEN DELI SERDANG</a:t>
            </a:r>
            <a:endParaRPr lang="id-ID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1E7FF3-E4A3-4DDE-A0E3-DB88B2A728BD}"/>
              </a:ext>
            </a:extLst>
          </p:cNvPr>
          <p:cNvSpPr txBox="1"/>
          <p:nvPr/>
        </p:nvSpPr>
        <p:spPr>
          <a:xfrm>
            <a:off x="677334" y="1930400"/>
            <a:ext cx="4183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1. PERATURAN  BUPATI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517C66-44A9-47EE-880B-D638423E19B1}"/>
              </a:ext>
            </a:extLst>
          </p:cNvPr>
          <p:cNvSpPr txBox="1"/>
          <p:nvPr/>
        </p:nvSpPr>
        <p:spPr>
          <a:xfrm>
            <a:off x="5089525" y="1930400"/>
            <a:ext cx="552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2. DANA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746E0-901B-4A50-B879-C5C87212C6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543175"/>
            <a:ext cx="4184035" cy="212580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id-ID" dirty="0"/>
              <a:t>PERATURAN BUPATI NO 403 TAHUN 2018 TENTANG KELOMPOK KERJA DAERAH KAMPANYE DAN INTRODUKSI MEASLES RUBELA (MR) TAHUN 2018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F2D5CD-999C-4043-AB0D-6DF360CB5D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69" y="2543176"/>
            <a:ext cx="5245521" cy="212580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id-ID" dirty="0"/>
              <a:t>APBD UNTUK PROG. IMUNISASI TAHUN 2018:</a:t>
            </a:r>
          </a:p>
          <a:p>
            <a:pPr marL="623888" lvl="1" indent="-263525">
              <a:tabLst>
                <a:tab pos="2063750" algn="l"/>
                <a:tab pos="2244725" algn="l"/>
              </a:tabLst>
            </a:pPr>
            <a:r>
              <a:rPr lang="id-ID" dirty="0"/>
              <a:t>BIAS		=	Rp    468.248.000,00</a:t>
            </a:r>
          </a:p>
          <a:p>
            <a:pPr marL="623888" lvl="1" indent="-263525">
              <a:tabLst>
                <a:tab pos="2063750" algn="l"/>
                <a:tab pos="2244725" algn="l"/>
              </a:tabLst>
            </a:pPr>
            <a:r>
              <a:rPr lang="id-ID" dirty="0"/>
              <a:t>IMUNISASI RUTIN	=	Rp    974.638.500,00</a:t>
            </a:r>
          </a:p>
          <a:p>
            <a:pPr marL="623888" lvl="1" indent="-263525">
              <a:tabLst>
                <a:tab pos="2063750" algn="l"/>
                <a:tab pos="2244725" algn="l"/>
              </a:tabLst>
            </a:pPr>
            <a:r>
              <a:rPr lang="id-ID" u="sng" dirty="0"/>
              <a:t>IMUNISASI MR		=	Rp    671.581.000,00</a:t>
            </a:r>
          </a:p>
          <a:p>
            <a:pPr marL="360363" lvl="1" indent="0">
              <a:buNone/>
              <a:tabLst>
                <a:tab pos="2063750" algn="l"/>
                <a:tab pos="2244725" algn="l"/>
              </a:tabLst>
            </a:pPr>
            <a:r>
              <a:rPr lang="id-ID" dirty="0"/>
              <a:t>    TOTAL		=	Rp 2.114.467.500,00</a:t>
            </a:r>
          </a:p>
        </p:txBody>
      </p:sp>
    </p:spTree>
    <p:extLst>
      <p:ext uri="{BB962C8B-B14F-4D97-AF65-F5344CB8AC3E}">
        <p14:creationId xmlns:p14="http://schemas.microsoft.com/office/powerpoint/2010/main" val="2110310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114531-0A4E-4BEB-8961-353C83E5D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>
                <a:solidFill>
                  <a:srgbClr val="FF0000"/>
                </a:solidFill>
              </a:rPr>
              <a:t>DUKUNGAN TERHADAP PROGRAM IMUNISASI</a:t>
            </a:r>
            <a:endParaRPr lang="id-ID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1E87A85-8962-4A55-A33D-4A2EBC6706F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8312428"/>
              </p:ext>
            </p:extLst>
          </p:nvPr>
        </p:nvGraphicFramePr>
        <p:xfrm>
          <a:off x="677334" y="2543955"/>
          <a:ext cx="4412191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398">
                  <a:extLst>
                    <a:ext uri="{9D8B030D-6E8A-4147-A177-3AD203B41FA5}">
                      <a16:colId xmlns:a16="http://schemas.microsoft.com/office/drawing/2014/main" val="3426014051"/>
                    </a:ext>
                  </a:extLst>
                </a:gridCol>
                <a:gridCol w="1411954">
                  <a:extLst>
                    <a:ext uri="{9D8B030D-6E8A-4147-A177-3AD203B41FA5}">
                      <a16:colId xmlns:a16="http://schemas.microsoft.com/office/drawing/2014/main" val="2514765765"/>
                    </a:ext>
                  </a:extLst>
                </a:gridCol>
                <a:gridCol w="1224839">
                  <a:extLst>
                    <a:ext uri="{9D8B030D-6E8A-4147-A177-3AD203B41FA5}">
                      <a16:colId xmlns:a16="http://schemas.microsoft.com/office/drawing/2014/main" val="24459517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URAIAN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KABUPATEN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PUSKESMAS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060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RCW 50 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356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RCW 42 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928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V.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CARRIER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686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361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TCW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 3000 D</a:t>
                      </a:r>
                      <a:r>
                        <a:rPr lang="id-ID" sz="1600" baseline="0" dirty="0">
                          <a:solidFill>
                            <a:schemeClr val="tx1"/>
                          </a:solidFill>
                        </a:rPr>
                        <a:t>AN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2000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122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TFW 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413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VESTFROST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26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DOMETIK BIASA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962572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98CD0B6-69A2-4109-B2AE-3F1EA0849AE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67829744"/>
              </p:ext>
            </p:extLst>
          </p:nvPr>
        </p:nvGraphicFramePr>
        <p:xfrm>
          <a:off x="5325059" y="2543175"/>
          <a:ext cx="5528432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7061">
                  <a:extLst>
                    <a:ext uri="{9D8B030D-6E8A-4147-A177-3AD203B41FA5}">
                      <a16:colId xmlns:a16="http://schemas.microsoft.com/office/drawing/2014/main" val="4107633330"/>
                    </a:ext>
                  </a:extLst>
                </a:gridCol>
                <a:gridCol w="1583140">
                  <a:extLst>
                    <a:ext uri="{9D8B030D-6E8A-4147-A177-3AD203B41FA5}">
                      <a16:colId xmlns:a16="http://schemas.microsoft.com/office/drawing/2014/main" val="509721253"/>
                    </a:ext>
                  </a:extLst>
                </a:gridCol>
                <a:gridCol w="1074582">
                  <a:extLst>
                    <a:ext uri="{9D8B030D-6E8A-4147-A177-3AD203B41FA5}">
                      <a16:colId xmlns:a16="http://schemas.microsoft.com/office/drawing/2014/main" val="2759964897"/>
                    </a:ext>
                  </a:extLst>
                </a:gridCol>
                <a:gridCol w="1163649">
                  <a:extLst>
                    <a:ext uri="{9D8B030D-6E8A-4147-A177-3AD203B41FA5}">
                      <a16:colId xmlns:a16="http://schemas.microsoft.com/office/drawing/2014/main" val="1354680100"/>
                    </a:ext>
                  </a:extLst>
                </a:gridCol>
              </a:tblGrid>
              <a:tr h="1161339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JENIS KETENAGAAN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TEMPAT TUGAS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JUMLAH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KET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356148"/>
                  </a:ext>
                </a:extLst>
              </a:tr>
              <a:tr h="860106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PENGELOLA PROG. IMUNISASI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DINKES KAB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4 ORG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TERLATIH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713578"/>
                  </a:ext>
                </a:extLst>
              </a:tr>
              <a:tr h="136183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PENGELOLA PROG. IMUNISASI COLD CHAIN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PUSKESMAS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34 ORG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TERLATIH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24922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81E7FF3-E4A3-4DDE-A0E3-DB88B2A728BD}"/>
              </a:ext>
            </a:extLst>
          </p:cNvPr>
          <p:cNvSpPr txBox="1"/>
          <p:nvPr/>
        </p:nvSpPr>
        <p:spPr>
          <a:xfrm>
            <a:off x="677334" y="1930400"/>
            <a:ext cx="4183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3. SARANA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517C66-44A9-47EE-880B-D638423E19B1}"/>
              </a:ext>
            </a:extLst>
          </p:cNvPr>
          <p:cNvSpPr txBox="1"/>
          <p:nvPr/>
        </p:nvSpPr>
        <p:spPr>
          <a:xfrm>
            <a:off x="5325059" y="1930400"/>
            <a:ext cx="5292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4. KETENAGAAN</a:t>
            </a:r>
          </a:p>
        </p:txBody>
      </p:sp>
    </p:spTree>
    <p:extLst>
      <p:ext uri="{BB962C8B-B14F-4D97-AF65-F5344CB8AC3E}">
        <p14:creationId xmlns:p14="http://schemas.microsoft.com/office/powerpoint/2010/main" val="2662666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114531-0A4E-4BEB-8961-353C83E5D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>
                <a:solidFill>
                  <a:srgbClr val="FF0000"/>
                </a:solidFill>
              </a:rPr>
              <a:t>JUMLAH SASARAN PROGRAM IMUNISASI DI KAB. DELI SERDANG</a:t>
            </a:r>
            <a:endParaRPr lang="id-ID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1E87A85-8962-4A55-A33D-4A2EBC6706F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99525398"/>
              </p:ext>
            </p:extLst>
          </p:nvPr>
        </p:nvGraphicFramePr>
        <p:xfrm>
          <a:off x="677334" y="2543954"/>
          <a:ext cx="4183062" cy="2601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200">
                  <a:extLst>
                    <a:ext uri="{9D8B030D-6E8A-4147-A177-3AD203B41FA5}">
                      <a16:colId xmlns:a16="http://schemas.microsoft.com/office/drawing/2014/main" val="3426014051"/>
                    </a:ext>
                  </a:extLst>
                </a:gridCol>
                <a:gridCol w="1173707">
                  <a:extLst>
                    <a:ext uri="{9D8B030D-6E8A-4147-A177-3AD203B41FA5}">
                      <a16:colId xmlns:a16="http://schemas.microsoft.com/office/drawing/2014/main" val="2514765765"/>
                    </a:ext>
                  </a:extLst>
                </a:gridCol>
                <a:gridCol w="1326155">
                  <a:extLst>
                    <a:ext uri="{9D8B030D-6E8A-4147-A177-3AD203B41FA5}">
                      <a16:colId xmlns:a16="http://schemas.microsoft.com/office/drawing/2014/main" val="2445951759"/>
                    </a:ext>
                  </a:extLst>
                </a:gridCol>
              </a:tblGrid>
              <a:tr h="9921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Tahun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Bayi</a:t>
                      </a:r>
                      <a:r>
                        <a:rPr lang="id-ID" sz="1800" dirty="0"/>
                        <a:t> </a:t>
                      </a:r>
                    </a:p>
                    <a:p>
                      <a:pPr marL="0" indent="0" algn="ctr" defTabSz="492125"/>
                      <a:r>
                        <a:rPr lang="en-US" sz="1800" dirty="0"/>
                        <a:t>(1-12</a:t>
                      </a:r>
                      <a:r>
                        <a:rPr lang="id-ID" sz="1800" dirty="0"/>
                        <a:t> </a:t>
                      </a:r>
                      <a:r>
                        <a:rPr lang="en-US" sz="1800" baseline="0" dirty="0" err="1"/>
                        <a:t>bln</a:t>
                      </a:r>
                      <a:r>
                        <a:rPr lang="en-US" sz="1800" baseline="0" dirty="0"/>
                        <a:t>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Baduta</a:t>
                      </a:r>
                      <a:endParaRPr lang="id-ID" sz="1800" dirty="0"/>
                    </a:p>
                    <a:p>
                      <a:pPr algn="ctr"/>
                      <a:r>
                        <a:rPr lang="en-US" sz="1800" dirty="0"/>
                        <a:t>(12–24 </a:t>
                      </a:r>
                      <a:r>
                        <a:rPr lang="en-US" sz="1800" dirty="0" err="1"/>
                        <a:t>bln</a:t>
                      </a:r>
                      <a:r>
                        <a:rPr lang="en-US" sz="18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060397"/>
                  </a:ext>
                </a:extLst>
              </a:tr>
              <a:tr h="4023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43,552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65,970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356846"/>
                  </a:ext>
                </a:extLst>
              </a:tr>
              <a:tr h="4023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43,991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60,044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928764"/>
                  </a:ext>
                </a:extLst>
              </a:tr>
              <a:tr h="4023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44,656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43,991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361157"/>
                  </a:ext>
                </a:extLst>
              </a:tr>
              <a:tr h="4023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44,550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43,936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122049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98CD0B6-69A2-4109-B2AE-3F1EA0849AE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83819669"/>
              </p:ext>
            </p:extLst>
          </p:nvPr>
        </p:nvGraphicFramePr>
        <p:xfrm>
          <a:off x="5089524" y="2543176"/>
          <a:ext cx="5528432" cy="2602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203">
                  <a:extLst>
                    <a:ext uri="{9D8B030D-6E8A-4147-A177-3AD203B41FA5}">
                      <a16:colId xmlns:a16="http://schemas.microsoft.com/office/drawing/2014/main" val="4107633330"/>
                    </a:ext>
                  </a:extLst>
                </a:gridCol>
                <a:gridCol w="1482437">
                  <a:extLst>
                    <a:ext uri="{9D8B030D-6E8A-4147-A177-3AD203B41FA5}">
                      <a16:colId xmlns:a16="http://schemas.microsoft.com/office/drawing/2014/main" val="509721253"/>
                    </a:ext>
                  </a:extLst>
                </a:gridCol>
                <a:gridCol w="1413163">
                  <a:extLst>
                    <a:ext uri="{9D8B030D-6E8A-4147-A177-3AD203B41FA5}">
                      <a16:colId xmlns:a16="http://schemas.microsoft.com/office/drawing/2014/main" val="2759964897"/>
                    </a:ext>
                  </a:extLst>
                </a:gridCol>
                <a:gridCol w="1695629">
                  <a:extLst>
                    <a:ext uri="{9D8B030D-6E8A-4147-A177-3AD203B41FA5}">
                      <a16:colId xmlns:a16="http://schemas.microsoft.com/office/drawing/2014/main" val="1354680100"/>
                    </a:ext>
                  </a:extLst>
                </a:gridCol>
              </a:tblGrid>
              <a:tr h="283309">
                <a:tc rowSpan="2">
                  <a:txBody>
                    <a:bodyPr/>
                    <a:lstStyle/>
                    <a:p>
                      <a:pPr algn="ctr"/>
                      <a:r>
                        <a:rPr lang="id-ID" sz="1800" dirty="0"/>
                        <a:t>Tahun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d-ID" sz="1800" dirty="0"/>
                        <a:t>Kelas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297996"/>
                  </a:ext>
                </a:extLst>
              </a:tr>
              <a:tr h="172991">
                <a:tc vMerge="1">
                  <a:txBody>
                    <a:bodyPr/>
                    <a:lstStyle/>
                    <a:p>
                      <a:pPr algn="ctr"/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073430"/>
                  </a:ext>
                </a:extLst>
              </a:tr>
              <a:tr h="420031">
                <a:tc>
                  <a:txBody>
                    <a:bodyPr/>
                    <a:lstStyle/>
                    <a:p>
                      <a:pPr algn="ctr"/>
                      <a:r>
                        <a:rPr lang="id-ID" sz="1800" dirty="0"/>
                        <a:t>201</a:t>
                      </a:r>
                      <a:r>
                        <a:rPr lang="en-US" sz="1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41,635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39,762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39,565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356148"/>
                  </a:ext>
                </a:extLst>
              </a:tr>
              <a:tr h="4200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39,537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40,146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39,333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713578"/>
                  </a:ext>
                </a:extLst>
              </a:tr>
              <a:tr h="31269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/>
                        <a:t>39,997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/>
                        <a:t>39,020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249225"/>
                  </a:ext>
                </a:extLst>
              </a:tr>
              <a:tr h="665048">
                <a:tc>
                  <a:txBody>
                    <a:bodyPr/>
                    <a:lstStyle/>
                    <a:p>
                      <a:pPr algn="ctr"/>
                      <a:r>
                        <a:rPr lang="id-ID" sz="1800" dirty="0"/>
                        <a:t>2018*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/>
                        <a:t>45,252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/>
                        <a:t>44,515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/>
                        <a:t>42,850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85207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81E7FF3-E4A3-4DDE-A0E3-DB88B2A728BD}"/>
              </a:ext>
            </a:extLst>
          </p:cNvPr>
          <p:cNvSpPr txBox="1"/>
          <p:nvPr/>
        </p:nvSpPr>
        <p:spPr>
          <a:xfrm>
            <a:off x="677334" y="1930400"/>
            <a:ext cx="4183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1. BAYI DAN BADUTA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517C66-44A9-47EE-880B-D638423E19B1}"/>
              </a:ext>
            </a:extLst>
          </p:cNvPr>
          <p:cNvSpPr txBox="1"/>
          <p:nvPr/>
        </p:nvSpPr>
        <p:spPr>
          <a:xfrm>
            <a:off x="5089525" y="1930400"/>
            <a:ext cx="552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2. BIAS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38C210-E7A3-4E0E-9D4E-6DCEF1839A79}"/>
              </a:ext>
            </a:extLst>
          </p:cNvPr>
          <p:cNvSpPr txBox="1"/>
          <p:nvPr/>
        </p:nvSpPr>
        <p:spPr>
          <a:xfrm>
            <a:off x="858982" y="5486400"/>
            <a:ext cx="975897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d-ID" dirty="0"/>
              <a:t>SASARAN KAMPANYE MR ( 9 BULAN - &lt;15 TAHUN) = 606.906 ORANG</a:t>
            </a:r>
          </a:p>
        </p:txBody>
      </p:sp>
    </p:spTree>
    <p:extLst>
      <p:ext uri="{BB962C8B-B14F-4D97-AF65-F5344CB8AC3E}">
        <p14:creationId xmlns:p14="http://schemas.microsoft.com/office/powerpoint/2010/main" val="2144742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DC9A15A-16AD-4F21-BA16-BD83C1CC0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>
                <a:solidFill>
                  <a:srgbClr val="FF0000"/>
                </a:solidFill>
              </a:rPr>
              <a:t>DESA/KELURAHAN UCI</a:t>
            </a:r>
            <a:br>
              <a:rPr lang="id-ID" b="1" dirty="0">
                <a:solidFill>
                  <a:srgbClr val="FF0000"/>
                </a:solidFill>
              </a:rPr>
            </a:br>
            <a:r>
              <a:rPr lang="id-ID" b="1" dirty="0">
                <a:solidFill>
                  <a:srgbClr val="FF0000"/>
                </a:solidFill>
              </a:rPr>
              <a:t>KABUPATEN DELI SERDANG</a:t>
            </a:r>
            <a:endParaRPr lang="id-ID" dirty="0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27E29A4A-FF17-4A05-B124-88DA59F19E7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61982278"/>
              </p:ext>
            </p:extLst>
          </p:nvPr>
        </p:nvGraphicFramePr>
        <p:xfrm>
          <a:off x="5685270" y="2160588"/>
          <a:ext cx="4184650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19392D48-6EA3-446E-8A95-94DC0627EEB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32964543"/>
              </p:ext>
            </p:extLst>
          </p:nvPr>
        </p:nvGraphicFramePr>
        <p:xfrm>
          <a:off x="677863" y="2160587"/>
          <a:ext cx="4183062" cy="2767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4354">
                  <a:extLst>
                    <a:ext uri="{9D8B030D-6E8A-4147-A177-3AD203B41FA5}">
                      <a16:colId xmlns:a16="http://schemas.microsoft.com/office/drawing/2014/main" val="481673495"/>
                    </a:ext>
                  </a:extLst>
                </a:gridCol>
                <a:gridCol w="1394354">
                  <a:extLst>
                    <a:ext uri="{9D8B030D-6E8A-4147-A177-3AD203B41FA5}">
                      <a16:colId xmlns:a16="http://schemas.microsoft.com/office/drawing/2014/main" val="2648031686"/>
                    </a:ext>
                  </a:extLst>
                </a:gridCol>
                <a:gridCol w="1394354">
                  <a:extLst>
                    <a:ext uri="{9D8B030D-6E8A-4147-A177-3AD203B41FA5}">
                      <a16:colId xmlns:a16="http://schemas.microsoft.com/office/drawing/2014/main" val="2811500312"/>
                    </a:ext>
                  </a:extLst>
                </a:gridCol>
              </a:tblGrid>
              <a:tr h="553403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/>
                        <a:t>TAHUN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/>
                        <a:t>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/>
                        <a:t>CAPAIAN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86900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/>
                        <a:t>98,5%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86133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/>
                        <a:t>99%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015085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/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/>
                        <a:t>99,1%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81323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727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5456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2B9AF16-5D25-4A25-AD06-4CDE6DD87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2699324"/>
          </a:xfrm>
        </p:spPr>
        <p:txBody>
          <a:bodyPr>
            <a:normAutofit/>
          </a:bodyPr>
          <a:lstStyle/>
          <a:p>
            <a:r>
              <a:rPr lang="id-ID" sz="4800" b="1" dirty="0">
                <a:solidFill>
                  <a:srgbClr val="FF0000"/>
                </a:solidFill>
              </a:rPr>
              <a:t>RTL</a:t>
            </a:r>
            <a:br>
              <a:rPr lang="id-ID" sz="4800" b="1" dirty="0">
                <a:solidFill>
                  <a:srgbClr val="FF0000"/>
                </a:solidFill>
              </a:rPr>
            </a:br>
            <a:r>
              <a:rPr lang="id-ID" sz="4000" b="1" dirty="0">
                <a:solidFill>
                  <a:srgbClr val="FF0000"/>
                </a:solidFill>
              </a:rPr>
              <a:t>DESA NON UCI</a:t>
            </a:r>
            <a:endParaRPr lang="id-ID" sz="48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F274079-C07A-44E5-8852-E34F843D15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6507501"/>
              </p:ext>
            </p:extLst>
          </p:nvPr>
        </p:nvGraphicFramePr>
        <p:xfrm>
          <a:off x="4760913" y="514350"/>
          <a:ext cx="5214360" cy="5527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1521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17E4E0D-6B08-4B0A-B9C5-99ED3C810C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797784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480" y="2369127"/>
            <a:ext cx="3837709" cy="4242592"/>
          </a:xfrm>
        </p:spPr>
        <p:txBody>
          <a:bodyPr>
            <a:noAutofit/>
          </a:bodyPr>
          <a:lstStyle/>
          <a:p>
            <a:pPr algn="ctr"/>
            <a:r>
              <a:rPr lang="id-ID" sz="2800" b="1" dirty="0">
                <a:solidFill>
                  <a:schemeClr val="accent2"/>
                </a:solidFill>
                <a:latin typeface="Cambria" pitchFamily="18" charset="0"/>
                <a:cs typeface="Arial" pitchFamily="34" charset="0"/>
              </a:rPr>
              <a:t>DINAS KESEHATAN KAB. DELI SERDANG</a:t>
            </a:r>
            <a:br>
              <a:rPr lang="id-ID" sz="2800" dirty="0">
                <a:solidFill>
                  <a:schemeClr val="tx1"/>
                </a:solidFill>
              </a:rPr>
            </a:br>
            <a:r>
              <a:rPr lang="id-ID" sz="2800" dirty="0">
                <a:solidFill>
                  <a:schemeClr val="tx1"/>
                </a:solidFill>
                <a:latin typeface="Forte" pitchFamily="66" charset="0"/>
              </a:rPr>
              <a:t>untuk</a:t>
            </a:r>
            <a:br>
              <a:rPr lang="id-ID" sz="2800" dirty="0">
                <a:solidFill>
                  <a:schemeClr val="tx1"/>
                </a:solidFill>
              </a:rPr>
            </a:br>
            <a:r>
              <a:rPr lang="id-ID" sz="2400" dirty="0">
                <a:solidFill>
                  <a:srgbClr val="FF0000"/>
                </a:solidFill>
                <a:latin typeface="Script MT Bold" pitchFamily="66" charset="0"/>
              </a:rPr>
              <a:t>Masyarakat Deli Serdang Sehat yang Mandiri dan Inovatif</a:t>
            </a:r>
            <a:br>
              <a:rPr lang="id-ID" sz="2400" dirty="0">
                <a:solidFill>
                  <a:srgbClr val="FF0000"/>
                </a:solidFill>
                <a:latin typeface="Script MT Bold" pitchFamily="66" charset="0"/>
              </a:rPr>
            </a:br>
            <a:br>
              <a:rPr lang="id-ID" sz="2400" dirty="0">
                <a:solidFill>
                  <a:srgbClr val="FF0000"/>
                </a:solidFill>
                <a:latin typeface="Script MT Bold" pitchFamily="66" charset="0"/>
              </a:rPr>
            </a:br>
            <a:r>
              <a:rPr lang="id-ID" sz="2400" dirty="0">
                <a:solidFill>
                  <a:srgbClr val="FF0000"/>
                </a:solidFill>
                <a:latin typeface="Rage Italic" panose="03070502040507070304" pitchFamily="66" charset="0"/>
              </a:rPr>
              <a:t>Sekian &amp; Terima Kasih</a:t>
            </a:r>
            <a:endParaRPr lang="id-ID" sz="2400" dirty="0">
              <a:latin typeface="Rage Italic" panose="030705020405070703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53548" y="3847189"/>
            <a:ext cx="3624300" cy="337729"/>
          </a:xfrm>
          <a:prstGeom prst="rect">
            <a:avLst/>
          </a:prstGeom>
          <a:noFill/>
        </p:spPr>
        <p:txBody>
          <a:bodyPr wrap="square" lIns="83638" tIns="41819" rIns="83638" bIns="41819">
            <a:spAutoFit/>
          </a:bodyPr>
          <a:lstStyle/>
          <a:p>
            <a:pPr algn="ctr"/>
            <a:r>
              <a:rPr lang="id-ID" sz="1646" spc="274" dirty="0">
                <a:ln w="11430" cmpd="sng">
                  <a:noFill/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SEKIAN &amp; TERIMA KASIH</a:t>
            </a:r>
            <a:endParaRPr lang="en-US" sz="1646" spc="274" dirty="0">
              <a:ln w="11430" cmpd="sng">
                <a:noFill/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9E754EA-70CA-4706-A1D3-5A210AF44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97411"/>
          </a:xfrm>
        </p:spPr>
        <p:txBody>
          <a:bodyPr/>
          <a:lstStyle/>
          <a:p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126</TotalTime>
  <Words>423</Words>
  <Application>Microsoft Office PowerPoint</Application>
  <PresentationFormat>Widescreen</PresentationFormat>
  <Paragraphs>156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 Unicode MS</vt:lpstr>
      <vt:lpstr>Arial</vt:lpstr>
      <vt:lpstr>Cambria</vt:lpstr>
      <vt:lpstr>Forte</vt:lpstr>
      <vt:lpstr>Rage Italic</vt:lpstr>
      <vt:lpstr>Script MT Bold</vt:lpstr>
      <vt:lpstr>Trebuchet MS</vt:lpstr>
      <vt:lpstr>Wingdings</vt:lpstr>
      <vt:lpstr>Wingdings 3</vt:lpstr>
      <vt:lpstr>Facet</vt:lpstr>
      <vt:lpstr>DUKUNGAN  PEMERINTAH KABUPATEN DELI SERDANG  TERHADAP PROGRAM IMUNISASI</vt:lpstr>
      <vt:lpstr>GAMBARAN UMUM KABUPATEN DELI SERDANG</vt:lpstr>
      <vt:lpstr>DUKUNGAN TERHADAP PROGRAM IMUNISASI DI KABUPATEN DELI SERDANG</vt:lpstr>
      <vt:lpstr>DUKUNGAN TERHADAP PROGRAM IMUNISASI</vt:lpstr>
      <vt:lpstr>JUMLAH SASARAN PROGRAM IMUNISASI DI KAB. DELI SERDANG</vt:lpstr>
      <vt:lpstr>DESA/KELURAHAN UCI KABUPATEN DELI SERDANG</vt:lpstr>
      <vt:lpstr>RTL DESA NON UCI</vt:lpstr>
      <vt:lpstr>DINAS KESEHATAN KAB. DELI SERDANG untuk Masyarakat Deli Serdang Sehat yang Mandiri dan Inovatif  Sekian &amp; 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DUKUNGAN  PEMERINTAH KABUPATEN DELI SERDANG  TERHADAP PROGRAM IMUNISASI</dc:title>
  <dc:creator>USER</dc:creator>
  <cp:lastModifiedBy>USER</cp:lastModifiedBy>
  <cp:revision>17</cp:revision>
  <cp:lastPrinted>2018-07-11T00:50:07Z</cp:lastPrinted>
  <dcterms:created xsi:type="dcterms:W3CDTF">2018-07-10T22:33:32Z</dcterms:created>
  <dcterms:modified xsi:type="dcterms:W3CDTF">2018-07-11T03:53:20Z</dcterms:modified>
</cp:coreProperties>
</file>