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407" r:id="rId3"/>
    <p:sldId id="258" r:id="rId4"/>
    <p:sldId id="259" r:id="rId5"/>
    <p:sldId id="336" r:id="rId6"/>
    <p:sldId id="332" r:id="rId7"/>
    <p:sldId id="333" r:id="rId8"/>
    <p:sldId id="408" r:id="rId9"/>
    <p:sldId id="334" r:id="rId10"/>
    <p:sldId id="440" r:id="rId11"/>
    <p:sldId id="337" r:id="rId12"/>
    <p:sldId id="439" r:id="rId13"/>
    <p:sldId id="369" r:id="rId14"/>
    <p:sldId id="339" r:id="rId15"/>
    <p:sldId id="418" r:id="rId16"/>
    <p:sldId id="342" r:id="rId17"/>
    <p:sldId id="344" r:id="rId18"/>
    <p:sldId id="420" r:id="rId19"/>
    <p:sldId id="400" r:id="rId20"/>
    <p:sldId id="351" r:id="rId21"/>
    <p:sldId id="352" r:id="rId22"/>
    <p:sldId id="413" r:id="rId23"/>
    <p:sldId id="357" r:id="rId24"/>
    <p:sldId id="354" r:id="rId25"/>
    <p:sldId id="371" r:id="rId26"/>
    <p:sldId id="358" r:id="rId27"/>
    <p:sldId id="421" r:id="rId28"/>
    <p:sldId id="435" r:id="rId29"/>
    <p:sldId id="437" r:id="rId30"/>
    <p:sldId id="438" r:id="rId31"/>
    <p:sldId id="443" r:id="rId32"/>
    <p:sldId id="444" r:id="rId33"/>
    <p:sldId id="399" r:id="rId34"/>
    <p:sldId id="401" r:id="rId35"/>
    <p:sldId id="410" r:id="rId36"/>
    <p:sldId id="429" r:id="rId37"/>
    <p:sldId id="378" r:id="rId38"/>
    <p:sldId id="379" r:id="rId39"/>
    <p:sldId id="44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82226" autoAdjust="0"/>
  </p:normalViewPr>
  <p:slideViewPr>
    <p:cSldViewPr>
      <p:cViewPr varScale="1">
        <p:scale>
          <a:sx n="57" d="100"/>
          <a:sy n="57" d="100"/>
        </p:scale>
        <p:origin x="155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14DAD-14EF-4372-BDB2-96939FCCF16C}" type="doc">
      <dgm:prSet loTypeId="urn:microsoft.com/office/officeart/2005/8/layout/vList3#4" loCatId="list" qsTypeId="urn:microsoft.com/office/officeart/2005/8/quickstyle/simple1" qsCatId="simple" csTypeId="urn:microsoft.com/office/officeart/2005/8/colors/accent1_2" csCatId="accent1" phldr="1"/>
      <dgm:spPr/>
    </dgm:pt>
    <dgm:pt modelId="{23699163-A7B6-4991-A0D1-123DCBA28434}">
      <dgm:prSet phldrT="[Text]" custT="1">
        <dgm:style>
          <a:lnRef idx="3">
            <a:schemeClr val="lt1"/>
          </a:lnRef>
          <a:fillRef idx="1">
            <a:schemeClr val="accent6"/>
          </a:fillRef>
          <a:effectRef idx="1">
            <a:schemeClr val="accent6"/>
          </a:effectRef>
          <a:fontRef idx="minor">
            <a:schemeClr val="lt1"/>
          </a:fontRef>
        </dgm:style>
      </dgm:prSet>
      <dgm:spPr>
        <a:solidFill>
          <a:srgbClr val="000090"/>
        </a:solidFill>
      </dgm:spPr>
      <dgm:t>
        <a:bodyPr/>
        <a:lstStyle/>
        <a:p>
          <a:pPr algn="l"/>
          <a:r>
            <a:rPr lang="en-US" sz="2000" dirty="0" err="1">
              <a:solidFill>
                <a:schemeClr val="bg1"/>
              </a:solidFill>
              <a:latin typeface="Arial"/>
              <a:cs typeface="Arial"/>
            </a:rPr>
            <a:t>Pe</a:t>
          </a:r>
          <a:r>
            <a:rPr lang="id-ID" sz="2000" dirty="0">
              <a:solidFill>
                <a:schemeClr val="bg1"/>
              </a:solidFill>
              <a:latin typeface="Arial"/>
              <a:cs typeface="Arial"/>
            </a:rPr>
            <a:t>laksanaan Program Indonesia Sehat </a:t>
          </a:r>
          <a:r>
            <a:rPr lang="en-US" sz="2000" dirty="0" err="1">
              <a:solidFill>
                <a:schemeClr val="bg1"/>
              </a:solidFill>
              <a:latin typeface="Arial"/>
              <a:cs typeface="Arial"/>
            </a:rPr>
            <a:t>diselenggarakan</a:t>
          </a:r>
          <a:r>
            <a:rPr lang="en-US" sz="2000" dirty="0">
              <a:solidFill>
                <a:schemeClr val="bg1"/>
              </a:solidFill>
              <a:latin typeface="Arial"/>
              <a:cs typeface="Arial"/>
            </a:rPr>
            <a:t> </a:t>
          </a:r>
          <a:r>
            <a:rPr lang="en-US" sz="2000" dirty="0" err="1">
              <a:solidFill>
                <a:schemeClr val="bg1"/>
              </a:solidFill>
              <a:latin typeface="Arial"/>
              <a:cs typeface="Arial"/>
            </a:rPr>
            <a:t>melalui</a:t>
          </a:r>
          <a:r>
            <a:rPr lang="en-US" sz="2000" dirty="0">
              <a:solidFill>
                <a:schemeClr val="bg1"/>
              </a:solidFill>
              <a:latin typeface="Arial"/>
              <a:cs typeface="Arial"/>
            </a:rPr>
            <a:t> </a:t>
          </a:r>
          <a:r>
            <a:rPr lang="en-US" sz="2000" dirty="0" err="1">
              <a:solidFill>
                <a:schemeClr val="bg1"/>
              </a:solidFill>
              <a:latin typeface="Arial"/>
              <a:cs typeface="Arial"/>
            </a:rPr>
            <a:t>Pendekatan</a:t>
          </a:r>
          <a:r>
            <a:rPr lang="en-US" sz="2000" dirty="0">
              <a:solidFill>
                <a:schemeClr val="bg1"/>
              </a:solidFill>
              <a:latin typeface="Arial"/>
              <a:cs typeface="Arial"/>
            </a:rPr>
            <a:t> </a:t>
          </a:r>
          <a:r>
            <a:rPr lang="en-US" sz="2000" dirty="0" err="1">
              <a:solidFill>
                <a:schemeClr val="bg1"/>
              </a:solidFill>
              <a:latin typeface="Arial"/>
              <a:cs typeface="Arial"/>
            </a:rPr>
            <a:t>Keluarga</a:t>
          </a:r>
          <a:endParaRPr lang="en-US" sz="2000" dirty="0">
            <a:solidFill>
              <a:schemeClr val="bg1"/>
            </a:solidFill>
            <a:latin typeface="Arial"/>
            <a:cs typeface="Arial"/>
          </a:endParaRPr>
        </a:p>
      </dgm:t>
    </dgm:pt>
    <dgm:pt modelId="{E94A0CAC-EFC2-4983-8391-BC67EB8071CC}" type="parTrans" cxnId="{E06FB541-4CF3-47B3-9301-5181BBEE45BB}">
      <dgm:prSet/>
      <dgm:spPr/>
      <dgm:t>
        <a:bodyPr/>
        <a:lstStyle/>
        <a:p>
          <a:endParaRPr lang="en-US"/>
        </a:p>
      </dgm:t>
    </dgm:pt>
    <dgm:pt modelId="{C3B5813C-7869-4E14-A5A7-1DF77DFA597E}" type="sibTrans" cxnId="{E06FB541-4CF3-47B3-9301-5181BBEE45BB}">
      <dgm:prSet/>
      <dgm:spPr/>
      <dgm:t>
        <a:bodyPr/>
        <a:lstStyle/>
        <a:p>
          <a:endParaRPr lang="en-US"/>
        </a:p>
      </dgm:t>
    </dgm:pt>
    <dgm:pt modelId="{C50DB8F9-B19A-44C3-861D-A506D69D996E}">
      <dgm:prSet phldrT="[Text]" custT="1">
        <dgm:style>
          <a:lnRef idx="3">
            <a:schemeClr val="lt1"/>
          </a:lnRef>
          <a:fillRef idx="1">
            <a:schemeClr val="accent6"/>
          </a:fillRef>
          <a:effectRef idx="1">
            <a:schemeClr val="accent6"/>
          </a:effectRef>
          <a:fontRef idx="minor">
            <a:schemeClr val="lt1"/>
          </a:fontRef>
        </dgm:style>
      </dgm:prSet>
      <dgm:spPr>
        <a:solidFill>
          <a:srgbClr val="000090"/>
        </a:solidFill>
      </dgm:spPr>
      <dgm:t>
        <a:bodyPr/>
        <a:lstStyle/>
        <a:p>
          <a:pPr algn="l"/>
          <a:r>
            <a:rPr lang="id-ID" sz="1800" dirty="0">
              <a:solidFill>
                <a:schemeClr val="bg1"/>
              </a:solidFill>
              <a:latin typeface="Arial"/>
              <a:cs typeface="Arial"/>
            </a:rPr>
            <a:t>Pendekatan keluarga adalah salah satu cara Puskesmas untuk meningkatkan jangkauan sasaran dan mendekatkan/meningkatkan akses pelayanan kesehatan di wilayah kerjanya dengan mendatangi keluarga</a:t>
          </a:r>
          <a:endParaRPr lang="en-US" sz="1800" dirty="0">
            <a:solidFill>
              <a:schemeClr val="bg1"/>
            </a:solidFill>
            <a:latin typeface="Arial"/>
            <a:cs typeface="Arial"/>
          </a:endParaRPr>
        </a:p>
      </dgm:t>
    </dgm:pt>
    <dgm:pt modelId="{BE182C7A-5E46-4FAA-B153-C68322142808}" type="parTrans" cxnId="{DB948437-6C2C-4CE3-A124-A47AC3D03529}">
      <dgm:prSet/>
      <dgm:spPr/>
      <dgm:t>
        <a:bodyPr/>
        <a:lstStyle/>
        <a:p>
          <a:endParaRPr lang="en-US"/>
        </a:p>
      </dgm:t>
    </dgm:pt>
    <dgm:pt modelId="{B60BC9DB-54A5-4D63-91E1-C9F60FF39964}" type="sibTrans" cxnId="{DB948437-6C2C-4CE3-A124-A47AC3D03529}">
      <dgm:prSet/>
      <dgm:spPr/>
      <dgm:t>
        <a:bodyPr/>
        <a:lstStyle/>
        <a:p>
          <a:endParaRPr lang="en-US"/>
        </a:p>
      </dgm:t>
    </dgm:pt>
    <dgm:pt modelId="{3A923E82-9C49-475B-A576-E9C8DB774631}">
      <dgm:prSet phldrT="[Text]" custT="1">
        <dgm:style>
          <a:lnRef idx="3">
            <a:schemeClr val="lt1"/>
          </a:lnRef>
          <a:fillRef idx="1">
            <a:schemeClr val="accent6"/>
          </a:fillRef>
          <a:effectRef idx="1">
            <a:schemeClr val="accent6"/>
          </a:effectRef>
          <a:fontRef idx="minor">
            <a:schemeClr val="lt1"/>
          </a:fontRef>
        </dgm:style>
      </dgm:prSet>
      <dgm:spPr>
        <a:solidFill>
          <a:srgbClr val="000090"/>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Arial"/>
            <a:cs typeface="Arial"/>
          </a:endParaRPr>
        </a:p>
        <a:p>
          <a:pPr marL="0" marR="0" indent="0" algn="l" defTabSz="91440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a:cs typeface="Arial"/>
            </a:rPr>
            <a:t>I</a:t>
          </a:r>
          <a:r>
            <a:rPr lang="id-ID" sz="1800" dirty="0">
              <a:solidFill>
                <a:schemeClr val="bg1"/>
              </a:solidFill>
              <a:latin typeface="Arial"/>
              <a:cs typeface="Arial"/>
            </a:rPr>
            <a:t>ntegrasi</a:t>
          </a:r>
          <a:r>
            <a:rPr lang="en-US" sz="1800" dirty="0">
              <a:solidFill>
                <a:schemeClr val="bg1"/>
              </a:solidFill>
              <a:latin typeface="Arial"/>
              <a:cs typeface="Arial"/>
            </a:rPr>
            <a:t> </a:t>
          </a:r>
          <a:r>
            <a:rPr lang="id-ID" sz="1800" dirty="0">
              <a:solidFill>
                <a:schemeClr val="bg1"/>
              </a:solidFill>
              <a:latin typeface="Arial"/>
              <a:cs typeface="Arial"/>
            </a:rPr>
            <a:t>upaya kesehatan perorangan (UKP) dan upaya kesehatan masyarakat (UKM) secara berkesinambungan, dengan target </a:t>
          </a:r>
          <a:r>
            <a:rPr lang="en-US" sz="1800" dirty="0">
              <a:solidFill>
                <a:schemeClr val="bg1"/>
              </a:solidFill>
              <a:latin typeface="Arial"/>
              <a:cs typeface="Arial"/>
            </a:rPr>
            <a:t>/ </a:t>
          </a:r>
          <a:r>
            <a:rPr lang="en-US" sz="1800" dirty="0" err="1">
              <a:solidFill>
                <a:schemeClr val="bg1"/>
              </a:solidFill>
              <a:latin typeface="Arial"/>
              <a:cs typeface="Arial"/>
            </a:rPr>
            <a:t>fokus</a:t>
          </a:r>
          <a:r>
            <a:rPr lang="en-US" sz="1800" dirty="0">
              <a:solidFill>
                <a:schemeClr val="bg1"/>
              </a:solidFill>
              <a:latin typeface="Arial"/>
              <a:cs typeface="Arial"/>
            </a:rPr>
            <a:t> </a:t>
          </a:r>
          <a:r>
            <a:rPr lang="id-ID" sz="1800" dirty="0">
              <a:solidFill>
                <a:schemeClr val="bg1"/>
              </a:solidFill>
              <a:latin typeface="Arial"/>
              <a:cs typeface="Arial"/>
            </a:rPr>
            <a:t>keluarga, </a:t>
          </a:r>
          <a:r>
            <a:rPr lang="en-US" sz="1800" dirty="0" err="1">
              <a:solidFill>
                <a:schemeClr val="bg1"/>
              </a:solidFill>
              <a:latin typeface="Arial"/>
              <a:cs typeface="Arial"/>
            </a:rPr>
            <a:t>ber</a:t>
          </a:r>
          <a:r>
            <a:rPr lang="id-ID" sz="1800" dirty="0">
              <a:solidFill>
                <a:schemeClr val="bg1"/>
              </a:solidFill>
              <a:latin typeface="Arial"/>
              <a:cs typeface="Arial"/>
            </a:rPr>
            <a:t>dasarkan </a:t>
          </a:r>
          <a:r>
            <a:rPr lang="en-US" sz="1800" dirty="0" err="1">
              <a:solidFill>
                <a:schemeClr val="bg1"/>
              </a:solidFill>
              <a:latin typeface="Arial"/>
              <a:cs typeface="Arial"/>
            </a:rPr>
            <a:t>informasi</a:t>
          </a:r>
          <a:r>
            <a:rPr lang="en-US" sz="1800" dirty="0">
              <a:solidFill>
                <a:schemeClr val="bg1"/>
              </a:solidFill>
              <a:latin typeface="Arial"/>
              <a:cs typeface="Arial"/>
            </a:rPr>
            <a:t> </a:t>
          </a:r>
          <a:r>
            <a:rPr lang="en-US" sz="1800" dirty="0" err="1">
              <a:solidFill>
                <a:schemeClr val="bg1"/>
              </a:solidFill>
              <a:latin typeface="Arial"/>
              <a:cs typeface="Arial"/>
            </a:rPr>
            <a:t>kesehatan</a:t>
          </a:r>
          <a:r>
            <a:rPr lang="en-US" sz="1800" dirty="0">
              <a:solidFill>
                <a:schemeClr val="bg1"/>
              </a:solidFill>
              <a:latin typeface="Arial"/>
              <a:cs typeface="Arial"/>
            </a:rPr>
            <a:t> </a:t>
          </a:r>
          <a:r>
            <a:rPr lang="en-US" sz="1800" dirty="0" err="1">
              <a:solidFill>
                <a:schemeClr val="bg1"/>
              </a:solidFill>
              <a:latin typeface="Arial"/>
              <a:cs typeface="Arial"/>
            </a:rPr>
            <a:t>setiap</a:t>
          </a:r>
          <a:r>
            <a:rPr lang="en-US" sz="1800" dirty="0">
              <a:solidFill>
                <a:schemeClr val="bg1"/>
              </a:solidFill>
              <a:latin typeface="Arial"/>
              <a:cs typeface="Arial"/>
            </a:rPr>
            <a:t> </a:t>
          </a:r>
          <a:r>
            <a:rPr lang="en-US" sz="1800" dirty="0" err="1">
              <a:solidFill>
                <a:schemeClr val="bg1"/>
              </a:solidFill>
              <a:latin typeface="Arial"/>
              <a:cs typeface="Arial"/>
            </a:rPr>
            <a:t>anggota</a:t>
          </a:r>
          <a:r>
            <a:rPr lang="en-US" sz="1800" dirty="0">
              <a:solidFill>
                <a:schemeClr val="bg1"/>
              </a:solidFill>
              <a:latin typeface="Arial"/>
              <a:cs typeface="Arial"/>
            </a:rPr>
            <a:t> </a:t>
          </a:r>
          <a:r>
            <a:rPr lang="en-US" sz="1800" dirty="0" err="1">
              <a:solidFill>
                <a:schemeClr val="bg1"/>
              </a:solidFill>
              <a:latin typeface="Arial"/>
              <a:cs typeface="Arial"/>
            </a:rPr>
            <a:t>keluarga</a:t>
          </a:r>
          <a:r>
            <a:rPr lang="en-US" sz="1800" dirty="0">
              <a:solidFill>
                <a:schemeClr val="bg1"/>
              </a:solidFill>
              <a:latin typeface="Arial"/>
              <a:cs typeface="Arial"/>
            </a:rPr>
            <a:t> </a:t>
          </a:r>
          <a:r>
            <a:rPr lang="en-US" sz="1800" dirty="0" err="1">
              <a:solidFill>
                <a:schemeClr val="bg1"/>
              </a:solidFill>
              <a:latin typeface="Arial"/>
              <a:cs typeface="Arial"/>
            </a:rPr>
            <a:t>pada</a:t>
          </a:r>
          <a:r>
            <a:rPr lang="en-US" sz="1800" dirty="0">
              <a:solidFill>
                <a:schemeClr val="bg1"/>
              </a:solidFill>
              <a:latin typeface="Arial"/>
              <a:cs typeface="Arial"/>
            </a:rPr>
            <a:t> </a:t>
          </a:r>
          <a:r>
            <a:rPr lang="id-ID" sz="1800" dirty="0">
              <a:solidFill>
                <a:schemeClr val="bg1"/>
              </a:solidFill>
              <a:latin typeface="Arial"/>
              <a:cs typeface="Arial"/>
            </a:rPr>
            <a:t>Profil Kesehatan Keluarga. </a:t>
          </a:r>
          <a:endParaRPr lang="en-US" sz="1800" dirty="0">
            <a:solidFill>
              <a:schemeClr val="bg1"/>
            </a:solidFill>
            <a:latin typeface="Arial"/>
            <a:cs typeface="Arial"/>
          </a:endParaRPr>
        </a:p>
        <a:p>
          <a:pPr algn="l" defTabSz="889000">
            <a:lnSpc>
              <a:spcPct val="90000"/>
            </a:lnSpc>
            <a:spcBef>
              <a:spcPct val="0"/>
            </a:spcBef>
            <a:spcAft>
              <a:spcPct val="35000"/>
            </a:spcAft>
          </a:pPr>
          <a:r>
            <a:rPr lang="id-ID" sz="1800" dirty="0">
              <a:solidFill>
                <a:schemeClr val="tx1"/>
              </a:solidFill>
              <a:latin typeface="Arial"/>
              <a:cs typeface="Arial"/>
            </a:rPr>
            <a:t>. </a:t>
          </a:r>
          <a:r>
            <a:rPr lang="en-US" sz="1800" dirty="0">
              <a:solidFill>
                <a:schemeClr val="tx1"/>
              </a:solidFill>
              <a:latin typeface="Arial"/>
              <a:cs typeface="Arial"/>
            </a:rPr>
            <a:t> </a:t>
          </a:r>
        </a:p>
      </dgm:t>
    </dgm:pt>
    <dgm:pt modelId="{65E7FE7B-6DD0-4399-A293-B20115738167}" type="parTrans" cxnId="{CB336663-7D30-4925-A181-CEBCD2D47DF8}">
      <dgm:prSet/>
      <dgm:spPr/>
      <dgm:t>
        <a:bodyPr/>
        <a:lstStyle/>
        <a:p>
          <a:endParaRPr lang="en-US"/>
        </a:p>
      </dgm:t>
    </dgm:pt>
    <dgm:pt modelId="{81C87C1A-DA53-48CE-AF64-AAC9DCD0F232}" type="sibTrans" cxnId="{CB336663-7D30-4925-A181-CEBCD2D47DF8}">
      <dgm:prSet/>
      <dgm:spPr/>
      <dgm:t>
        <a:bodyPr/>
        <a:lstStyle/>
        <a:p>
          <a:endParaRPr lang="en-US"/>
        </a:p>
      </dgm:t>
    </dgm:pt>
    <dgm:pt modelId="{E1B3C204-5915-48A4-85A4-86C7E4D61B80}">
      <dgm:prSet phldrT="[Text]" custT="1">
        <dgm:style>
          <a:lnRef idx="3">
            <a:schemeClr val="lt1"/>
          </a:lnRef>
          <a:fillRef idx="1">
            <a:schemeClr val="accent6"/>
          </a:fillRef>
          <a:effectRef idx="1">
            <a:schemeClr val="accent6"/>
          </a:effectRef>
          <a:fontRef idx="minor">
            <a:schemeClr val="lt1"/>
          </a:fontRef>
        </dgm:style>
      </dgm:prSet>
      <dgm:spPr>
        <a:solidFill>
          <a:srgbClr val="000090"/>
        </a:solidFill>
      </dgm:spPr>
      <dgm:t>
        <a:bodyPr/>
        <a:lstStyle/>
        <a:p>
          <a:pPr algn="l"/>
          <a:r>
            <a:rPr lang="id-ID" sz="2000" dirty="0">
              <a:solidFill>
                <a:schemeClr val="bg1"/>
              </a:solidFill>
              <a:latin typeface="Arial"/>
              <a:cs typeface="Arial"/>
            </a:rPr>
            <a:t>Program Indonesia Sehat </a:t>
          </a:r>
          <a:r>
            <a:rPr lang="en-US" sz="2000" dirty="0" err="1">
              <a:solidFill>
                <a:schemeClr val="bg1"/>
              </a:solidFill>
              <a:latin typeface="Arial"/>
              <a:cs typeface="Arial"/>
            </a:rPr>
            <a:t>dilaksanakan</a:t>
          </a:r>
          <a:r>
            <a:rPr lang="en-US" sz="2000" dirty="0">
              <a:solidFill>
                <a:schemeClr val="bg1"/>
              </a:solidFill>
              <a:latin typeface="Arial"/>
              <a:cs typeface="Arial"/>
            </a:rPr>
            <a:t> </a:t>
          </a:r>
          <a:r>
            <a:rPr lang="en-US" sz="2000" dirty="0" err="1">
              <a:solidFill>
                <a:schemeClr val="bg1"/>
              </a:solidFill>
              <a:latin typeface="Arial"/>
              <a:cs typeface="Arial"/>
            </a:rPr>
            <a:t>untuk</a:t>
          </a:r>
          <a:r>
            <a:rPr lang="en-US" sz="2000" dirty="0">
              <a:solidFill>
                <a:schemeClr val="bg1"/>
              </a:solidFill>
              <a:latin typeface="Arial"/>
              <a:cs typeface="Arial"/>
            </a:rPr>
            <a:t> </a:t>
          </a:r>
          <a:r>
            <a:rPr lang="id-ID" sz="2000" dirty="0">
              <a:solidFill>
                <a:schemeClr val="bg1"/>
              </a:solidFill>
              <a:latin typeface="Arial"/>
              <a:cs typeface="Arial"/>
            </a:rPr>
            <a:t>meningkatkan derajat kesehatan masyarakat </a:t>
          </a:r>
          <a:r>
            <a:rPr lang="en-US" sz="2000" dirty="0">
              <a:solidFill>
                <a:schemeClr val="bg1"/>
              </a:solidFill>
              <a:latin typeface="Arial"/>
              <a:cs typeface="Arial"/>
            </a:rPr>
            <a:t> </a:t>
          </a:r>
        </a:p>
      </dgm:t>
    </dgm:pt>
    <dgm:pt modelId="{B2FC4562-AACD-4B4B-B399-223EE6E0FA22}" type="sibTrans" cxnId="{712A1B67-B4FE-488C-9533-726FC9D8CEAD}">
      <dgm:prSet/>
      <dgm:spPr/>
      <dgm:t>
        <a:bodyPr/>
        <a:lstStyle/>
        <a:p>
          <a:endParaRPr lang="en-US"/>
        </a:p>
      </dgm:t>
    </dgm:pt>
    <dgm:pt modelId="{3B9E6DE3-76EF-4D96-9EF0-4422981A4108}" type="parTrans" cxnId="{712A1B67-B4FE-488C-9533-726FC9D8CEAD}">
      <dgm:prSet/>
      <dgm:spPr/>
      <dgm:t>
        <a:bodyPr/>
        <a:lstStyle/>
        <a:p>
          <a:endParaRPr lang="en-US"/>
        </a:p>
      </dgm:t>
    </dgm:pt>
    <dgm:pt modelId="{4BC55929-1C4B-41F4-BD7B-BC000147EBD6}" type="pres">
      <dgm:prSet presAssocID="{B9D14DAD-14EF-4372-BDB2-96939FCCF16C}" presName="linearFlow" presStyleCnt="0">
        <dgm:presLayoutVars>
          <dgm:dir/>
          <dgm:resizeHandles val="exact"/>
        </dgm:presLayoutVars>
      </dgm:prSet>
      <dgm:spPr/>
    </dgm:pt>
    <dgm:pt modelId="{54EEE0FC-BC02-4718-AEC3-FAC5569EFCAF}" type="pres">
      <dgm:prSet presAssocID="{E1B3C204-5915-48A4-85A4-86C7E4D61B80}" presName="composite" presStyleCnt="0"/>
      <dgm:spPr/>
    </dgm:pt>
    <dgm:pt modelId="{50CD93C5-EEA4-44F7-BD8E-A9AB933C7977}" type="pres">
      <dgm:prSet presAssocID="{E1B3C204-5915-48A4-85A4-86C7E4D61B80}" presName="imgShp" presStyleLbl="fgImgPlace1" presStyleIdx="0" presStyleCnt="4" custLinFactNeighborX="-44550" custLinFactNeighborY="-6896"/>
      <dgm:spPr>
        <a:solidFill>
          <a:schemeClr val="accent1">
            <a:lumMod val="20000"/>
            <a:lumOff val="80000"/>
          </a:schemeClr>
        </a:solidFill>
      </dgm:spPr>
    </dgm:pt>
    <dgm:pt modelId="{1027EB31-2FAE-4CFE-91F6-613FD40AE3C8}" type="pres">
      <dgm:prSet presAssocID="{E1B3C204-5915-48A4-85A4-86C7E4D61B80}" presName="txShp" presStyleLbl="node1" presStyleIdx="0" presStyleCnt="4" custScaleX="114509" custScaleY="101617" custLinFactNeighborX="1424" custLinFactNeighborY="-17614">
        <dgm:presLayoutVars>
          <dgm:bulletEnabled val="1"/>
        </dgm:presLayoutVars>
      </dgm:prSet>
      <dgm:spPr/>
      <dgm:t>
        <a:bodyPr/>
        <a:lstStyle/>
        <a:p>
          <a:endParaRPr lang="id-ID"/>
        </a:p>
      </dgm:t>
    </dgm:pt>
    <dgm:pt modelId="{49050FA0-1F0C-4634-995C-721EC00DAA84}" type="pres">
      <dgm:prSet presAssocID="{B2FC4562-AACD-4B4B-B399-223EE6E0FA22}" presName="spacing" presStyleCnt="0"/>
      <dgm:spPr/>
    </dgm:pt>
    <dgm:pt modelId="{D650546A-B6C2-41C9-9993-FB30274645B9}" type="pres">
      <dgm:prSet presAssocID="{23699163-A7B6-4991-A0D1-123DCBA28434}" presName="composite" presStyleCnt="0"/>
      <dgm:spPr/>
    </dgm:pt>
    <dgm:pt modelId="{7EBD6837-9766-4258-A509-9A2A6F64A57D}" type="pres">
      <dgm:prSet presAssocID="{23699163-A7B6-4991-A0D1-123DCBA28434}" presName="imgShp" presStyleLbl="fgImgPlace1" presStyleIdx="1" presStyleCnt="4" custLinFactNeighborX="-43034" custLinFactNeighborY="-20951"/>
      <dgm:spPr>
        <a:solidFill>
          <a:schemeClr val="accent1">
            <a:lumMod val="20000"/>
            <a:lumOff val="80000"/>
          </a:schemeClr>
        </a:solidFill>
      </dgm:spPr>
    </dgm:pt>
    <dgm:pt modelId="{8E5DDCE2-03B9-4483-AB36-E9291D25AF6F}" type="pres">
      <dgm:prSet presAssocID="{23699163-A7B6-4991-A0D1-123DCBA28434}" presName="txShp" presStyleLbl="node1" presStyleIdx="1" presStyleCnt="4" custScaleX="113749" custLinFactNeighborX="1888" custLinFactNeighborY="-25551">
        <dgm:presLayoutVars>
          <dgm:bulletEnabled val="1"/>
        </dgm:presLayoutVars>
      </dgm:prSet>
      <dgm:spPr/>
      <dgm:t>
        <a:bodyPr/>
        <a:lstStyle/>
        <a:p>
          <a:endParaRPr lang="id-ID"/>
        </a:p>
      </dgm:t>
    </dgm:pt>
    <dgm:pt modelId="{34869F3E-52B4-4221-9AE6-8CFDF7EB60C8}" type="pres">
      <dgm:prSet presAssocID="{C3B5813C-7869-4E14-A5A7-1DF77DFA597E}" presName="spacing" presStyleCnt="0"/>
      <dgm:spPr/>
    </dgm:pt>
    <dgm:pt modelId="{0A40F1BA-51D6-41E1-9B96-789C2DB07D39}" type="pres">
      <dgm:prSet presAssocID="{C50DB8F9-B19A-44C3-861D-A506D69D996E}" presName="composite" presStyleCnt="0"/>
      <dgm:spPr/>
    </dgm:pt>
    <dgm:pt modelId="{05ED2F19-2503-4BA5-9103-DEE3FFC3B2E0}" type="pres">
      <dgm:prSet presAssocID="{C50DB8F9-B19A-44C3-861D-A506D69D996E}" presName="imgShp" presStyleLbl="fgImgPlace1" presStyleIdx="2" presStyleCnt="4" custLinFactNeighborX="-38782" custLinFactNeighborY="-41699"/>
      <dgm:spPr>
        <a:solidFill>
          <a:schemeClr val="accent1">
            <a:lumMod val="20000"/>
            <a:lumOff val="80000"/>
          </a:schemeClr>
        </a:solidFill>
      </dgm:spPr>
    </dgm:pt>
    <dgm:pt modelId="{9A73C2AA-B662-477E-878C-1233C3846032}" type="pres">
      <dgm:prSet presAssocID="{C50DB8F9-B19A-44C3-861D-A506D69D996E}" presName="txShp" presStyleLbl="node1" presStyleIdx="2" presStyleCnt="4" custScaleX="113123" custLinFactNeighborX="990" custLinFactNeighborY="-48577">
        <dgm:presLayoutVars>
          <dgm:bulletEnabled val="1"/>
        </dgm:presLayoutVars>
      </dgm:prSet>
      <dgm:spPr/>
      <dgm:t>
        <a:bodyPr/>
        <a:lstStyle/>
        <a:p>
          <a:endParaRPr lang="id-ID"/>
        </a:p>
      </dgm:t>
    </dgm:pt>
    <dgm:pt modelId="{9CDA2E4E-9058-4C62-8A55-8723D8F384A6}" type="pres">
      <dgm:prSet presAssocID="{B60BC9DB-54A5-4D63-91E1-C9F60FF39964}" presName="spacing" presStyleCnt="0"/>
      <dgm:spPr/>
    </dgm:pt>
    <dgm:pt modelId="{01E6EC87-AB57-495B-8664-83344748D9FC}" type="pres">
      <dgm:prSet presAssocID="{3A923E82-9C49-475B-A576-E9C8DB774631}" presName="composite" presStyleCnt="0"/>
      <dgm:spPr/>
    </dgm:pt>
    <dgm:pt modelId="{089DBB5F-F3E9-4DE4-8C69-E0A9F442B04C}" type="pres">
      <dgm:prSet presAssocID="{3A923E82-9C49-475B-A576-E9C8DB774631}" presName="imgShp" presStyleLbl="fgImgPlace1" presStyleIdx="3" presStyleCnt="4" custLinFactNeighborX="-36992" custLinFactNeighborY="-66112"/>
      <dgm:spPr>
        <a:solidFill>
          <a:schemeClr val="accent1">
            <a:lumMod val="20000"/>
            <a:lumOff val="80000"/>
          </a:schemeClr>
        </a:solidFill>
      </dgm:spPr>
    </dgm:pt>
    <dgm:pt modelId="{8762EAAC-5E1E-44AD-BBAD-389FDF5D1A70}" type="pres">
      <dgm:prSet presAssocID="{3A923E82-9C49-475B-A576-E9C8DB774631}" presName="txShp" presStyleLbl="node1" presStyleIdx="3" presStyleCnt="4" custScaleX="113056" custScaleY="133663" custLinFactNeighborX="598" custLinFactNeighborY="-69209">
        <dgm:presLayoutVars>
          <dgm:bulletEnabled val="1"/>
        </dgm:presLayoutVars>
      </dgm:prSet>
      <dgm:spPr/>
      <dgm:t>
        <a:bodyPr/>
        <a:lstStyle/>
        <a:p>
          <a:endParaRPr lang="id-ID"/>
        </a:p>
      </dgm:t>
    </dgm:pt>
  </dgm:ptLst>
  <dgm:cxnLst>
    <dgm:cxn modelId="{712A1B67-B4FE-488C-9533-726FC9D8CEAD}" srcId="{B9D14DAD-14EF-4372-BDB2-96939FCCF16C}" destId="{E1B3C204-5915-48A4-85A4-86C7E4D61B80}" srcOrd="0" destOrd="0" parTransId="{3B9E6DE3-76EF-4D96-9EF0-4422981A4108}" sibTransId="{B2FC4562-AACD-4B4B-B399-223EE6E0FA22}"/>
    <dgm:cxn modelId="{DB948437-6C2C-4CE3-A124-A47AC3D03529}" srcId="{B9D14DAD-14EF-4372-BDB2-96939FCCF16C}" destId="{C50DB8F9-B19A-44C3-861D-A506D69D996E}" srcOrd="2" destOrd="0" parTransId="{BE182C7A-5E46-4FAA-B153-C68322142808}" sibTransId="{B60BC9DB-54A5-4D63-91E1-C9F60FF39964}"/>
    <dgm:cxn modelId="{920F641C-368A-4606-9DA1-C8A9DA3D00B4}" type="presOf" srcId="{3A923E82-9C49-475B-A576-E9C8DB774631}" destId="{8762EAAC-5E1E-44AD-BBAD-389FDF5D1A70}" srcOrd="0" destOrd="0" presId="urn:microsoft.com/office/officeart/2005/8/layout/vList3#4"/>
    <dgm:cxn modelId="{CB336663-7D30-4925-A181-CEBCD2D47DF8}" srcId="{B9D14DAD-14EF-4372-BDB2-96939FCCF16C}" destId="{3A923E82-9C49-475B-A576-E9C8DB774631}" srcOrd="3" destOrd="0" parTransId="{65E7FE7B-6DD0-4399-A293-B20115738167}" sibTransId="{81C87C1A-DA53-48CE-AF64-AAC9DCD0F232}"/>
    <dgm:cxn modelId="{C723764E-E3B3-4B41-8824-70516F19F1C1}" type="presOf" srcId="{E1B3C204-5915-48A4-85A4-86C7E4D61B80}" destId="{1027EB31-2FAE-4CFE-91F6-613FD40AE3C8}" srcOrd="0" destOrd="0" presId="urn:microsoft.com/office/officeart/2005/8/layout/vList3#4"/>
    <dgm:cxn modelId="{B36F3FEF-A205-4D8A-B751-E94D253E412B}" type="presOf" srcId="{B9D14DAD-14EF-4372-BDB2-96939FCCF16C}" destId="{4BC55929-1C4B-41F4-BD7B-BC000147EBD6}" srcOrd="0" destOrd="0" presId="urn:microsoft.com/office/officeart/2005/8/layout/vList3#4"/>
    <dgm:cxn modelId="{C431A058-7B1B-4297-9125-6CA3FD1C7873}" type="presOf" srcId="{23699163-A7B6-4991-A0D1-123DCBA28434}" destId="{8E5DDCE2-03B9-4483-AB36-E9291D25AF6F}" srcOrd="0" destOrd="0" presId="urn:microsoft.com/office/officeart/2005/8/layout/vList3#4"/>
    <dgm:cxn modelId="{E06FB541-4CF3-47B3-9301-5181BBEE45BB}" srcId="{B9D14DAD-14EF-4372-BDB2-96939FCCF16C}" destId="{23699163-A7B6-4991-A0D1-123DCBA28434}" srcOrd="1" destOrd="0" parTransId="{E94A0CAC-EFC2-4983-8391-BC67EB8071CC}" sibTransId="{C3B5813C-7869-4E14-A5A7-1DF77DFA597E}"/>
    <dgm:cxn modelId="{41CB01E1-AB2C-4FCC-8444-8AD1EE0C696B}" type="presOf" srcId="{C50DB8F9-B19A-44C3-861D-A506D69D996E}" destId="{9A73C2AA-B662-477E-878C-1233C3846032}" srcOrd="0" destOrd="0" presId="urn:microsoft.com/office/officeart/2005/8/layout/vList3#4"/>
    <dgm:cxn modelId="{EDD647F3-539D-46A9-A14A-F4AC159025EE}" type="presParOf" srcId="{4BC55929-1C4B-41F4-BD7B-BC000147EBD6}" destId="{54EEE0FC-BC02-4718-AEC3-FAC5569EFCAF}" srcOrd="0" destOrd="0" presId="urn:microsoft.com/office/officeart/2005/8/layout/vList3#4"/>
    <dgm:cxn modelId="{A129C9EE-72CA-4786-9282-EC4AC2B8F302}" type="presParOf" srcId="{54EEE0FC-BC02-4718-AEC3-FAC5569EFCAF}" destId="{50CD93C5-EEA4-44F7-BD8E-A9AB933C7977}" srcOrd="0" destOrd="0" presId="urn:microsoft.com/office/officeart/2005/8/layout/vList3#4"/>
    <dgm:cxn modelId="{DCC3D27A-9576-4F83-BD34-1B56979A9F4F}" type="presParOf" srcId="{54EEE0FC-BC02-4718-AEC3-FAC5569EFCAF}" destId="{1027EB31-2FAE-4CFE-91F6-613FD40AE3C8}" srcOrd="1" destOrd="0" presId="urn:microsoft.com/office/officeart/2005/8/layout/vList3#4"/>
    <dgm:cxn modelId="{45CEFBC3-16F6-40CF-A4C6-56A37ED834A2}" type="presParOf" srcId="{4BC55929-1C4B-41F4-BD7B-BC000147EBD6}" destId="{49050FA0-1F0C-4634-995C-721EC00DAA84}" srcOrd="1" destOrd="0" presId="urn:microsoft.com/office/officeart/2005/8/layout/vList3#4"/>
    <dgm:cxn modelId="{9F6042F0-4786-4DAE-A4B5-CF14AEBB34A0}" type="presParOf" srcId="{4BC55929-1C4B-41F4-BD7B-BC000147EBD6}" destId="{D650546A-B6C2-41C9-9993-FB30274645B9}" srcOrd="2" destOrd="0" presId="urn:microsoft.com/office/officeart/2005/8/layout/vList3#4"/>
    <dgm:cxn modelId="{E5C57559-0B22-4303-B5C9-27E8E11099F7}" type="presParOf" srcId="{D650546A-B6C2-41C9-9993-FB30274645B9}" destId="{7EBD6837-9766-4258-A509-9A2A6F64A57D}" srcOrd="0" destOrd="0" presId="urn:microsoft.com/office/officeart/2005/8/layout/vList3#4"/>
    <dgm:cxn modelId="{321C083D-B7D0-4CC8-B9B8-97F532CC8BFE}" type="presParOf" srcId="{D650546A-B6C2-41C9-9993-FB30274645B9}" destId="{8E5DDCE2-03B9-4483-AB36-E9291D25AF6F}" srcOrd="1" destOrd="0" presId="urn:microsoft.com/office/officeart/2005/8/layout/vList3#4"/>
    <dgm:cxn modelId="{3E5DE594-2CBC-47DC-9096-88B2818B8E73}" type="presParOf" srcId="{4BC55929-1C4B-41F4-BD7B-BC000147EBD6}" destId="{34869F3E-52B4-4221-9AE6-8CFDF7EB60C8}" srcOrd="3" destOrd="0" presId="urn:microsoft.com/office/officeart/2005/8/layout/vList3#4"/>
    <dgm:cxn modelId="{EEBBB8FC-4715-4112-9487-1FD34A80EAB6}" type="presParOf" srcId="{4BC55929-1C4B-41F4-BD7B-BC000147EBD6}" destId="{0A40F1BA-51D6-41E1-9B96-789C2DB07D39}" srcOrd="4" destOrd="0" presId="urn:microsoft.com/office/officeart/2005/8/layout/vList3#4"/>
    <dgm:cxn modelId="{F9CDCEF6-1798-4E3E-AD06-5E5B7C8DD5A6}" type="presParOf" srcId="{0A40F1BA-51D6-41E1-9B96-789C2DB07D39}" destId="{05ED2F19-2503-4BA5-9103-DEE3FFC3B2E0}" srcOrd="0" destOrd="0" presId="urn:microsoft.com/office/officeart/2005/8/layout/vList3#4"/>
    <dgm:cxn modelId="{9EAD48E6-32D3-4D04-93E5-F9C186D168A0}" type="presParOf" srcId="{0A40F1BA-51D6-41E1-9B96-789C2DB07D39}" destId="{9A73C2AA-B662-477E-878C-1233C3846032}" srcOrd="1" destOrd="0" presId="urn:microsoft.com/office/officeart/2005/8/layout/vList3#4"/>
    <dgm:cxn modelId="{F6A24E5E-D087-4932-B3C0-0D0AD74F2C4A}" type="presParOf" srcId="{4BC55929-1C4B-41F4-BD7B-BC000147EBD6}" destId="{9CDA2E4E-9058-4C62-8A55-8723D8F384A6}" srcOrd="5" destOrd="0" presId="urn:microsoft.com/office/officeart/2005/8/layout/vList3#4"/>
    <dgm:cxn modelId="{E9144E2C-3E44-4CEE-9824-00B79D62E0D6}" type="presParOf" srcId="{4BC55929-1C4B-41F4-BD7B-BC000147EBD6}" destId="{01E6EC87-AB57-495B-8664-83344748D9FC}" srcOrd="6" destOrd="0" presId="urn:microsoft.com/office/officeart/2005/8/layout/vList3#4"/>
    <dgm:cxn modelId="{E37D4401-010E-4F94-93D1-3D86D933B315}" type="presParOf" srcId="{01E6EC87-AB57-495B-8664-83344748D9FC}" destId="{089DBB5F-F3E9-4DE4-8C69-E0A9F442B04C}" srcOrd="0" destOrd="0" presId="urn:microsoft.com/office/officeart/2005/8/layout/vList3#4"/>
    <dgm:cxn modelId="{1A812E3D-DCF7-497B-B597-9A461E20BC78}" type="presParOf" srcId="{01E6EC87-AB57-495B-8664-83344748D9FC}" destId="{8762EAAC-5E1E-44AD-BBAD-389FDF5D1A70}"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442FF-1F71-4370-B053-C883118D06BF}"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n-US"/>
        </a:p>
      </dgm:t>
    </dgm:pt>
    <dgm:pt modelId="{643AE809-2975-4B60-BEF2-3948B663B87B}">
      <dgm:prSet phldrT="[Text]" custT="1"/>
      <dgm:spPr>
        <a:solidFill>
          <a:srgbClr val="DA2714">
            <a:alpha val="89804"/>
          </a:srgbClr>
        </a:solidFill>
      </dgm:spPr>
      <dgm:t>
        <a:bodyPr/>
        <a:lstStyle/>
        <a:p>
          <a:pPr algn="just"/>
          <a:r>
            <a:rPr lang="id-ID" sz="1800" b="1" dirty="0">
              <a:solidFill>
                <a:schemeClr val="bg1"/>
              </a:solidFill>
            </a:rPr>
            <a:t>DEFINISI</a:t>
          </a:r>
          <a:r>
            <a:rPr lang="id-ID" sz="1800" b="1" dirty="0">
              <a:solidFill>
                <a:srgbClr val="FF0000"/>
              </a:solidFill>
            </a:rPr>
            <a:t> </a:t>
          </a:r>
          <a:r>
            <a:rPr lang="id-ID" sz="1600" b="1" dirty="0">
              <a:solidFill>
                <a:schemeClr val="tx1"/>
              </a:solidFill>
            </a:rPr>
            <a:t>:  </a:t>
          </a:r>
          <a:r>
            <a:rPr lang="id-ID" sz="1600" b="1" dirty="0">
              <a:solidFill>
                <a:schemeClr val="bg1"/>
              </a:solidFill>
            </a:rPr>
            <a:t>FASYANKES </a:t>
          </a:r>
          <a:r>
            <a:rPr lang="id-ID" sz="1600" dirty="0">
              <a:solidFill>
                <a:schemeClr val="bg1"/>
              </a:solidFill>
            </a:rPr>
            <a:t>yang menyelenggarakan </a:t>
          </a:r>
          <a:r>
            <a:rPr lang="id-ID" sz="1600" b="1" dirty="0">
              <a:solidFill>
                <a:schemeClr val="bg1"/>
              </a:solidFill>
            </a:rPr>
            <a:t>UKM </a:t>
          </a:r>
          <a:r>
            <a:rPr lang="id-ID" sz="1600" dirty="0">
              <a:solidFill>
                <a:schemeClr val="bg1"/>
              </a:solidFill>
            </a:rPr>
            <a:t> dan </a:t>
          </a:r>
          <a:r>
            <a:rPr lang="id-ID" sz="1600" b="1" dirty="0">
              <a:solidFill>
                <a:schemeClr val="bg1"/>
              </a:solidFill>
            </a:rPr>
            <a:t>UKP tingkat pertama</a:t>
          </a:r>
          <a:r>
            <a:rPr lang="id-ID" sz="1600" dirty="0">
              <a:solidFill>
                <a:schemeClr val="bg1"/>
              </a:solidFill>
            </a:rPr>
            <a:t>, dengan lebih mengutamakan upaya </a:t>
          </a:r>
          <a:r>
            <a:rPr lang="id-ID" sz="1600" b="1" dirty="0">
              <a:solidFill>
                <a:schemeClr val="bg1"/>
              </a:solidFill>
            </a:rPr>
            <a:t>PROMOTIF  dan  PREVENTIF</a:t>
          </a:r>
          <a:r>
            <a:rPr lang="id-ID" sz="1600" dirty="0">
              <a:solidFill>
                <a:schemeClr val="bg1"/>
              </a:solidFill>
            </a:rPr>
            <a:t>, untuk mencapai </a:t>
          </a:r>
          <a:r>
            <a:rPr lang="id-ID" sz="1600" b="1" dirty="0">
              <a:solidFill>
                <a:schemeClr val="bg1"/>
              </a:solidFill>
            </a:rPr>
            <a:t>DERAJAT KESEHATAN MASYARAKAT </a:t>
          </a:r>
          <a:r>
            <a:rPr lang="id-ID" sz="1600" dirty="0">
              <a:solidFill>
                <a:schemeClr val="bg1"/>
              </a:solidFill>
            </a:rPr>
            <a:t>yang setinggi-tingginya di </a:t>
          </a:r>
          <a:r>
            <a:rPr lang="id-ID" sz="1600" b="1" dirty="0">
              <a:solidFill>
                <a:schemeClr val="bg1"/>
              </a:solidFill>
            </a:rPr>
            <a:t>WILAYAH KERJANYA  </a:t>
          </a:r>
          <a:r>
            <a:rPr lang="id-ID" sz="1600" dirty="0">
              <a:solidFill>
                <a:schemeClr val="bg1"/>
              </a:solidFill>
            </a:rPr>
            <a:t>(Pasal 1)</a:t>
          </a:r>
          <a:endParaRPr lang="en-US" sz="1600" dirty="0">
            <a:solidFill>
              <a:schemeClr val="bg1"/>
            </a:solidFill>
          </a:endParaRPr>
        </a:p>
      </dgm:t>
    </dgm:pt>
    <dgm:pt modelId="{DFC2A494-D827-403C-A974-E79DF1AE3491}" type="parTrans" cxnId="{4169B173-A453-434E-9682-56D829B54AA9}">
      <dgm:prSet/>
      <dgm:spPr/>
      <dgm:t>
        <a:bodyPr/>
        <a:lstStyle/>
        <a:p>
          <a:endParaRPr lang="en-US" sz="1800">
            <a:solidFill>
              <a:schemeClr val="tx1"/>
            </a:solidFill>
          </a:endParaRPr>
        </a:p>
      </dgm:t>
    </dgm:pt>
    <dgm:pt modelId="{A8ED7DAA-5079-44BE-B3FC-5707B3DBFD74}" type="sibTrans" cxnId="{4169B173-A453-434E-9682-56D829B54AA9}">
      <dgm:prSet/>
      <dgm:spPr/>
      <dgm:t>
        <a:bodyPr/>
        <a:lstStyle/>
        <a:p>
          <a:endParaRPr lang="en-US" sz="1800">
            <a:solidFill>
              <a:schemeClr val="tx1"/>
            </a:solidFill>
          </a:endParaRPr>
        </a:p>
      </dgm:t>
    </dgm:pt>
    <dgm:pt modelId="{CD683683-C76B-4251-A2CB-2C6D9AF66558}">
      <dgm:prSet phldrT="[Text]" custT="1"/>
      <dgm:spPr>
        <a:solidFill>
          <a:schemeClr val="accent1">
            <a:lumMod val="60000"/>
            <a:lumOff val="40000"/>
            <a:alpha val="90000"/>
          </a:schemeClr>
        </a:solidFill>
      </dgm:spPr>
      <dgm:t>
        <a:bodyPr/>
        <a:lstStyle/>
        <a:p>
          <a:pPr algn="just"/>
          <a:r>
            <a:rPr lang="id-ID" sz="2400" b="1" dirty="0">
              <a:solidFill>
                <a:srgbClr val="FF0000"/>
              </a:solidFill>
            </a:rPr>
            <a:t>TUGAS </a:t>
          </a:r>
          <a:r>
            <a:rPr lang="id-ID" sz="2400" b="1" dirty="0">
              <a:solidFill>
                <a:schemeClr val="tx1"/>
              </a:solidFill>
            </a:rPr>
            <a:t>: </a:t>
          </a:r>
          <a:r>
            <a:rPr lang="fi-FI" sz="2000" dirty="0">
              <a:solidFill>
                <a:schemeClr val="tx1"/>
              </a:solidFill>
            </a:rPr>
            <a:t>melaksanakan </a:t>
          </a:r>
          <a:r>
            <a:rPr lang="fi-FI" sz="2000" b="1" dirty="0">
              <a:solidFill>
                <a:schemeClr val="tx1"/>
              </a:solidFill>
            </a:rPr>
            <a:t>KEBIJAKAN KESEHATAN</a:t>
          </a:r>
          <a:r>
            <a:rPr lang="fi-FI" sz="2000" dirty="0">
              <a:solidFill>
                <a:schemeClr val="tx1"/>
              </a:solidFill>
            </a:rPr>
            <a:t> untuk</a:t>
          </a:r>
          <a:r>
            <a:rPr lang="id-ID" sz="2000" dirty="0">
              <a:solidFill>
                <a:schemeClr val="tx1"/>
              </a:solidFill>
            </a:rPr>
            <a:t> mencapai tujuan pembangunan kesehatan di wilayah kerjanya dalam rangka mendukung terwujudnya </a:t>
          </a:r>
          <a:r>
            <a:rPr lang="id-ID" sz="2000" b="1" dirty="0">
              <a:solidFill>
                <a:schemeClr val="tx1"/>
              </a:solidFill>
            </a:rPr>
            <a:t>KECAMATAN SEHAT </a:t>
          </a:r>
          <a:r>
            <a:rPr lang="id-ID" sz="2000" dirty="0">
              <a:solidFill>
                <a:schemeClr val="tx1"/>
              </a:solidFill>
            </a:rPr>
            <a:t>(Pasal 4); </a:t>
          </a:r>
          <a:endParaRPr lang="en-US" sz="1800" dirty="0">
            <a:solidFill>
              <a:schemeClr val="tx1"/>
            </a:solidFill>
          </a:endParaRPr>
        </a:p>
      </dgm:t>
    </dgm:pt>
    <dgm:pt modelId="{1C847AFC-9904-4E8F-8827-9B312620E1F4}" type="parTrans" cxnId="{7614FFDE-9558-46E8-924E-02B18E655CB1}">
      <dgm:prSet/>
      <dgm:spPr/>
      <dgm:t>
        <a:bodyPr/>
        <a:lstStyle/>
        <a:p>
          <a:endParaRPr lang="en-US" sz="1800">
            <a:solidFill>
              <a:schemeClr val="tx1"/>
            </a:solidFill>
          </a:endParaRPr>
        </a:p>
      </dgm:t>
    </dgm:pt>
    <dgm:pt modelId="{E172CF12-54F1-4DF4-95AA-393466C2EE10}" type="sibTrans" cxnId="{7614FFDE-9558-46E8-924E-02B18E655CB1}">
      <dgm:prSet/>
      <dgm:spPr/>
      <dgm:t>
        <a:bodyPr/>
        <a:lstStyle/>
        <a:p>
          <a:endParaRPr lang="en-US" sz="1800">
            <a:solidFill>
              <a:schemeClr val="tx1"/>
            </a:solidFill>
          </a:endParaRPr>
        </a:p>
      </dgm:t>
    </dgm:pt>
    <dgm:pt modelId="{5168CDF7-A584-4692-A980-7E816D7D1517}">
      <dgm:prSet phldrT="[Text]" custT="1"/>
      <dgm:spPr>
        <a:solidFill>
          <a:srgbClr val="9FE0E9"/>
        </a:solidFill>
      </dgm:spPr>
      <dgm:t>
        <a:bodyPr/>
        <a:lstStyle/>
        <a:p>
          <a:pPr algn="just">
            <a:lnSpc>
              <a:spcPct val="100000"/>
            </a:lnSpc>
            <a:spcAft>
              <a:spcPts val="0"/>
            </a:spcAft>
          </a:pPr>
          <a:r>
            <a:rPr lang="id-ID" sz="2400" b="1" dirty="0">
              <a:solidFill>
                <a:srgbClr val="FF0000"/>
              </a:solidFill>
            </a:rPr>
            <a:t>POSISI </a:t>
          </a:r>
          <a:r>
            <a:rPr lang="fi-FI" sz="2000" b="1" dirty="0">
              <a:solidFill>
                <a:srgbClr val="002060"/>
              </a:solidFill>
            </a:rPr>
            <a:t>FASILITAS PELAYANAN KESEHATAN TINGKAT</a:t>
          </a:r>
          <a:r>
            <a:rPr lang="id-ID" sz="2000" b="1" dirty="0">
              <a:solidFill>
                <a:srgbClr val="002060"/>
              </a:solidFill>
            </a:rPr>
            <a:t> PERTAMA </a:t>
          </a:r>
          <a:r>
            <a:rPr lang="id-ID" sz="2000" dirty="0">
              <a:solidFill>
                <a:schemeClr val="tx1"/>
              </a:solidFill>
            </a:rPr>
            <a:t> - SUBSISTEM UPAYA KESEHATAN dalam sistem  kesehatan nasional</a:t>
          </a:r>
          <a:endParaRPr lang="en-US" sz="1800" dirty="0">
            <a:solidFill>
              <a:schemeClr val="tx1"/>
            </a:solidFill>
          </a:endParaRPr>
        </a:p>
      </dgm:t>
    </dgm:pt>
    <dgm:pt modelId="{5411EA81-0901-4CAD-B024-3AD8BF9BC6F0}" type="sibTrans" cxnId="{2A7269C9-A463-43AF-ABB4-6FDB9CBFB8E1}">
      <dgm:prSet/>
      <dgm:spPr/>
      <dgm:t>
        <a:bodyPr/>
        <a:lstStyle/>
        <a:p>
          <a:endParaRPr lang="en-US" sz="1800">
            <a:solidFill>
              <a:schemeClr val="tx1"/>
            </a:solidFill>
          </a:endParaRPr>
        </a:p>
      </dgm:t>
    </dgm:pt>
    <dgm:pt modelId="{4A66683A-0C96-4E7B-B82C-23903029538B}" type="parTrans" cxnId="{2A7269C9-A463-43AF-ABB4-6FDB9CBFB8E1}">
      <dgm:prSet/>
      <dgm:spPr/>
      <dgm:t>
        <a:bodyPr/>
        <a:lstStyle/>
        <a:p>
          <a:endParaRPr lang="en-US" sz="1800">
            <a:solidFill>
              <a:schemeClr val="tx1"/>
            </a:solidFill>
          </a:endParaRPr>
        </a:p>
      </dgm:t>
    </dgm:pt>
    <dgm:pt modelId="{B9C1AF9E-AB22-492D-9CD5-06C215307FF4}" type="pres">
      <dgm:prSet presAssocID="{3B5442FF-1F71-4370-B053-C883118D06BF}" presName="linear" presStyleCnt="0">
        <dgm:presLayoutVars>
          <dgm:dir/>
          <dgm:resizeHandles val="exact"/>
        </dgm:presLayoutVars>
      </dgm:prSet>
      <dgm:spPr/>
      <dgm:t>
        <a:bodyPr/>
        <a:lstStyle/>
        <a:p>
          <a:endParaRPr lang="id-ID"/>
        </a:p>
      </dgm:t>
    </dgm:pt>
    <dgm:pt modelId="{9E95C51C-0469-41F8-8BDA-A78B5A289F93}" type="pres">
      <dgm:prSet presAssocID="{5168CDF7-A584-4692-A980-7E816D7D1517}" presName="comp" presStyleCnt="0"/>
      <dgm:spPr/>
    </dgm:pt>
    <dgm:pt modelId="{8A7DAEDA-FEFC-4237-BFAB-904E541E9DCA}" type="pres">
      <dgm:prSet presAssocID="{5168CDF7-A584-4692-A980-7E816D7D1517}" presName="box" presStyleLbl="node1" presStyleIdx="0" presStyleCnt="3" custScaleY="63595" custLinFactNeighborX="1467" custLinFactNeighborY="11035"/>
      <dgm:spPr/>
      <dgm:t>
        <a:bodyPr/>
        <a:lstStyle/>
        <a:p>
          <a:endParaRPr lang="id-ID"/>
        </a:p>
      </dgm:t>
    </dgm:pt>
    <dgm:pt modelId="{C7DCE049-E2A3-4BE5-8C6C-BF17645BCF3D}" type="pres">
      <dgm:prSet presAssocID="{5168CDF7-A584-4692-A980-7E816D7D1517}" presName="img" presStyleLbl="fgImgPlace1" presStyleIdx="0" presStyleCnt="3"/>
      <dgm:spPr>
        <a:blipFill rotWithShape="1">
          <a:blip xmlns:r="http://schemas.openxmlformats.org/officeDocument/2006/relationships" r:embed="rId1"/>
          <a:stretch>
            <a:fillRect/>
          </a:stretch>
        </a:blipFill>
      </dgm:spPr>
    </dgm:pt>
    <dgm:pt modelId="{938252F8-37F6-4448-BA4D-D63A815292A1}" type="pres">
      <dgm:prSet presAssocID="{5168CDF7-A584-4692-A980-7E816D7D1517}" presName="text" presStyleLbl="node1" presStyleIdx="0" presStyleCnt="3">
        <dgm:presLayoutVars>
          <dgm:bulletEnabled val="1"/>
        </dgm:presLayoutVars>
      </dgm:prSet>
      <dgm:spPr/>
      <dgm:t>
        <a:bodyPr/>
        <a:lstStyle/>
        <a:p>
          <a:endParaRPr lang="id-ID"/>
        </a:p>
      </dgm:t>
    </dgm:pt>
    <dgm:pt modelId="{E7B38074-B532-442C-B510-692398FAB8DC}" type="pres">
      <dgm:prSet presAssocID="{5411EA81-0901-4CAD-B024-3AD8BF9BC6F0}" presName="spacer" presStyleCnt="0"/>
      <dgm:spPr/>
    </dgm:pt>
    <dgm:pt modelId="{3A90DFF6-9DA1-4BDB-9E20-82CC9C394E99}" type="pres">
      <dgm:prSet presAssocID="{643AE809-2975-4B60-BEF2-3948B663B87B}" presName="comp" presStyleCnt="0"/>
      <dgm:spPr/>
    </dgm:pt>
    <dgm:pt modelId="{B66EC2ED-3E84-4299-B176-4AA9BD73E4BA}" type="pres">
      <dgm:prSet presAssocID="{643AE809-2975-4B60-BEF2-3948B663B87B}" presName="box" presStyleLbl="node1" presStyleIdx="1" presStyleCnt="3" custScaleY="68932" custLinFactNeighborY="4951"/>
      <dgm:spPr/>
      <dgm:t>
        <a:bodyPr/>
        <a:lstStyle/>
        <a:p>
          <a:endParaRPr lang="id-ID"/>
        </a:p>
      </dgm:t>
    </dgm:pt>
    <dgm:pt modelId="{E24F5F28-0143-40F7-A263-E1BCAFA06540}" type="pres">
      <dgm:prSet presAssocID="{643AE809-2975-4B60-BEF2-3948B663B87B}" presName="img" presStyleLbl="fgImgPlace1" presStyleIdx="1" presStyleCnt="3" custLinFactNeighborX="-68" custLinFactNeighborY="-8505"/>
      <dgm:spPr>
        <a:blipFill rotWithShape="1">
          <a:blip xmlns:r="http://schemas.openxmlformats.org/officeDocument/2006/relationships" r:embed="rId2"/>
          <a:stretch>
            <a:fillRect/>
          </a:stretch>
        </a:blipFill>
      </dgm:spPr>
    </dgm:pt>
    <dgm:pt modelId="{D6D04A99-8682-4BD0-A3A0-A836CCFC7743}" type="pres">
      <dgm:prSet presAssocID="{643AE809-2975-4B60-BEF2-3948B663B87B}" presName="text" presStyleLbl="node1" presStyleIdx="1" presStyleCnt="3">
        <dgm:presLayoutVars>
          <dgm:bulletEnabled val="1"/>
        </dgm:presLayoutVars>
      </dgm:prSet>
      <dgm:spPr/>
      <dgm:t>
        <a:bodyPr/>
        <a:lstStyle/>
        <a:p>
          <a:endParaRPr lang="id-ID"/>
        </a:p>
      </dgm:t>
    </dgm:pt>
    <dgm:pt modelId="{EAE11DC4-59F6-457C-83AD-AB73878168AD}" type="pres">
      <dgm:prSet presAssocID="{A8ED7DAA-5079-44BE-B3FC-5707B3DBFD74}" presName="spacer" presStyleCnt="0"/>
      <dgm:spPr/>
    </dgm:pt>
    <dgm:pt modelId="{C17AFBEB-59DA-4877-A36B-4AB099E395B4}" type="pres">
      <dgm:prSet presAssocID="{CD683683-C76B-4251-A2CB-2C6D9AF66558}" presName="comp" presStyleCnt="0"/>
      <dgm:spPr/>
    </dgm:pt>
    <dgm:pt modelId="{F1260C47-0DF7-4E96-B0DA-A654D2ADDC3D}" type="pres">
      <dgm:prSet presAssocID="{CD683683-C76B-4251-A2CB-2C6D9AF66558}" presName="box" presStyleLbl="node1" presStyleIdx="2" presStyleCnt="3" custScaleY="70460" custLinFactNeighborY="3274"/>
      <dgm:spPr/>
      <dgm:t>
        <a:bodyPr/>
        <a:lstStyle/>
        <a:p>
          <a:endParaRPr lang="id-ID"/>
        </a:p>
      </dgm:t>
    </dgm:pt>
    <dgm:pt modelId="{0C461D41-171D-4AC6-B7B2-899F728035CD}" type="pres">
      <dgm:prSet presAssocID="{CD683683-C76B-4251-A2CB-2C6D9AF66558}" presName="img" presStyleLbl="fgImgPlace1" presStyleIdx="2" presStyleCnt="3" custScaleX="95360" custScaleY="100494" custLinFactNeighborX="-662" custLinFactNeighborY="-7810"/>
      <dgm:spPr>
        <a:blipFill rotWithShape="1">
          <a:blip xmlns:r="http://schemas.openxmlformats.org/officeDocument/2006/relationships" r:embed="rId3"/>
          <a:stretch>
            <a:fillRect/>
          </a:stretch>
        </a:blipFill>
      </dgm:spPr>
    </dgm:pt>
    <dgm:pt modelId="{2392C6CD-1937-471B-9CA3-D90FD1266B95}" type="pres">
      <dgm:prSet presAssocID="{CD683683-C76B-4251-A2CB-2C6D9AF66558}" presName="text" presStyleLbl="node1" presStyleIdx="2" presStyleCnt="3">
        <dgm:presLayoutVars>
          <dgm:bulletEnabled val="1"/>
        </dgm:presLayoutVars>
      </dgm:prSet>
      <dgm:spPr/>
      <dgm:t>
        <a:bodyPr/>
        <a:lstStyle/>
        <a:p>
          <a:endParaRPr lang="id-ID"/>
        </a:p>
      </dgm:t>
    </dgm:pt>
  </dgm:ptLst>
  <dgm:cxnLst>
    <dgm:cxn modelId="{9444F068-2CFC-4907-9F29-70EBF459B394}" type="presOf" srcId="{3B5442FF-1F71-4370-B053-C883118D06BF}" destId="{B9C1AF9E-AB22-492D-9CD5-06C215307FF4}" srcOrd="0" destOrd="0" presId="urn:microsoft.com/office/officeart/2005/8/layout/vList4#1"/>
    <dgm:cxn modelId="{4169B173-A453-434E-9682-56D829B54AA9}" srcId="{3B5442FF-1F71-4370-B053-C883118D06BF}" destId="{643AE809-2975-4B60-BEF2-3948B663B87B}" srcOrd="1" destOrd="0" parTransId="{DFC2A494-D827-403C-A974-E79DF1AE3491}" sibTransId="{A8ED7DAA-5079-44BE-B3FC-5707B3DBFD74}"/>
    <dgm:cxn modelId="{55B1E635-95F8-4EC1-A02E-FF0246CB0112}" type="presOf" srcId="{643AE809-2975-4B60-BEF2-3948B663B87B}" destId="{B66EC2ED-3E84-4299-B176-4AA9BD73E4BA}" srcOrd="0" destOrd="0" presId="urn:microsoft.com/office/officeart/2005/8/layout/vList4#1"/>
    <dgm:cxn modelId="{8D0DCEF9-64E4-41C7-ABE9-3D29D70B745C}" type="presOf" srcId="{CD683683-C76B-4251-A2CB-2C6D9AF66558}" destId="{F1260C47-0DF7-4E96-B0DA-A654D2ADDC3D}" srcOrd="0" destOrd="0" presId="urn:microsoft.com/office/officeart/2005/8/layout/vList4#1"/>
    <dgm:cxn modelId="{7614FFDE-9558-46E8-924E-02B18E655CB1}" srcId="{3B5442FF-1F71-4370-B053-C883118D06BF}" destId="{CD683683-C76B-4251-A2CB-2C6D9AF66558}" srcOrd="2" destOrd="0" parTransId="{1C847AFC-9904-4E8F-8827-9B312620E1F4}" sibTransId="{E172CF12-54F1-4DF4-95AA-393466C2EE10}"/>
    <dgm:cxn modelId="{73C390B3-B448-46CC-A0F9-668AB91DB99B}" type="presOf" srcId="{643AE809-2975-4B60-BEF2-3948B663B87B}" destId="{D6D04A99-8682-4BD0-A3A0-A836CCFC7743}" srcOrd="1" destOrd="0" presId="urn:microsoft.com/office/officeart/2005/8/layout/vList4#1"/>
    <dgm:cxn modelId="{892B6BD2-1907-459D-BDE4-C3CDA24E362A}" type="presOf" srcId="{5168CDF7-A584-4692-A980-7E816D7D1517}" destId="{938252F8-37F6-4448-BA4D-D63A815292A1}" srcOrd="1" destOrd="0" presId="urn:microsoft.com/office/officeart/2005/8/layout/vList4#1"/>
    <dgm:cxn modelId="{7182AF97-605B-4C0E-B97B-507AA67164CD}" type="presOf" srcId="{CD683683-C76B-4251-A2CB-2C6D9AF66558}" destId="{2392C6CD-1937-471B-9CA3-D90FD1266B95}" srcOrd="1" destOrd="0" presId="urn:microsoft.com/office/officeart/2005/8/layout/vList4#1"/>
    <dgm:cxn modelId="{2A7269C9-A463-43AF-ABB4-6FDB9CBFB8E1}" srcId="{3B5442FF-1F71-4370-B053-C883118D06BF}" destId="{5168CDF7-A584-4692-A980-7E816D7D1517}" srcOrd="0" destOrd="0" parTransId="{4A66683A-0C96-4E7B-B82C-23903029538B}" sibTransId="{5411EA81-0901-4CAD-B024-3AD8BF9BC6F0}"/>
    <dgm:cxn modelId="{719E4EA3-506A-4985-AAED-ACA07E4C7A80}" type="presOf" srcId="{5168CDF7-A584-4692-A980-7E816D7D1517}" destId="{8A7DAEDA-FEFC-4237-BFAB-904E541E9DCA}" srcOrd="0" destOrd="0" presId="urn:microsoft.com/office/officeart/2005/8/layout/vList4#1"/>
    <dgm:cxn modelId="{68E96C2F-0A52-4D14-B535-5FB065C426D3}" type="presParOf" srcId="{B9C1AF9E-AB22-492D-9CD5-06C215307FF4}" destId="{9E95C51C-0469-41F8-8BDA-A78B5A289F93}" srcOrd="0" destOrd="0" presId="urn:microsoft.com/office/officeart/2005/8/layout/vList4#1"/>
    <dgm:cxn modelId="{B982D8C8-0415-4A2C-ACA4-380F4BE0AE8E}" type="presParOf" srcId="{9E95C51C-0469-41F8-8BDA-A78B5A289F93}" destId="{8A7DAEDA-FEFC-4237-BFAB-904E541E9DCA}" srcOrd="0" destOrd="0" presId="urn:microsoft.com/office/officeart/2005/8/layout/vList4#1"/>
    <dgm:cxn modelId="{4BDA29C1-9B8E-4F13-893B-28E0C041262D}" type="presParOf" srcId="{9E95C51C-0469-41F8-8BDA-A78B5A289F93}" destId="{C7DCE049-E2A3-4BE5-8C6C-BF17645BCF3D}" srcOrd="1" destOrd="0" presId="urn:microsoft.com/office/officeart/2005/8/layout/vList4#1"/>
    <dgm:cxn modelId="{C1A1EBD8-3E0D-4D2D-A540-909AB782A459}" type="presParOf" srcId="{9E95C51C-0469-41F8-8BDA-A78B5A289F93}" destId="{938252F8-37F6-4448-BA4D-D63A815292A1}" srcOrd="2" destOrd="0" presId="urn:microsoft.com/office/officeart/2005/8/layout/vList4#1"/>
    <dgm:cxn modelId="{DE6C55B1-A6A2-4329-87FD-2EAB502F7F77}" type="presParOf" srcId="{B9C1AF9E-AB22-492D-9CD5-06C215307FF4}" destId="{E7B38074-B532-442C-B510-692398FAB8DC}" srcOrd="1" destOrd="0" presId="urn:microsoft.com/office/officeart/2005/8/layout/vList4#1"/>
    <dgm:cxn modelId="{146BFC64-667C-4FE3-8D0B-108B306E7862}" type="presParOf" srcId="{B9C1AF9E-AB22-492D-9CD5-06C215307FF4}" destId="{3A90DFF6-9DA1-4BDB-9E20-82CC9C394E99}" srcOrd="2" destOrd="0" presId="urn:microsoft.com/office/officeart/2005/8/layout/vList4#1"/>
    <dgm:cxn modelId="{E8DC9356-578F-4AE2-AF04-CD5BA8981643}" type="presParOf" srcId="{3A90DFF6-9DA1-4BDB-9E20-82CC9C394E99}" destId="{B66EC2ED-3E84-4299-B176-4AA9BD73E4BA}" srcOrd="0" destOrd="0" presId="urn:microsoft.com/office/officeart/2005/8/layout/vList4#1"/>
    <dgm:cxn modelId="{10BC02B0-065A-41C7-8658-1AE7B5DA2313}" type="presParOf" srcId="{3A90DFF6-9DA1-4BDB-9E20-82CC9C394E99}" destId="{E24F5F28-0143-40F7-A263-E1BCAFA06540}" srcOrd="1" destOrd="0" presId="urn:microsoft.com/office/officeart/2005/8/layout/vList4#1"/>
    <dgm:cxn modelId="{AAB3FE26-8AE9-46F8-A3E0-756C3A913329}" type="presParOf" srcId="{3A90DFF6-9DA1-4BDB-9E20-82CC9C394E99}" destId="{D6D04A99-8682-4BD0-A3A0-A836CCFC7743}" srcOrd="2" destOrd="0" presId="urn:microsoft.com/office/officeart/2005/8/layout/vList4#1"/>
    <dgm:cxn modelId="{734AE65F-C3B8-4A94-9B9D-EAF22805BDE3}" type="presParOf" srcId="{B9C1AF9E-AB22-492D-9CD5-06C215307FF4}" destId="{EAE11DC4-59F6-457C-83AD-AB73878168AD}" srcOrd="3" destOrd="0" presId="urn:microsoft.com/office/officeart/2005/8/layout/vList4#1"/>
    <dgm:cxn modelId="{796CEE73-10E2-4ACF-A48F-FC238509B501}" type="presParOf" srcId="{B9C1AF9E-AB22-492D-9CD5-06C215307FF4}" destId="{C17AFBEB-59DA-4877-A36B-4AB099E395B4}" srcOrd="4" destOrd="0" presId="urn:microsoft.com/office/officeart/2005/8/layout/vList4#1"/>
    <dgm:cxn modelId="{49FE8B4F-5EEB-4A97-B5DF-54630524EB0A}" type="presParOf" srcId="{C17AFBEB-59DA-4877-A36B-4AB099E395B4}" destId="{F1260C47-0DF7-4E96-B0DA-A654D2ADDC3D}" srcOrd="0" destOrd="0" presId="urn:microsoft.com/office/officeart/2005/8/layout/vList4#1"/>
    <dgm:cxn modelId="{46382549-3F03-451A-BE6A-BACB8A196869}" type="presParOf" srcId="{C17AFBEB-59DA-4877-A36B-4AB099E395B4}" destId="{0C461D41-171D-4AC6-B7B2-899F728035CD}" srcOrd="1" destOrd="0" presId="urn:microsoft.com/office/officeart/2005/8/layout/vList4#1"/>
    <dgm:cxn modelId="{C2A29C56-1B4F-420E-91E3-7E49575AB72A}" type="presParOf" srcId="{C17AFBEB-59DA-4877-A36B-4AB099E395B4}" destId="{2392C6CD-1937-471B-9CA3-D90FD1266B9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68850-E360-4061-8C51-EEAC7BEE000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F2061D8-2DC5-4BB0-95C2-F1FDC280D27B}">
      <dgm:prSet phldrT="[Text]" custT="1"/>
      <dgm:spPr/>
      <dgm:t>
        <a:bodyPr/>
        <a:lstStyle/>
        <a:p>
          <a:r>
            <a:rPr lang="en-US" sz="2800" dirty="0"/>
            <a:t>SELURUH MASYARAKAT </a:t>
          </a:r>
        </a:p>
        <a:p>
          <a:r>
            <a:rPr lang="en-US" sz="2800" dirty="0"/>
            <a:t>DENGAN PRIORITAS :</a:t>
          </a:r>
        </a:p>
      </dgm:t>
    </dgm:pt>
    <dgm:pt modelId="{3F14358F-DCD1-4EBA-A265-AB1F8FB265AF}" type="parTrans" cxnId="{6589EF52-7488-4933-BD16-0A4FCBEACC8E}">
      <dgm:prSet/>
      <dgm:spPr/>
      <dgm:t>
        <a:bodyPr/>
        <a:lstStyle/>
        <a:p>
          <a:endParaRPr lang="en-US"/>
        </a:p>
      </dgm:t>
    </dgm:pt>
    <dgm:pt modelId="{CC3BB3E6-84E8-4058-A78D-B41ECCC22179}" type="sibTrans" cxnId="{6589EF52-7488-4933-BD16-0A4FCBEACC8E}">
      <dgm:prSet/>
      <dgm:spPr/>
      <dgm:t>
        <a:bodyPr/>
        <a:lstStyle/>
        <a:p>
          <a:endParaRPr lang="en-US"/>
        </a:p>
      </dgm:t>
    </dgm:pt>
    <dgm:pt modelId="{7A5755E4-750A-4921-9C77-EE0B88C111A8}">
      <dgm:prSet phldrT="[Text]"/>
      <dgm:spPr/>
      <dgm:t>
        <a:bodyPr/>
        <a:lstStyle/>
        <a:p>
          <a:r>
            <a:rPr lang="en-US" dirty="0"/>
            <a:t>INDIVIDU  </a:t>
          </a:r>
          <a:r>
            <a:rPr lang="en-US" dirty="0" err="1"/>
            <a:t>khususnya</a:t>
          </a:r>
          <a:r>
            <a:rPr lang="en-US" dirty="0"/>
            <a:t> </a:t>
          </a:r>
          <a:r>
            <a:rPr lang="en-US" dirty="0" err="1"/>
            <a:t>individu</a:t>
          </a:r>
          <a:r>
            <a:rPr lang="en-US" dirty="0"/>
            <a:t> </a:t>
          </a:r>
          <a:r>
            <a:rPr lang="en-US" dirty="0" err="1"/>
            <a:t>risti</a:t>
          </a:r>
          <a:r>
            <a:rPr lang="en-US" dirty="0"/>
            <a:t> : </a:t>
          </a:r>
          <a:r>
            <a:rPr lang="en-US" dirty="0" err="1"/>
            <a:t>Menderita</a:t>
          </a:r>
          <a:r>
            <a:rPr lang="en-US" dirty="0"/>
            <a:t> </a:t>
          </a:r>
          <a:r>
            <a:rPr lang="en-US" dirty="0" err="1"/>
            <a:t>penyakit</a:t>
          </a:r>
          <a:r>
            <a:rPr lang="en-US" dirty="0"/>
            <a:t>, </a:t>
          </a:r>
          <a:r>
            <a:rPr lang="en-US" dirty="0" err="1"/>
            <a:t>balita</a:t>
          </a:r>
          <a:r>
            <a:rPr lang="en-US" dirty="0"/>
            <a:t>, </a:t>
          </a:r>
          <a:r>
            <a:rPr lang="en-US" dirty="0" err="1"/>
            <a:t>lansia</a:t>
          </a:r>
          <a:r>
            <a:rPr lang="en-US" dirty="0"/>
            <a:t>, </a:t>
          </a:r>
          <a:r>
            <a:rPr lang="en-US" dirty="0" err="1"/>
            <a:t>masalah</a:t>
          </a:r>
          <a:r>
            <a:rPr lang="en-US" dirty="0"/>
            <a:t> mental/</a:t>
          </a:r>
          <a:r>
            <a:rPr lang="en-US" dirty="0" err="1"/>
            <a:t>jiwa</a:t>
          </a:r>
          <a:endParaRPr lang="en-US" dirty="0"/>
        </a:p>
      </dgm:t>
    </dgm:pt>
    <dgm:pt modelId="{E1881E80-8EAA-43E9-B18C-6A15BE8B8025}" type="parTrans" cxnId="{C765251A-1EB3-4E65-89A6-1F23F0471086}">
      <dgm:prSet/>
      <dgm:spPr/>
      <dgm:t>
        <a:bodyPr/>
        <a:lstStyle/>
        <a:p>
          <a:endParaRPr lang="en-US"/>
        </a:p>
      </dgm:t>
    </dgm:pt>
    <dgm:pt modelId="{44B271D2-941E-4671-974A-1E4AC33A9C07}" type="sibTrans" cxnId="{C765251A-1EB3-4E65-89A6-1F23F0471086}">
      <dgm:prSet/>
      <dgm:spPr/>
      <dgm:t>
        <a:bodyPr/>
        <a:lstStyle/>
        <a:p>
          <a:endParaRPr lang="en-US"/>
        </a:p>
      </dgm:t>
    </dgm:pt>
    <dgm:pt modelId="{3D1B9C2A-1B90-4EFA-A60C-82A1783C7D7A}">
      <dgm:prSet phldrT="[Text]"/>
      <dgm:spPr/>
      <dgm:t>
        <a:bodyPr/>
        <a:lstStyle/>
        <a:p>
          <a:r>
            <a:rPr lang="en-US" dirty="0"/>
            <a:t>KELUARGA </a:t>
          </a:r>
          <a:r>
            <a:rPr lang="en-US" dirty="0" err="1"/>
            <a:t>khususnya</a:t>
          </a:r>
          <a:r>
            <a:rPr lang="en-US" dirty="0"/>
            <a:t> </a:t>
          </a:r>
          <a:r>
            <a:rPr lang="en-US" dirty="0" err="1"/>
            <a:t>risti</a:t>
          </a:r>
          <a:r>
            <a:rPr lang="en-US" dirty="0"/>
            <a:t> : </a:t>
          </a:r>
          <a:r>
            <a:rPr lang="en-US" dirty="0" err="1"/>
            <a:t>Bumil</a:t>
          </a:r>
          <a:r>
            <a:rPr lang="en-US" dirty="0"/>
            <a:t>, </a:t>
          </a:r>
          <a:r>
            <a:rPr lang="en-US" dirty="0" err="1"/>
            <a:t>balita</a:t>
          </a:r>
          <a:r>
            <a:rPr lang="en-US" dirty="0"/>
            <a:t>, </a:t>
          </a:r>
          <a:r>
            <a:rPr lang="en-US" dirty="0" err="1"/>
            <a:t>menderiat</a:t>
          </a:r>
          <a:r>
            <a:rPr lang="en-US" dirty="0"/>
            <a:t> </a:t>
          </a:r>
          <a:r>
            <a:rPr lang="en-US" dirty="0" err="1"/>
            <a:t>penyakit</a:t>
          </a:r>
          <a:r>
            <a:rPr lang="en-US" dirty="0"/>
            <a:t>, </a:t>
          </a:r>
          <a:r>
            <a:rPr lang="en-US" dirty="0" err="1"/>
            <a:t>masalah</a:t>
          </a:r>
          <a:r>
            <a:rPr lang="en-US" dirty="0"/>
            <a:t> mental/</a:t>
          </a:r>
          <a:r>
            <a:rPr lang="en-US" dirty="0" err="1"/>
            <a:t>jiwa</a:t>
          </a:r>
          <a:endParaRPr lang="en-US" dirty="0"/>
        </a:p>
      </dgm:t>
    </dgm:pt>
    <dgm:pt modelId="{9253CD0E-843A-401C-BC6B-E57CF9DC0387}" type="parTrans" cxnId="{DCC24428-2CAD-49FE-A1F0-54D9BD140996}">
      <dgm:prSet/>
      <dgm:spPr/>
      <dgm:t>
        <a:bodyPr/>
        <a:lstStyle/>
        <a:p>
          <a:endParaRPr lang="en-US"/>
        </a:p>
      </dgm:t>
    </dgm:pt>
    <dgm:pt modelId="{D0C0D089-76AB-45BD-9C26-FBC0FC347EEC}" type="sibTrans" cxnId="{DCC24428-2CAD-49FE-A1F0-54D9BD140996}">
      <dgm:prSet/>
      <dgm:spPr/>
      <dgm:t>
        <a:bodyPr/>
        <a:lstStyle/>
        <a:p>
          <a:endParaRPr lang="en-US"/>
        </a:p>
      </dgm:t>
    </dgm:pt>
    <dgm:pt modelId="{2E457AF0-BC01-4A15-B9DF-2A48349E34C1}">
      <dgm:prSet phldrT="[Text]"/>
      <dgm:spPr/>
      <dgm:t>
        <a:bodyPr/>
        <a:lstStyle/>
        <a:p>
          <a:r>
            <a:rPr lang="en-US" dirty="0"/>
            <a:t>KELOMPOK / MASAYARAKAT </a:t>
          </a:r>
          <a:r>
            <a:rPr lang="en-US" dirty="0" err="1"/>
            <a:t>beresiko</a:t>
          </a:r>
          <a:r>
            <a:rPr lang="en-US" dirty="0"/>
            <a:t> </a:t>
          </a:r>
          <a:r>
            <a:rPr lang="en-US" dirty="0" err="1"/>
            <a:t>tinggi</a:t>
          </a:r>
          <a:r>
            <a:rPr lang="en-US" dirty="0"/>
            <a:t>  </a:t>
          </a:r>
          <a:r>
            <a:rPr lang="en-US" dirty="0" err="1"/>
            <a:t>termasuk</a:t>
          </a:r>
          <a:r>
            <a:rPr lang="en-US" dirty="0"/>
            <a:t> </a:t>
          </a:r>
          <a:r>
            <a:rPr lang="en-US" dirty="0" err="1"/>
            <a:t>daerah</a:t>
          </a:r>
          <a:r>
            <a:rPr lang="en-US" dirty="0"/>
            <a:t> </a:t>
          </a:r>
          <a:r>
            <a:rPr lang="en-US" dirty="0" err="1"/>
            <a:t>kumuh</a:t>
          </a:r>
          <a:r>
            <a:rPr lang="en-US" dirty="0"/>
            <a:t>, </a:t>
          </a:r>
          <a:r>
            <a:rPr lang="en-US" dirty="0" err="1"/>
            <a:t>terisolasi</a:t>
          </a:r>
          <a:r>
            <a:rPr lang="en-US" dirty="0"/>
            <a:t>, </a:t>
          </a:r>
          <a:r>
            <a:rPr lang="en-US" dirty="0" err="1"/>
            <a:t>konflik</a:t>
          </a:r>
          <a:r>
            <a:rPr lang="en-US" dirty="0"/>
            <a:t>, </a:t>
          </a:r>
          <a:r>
            <a:rPr lang="en-US" dirty="0" err="1"/>
            <a:t>tidak</a:t>
          </a:r>
          <a:r>
            <a:rPr lang="en-US" dirty="0"/>
            <a:t> </a:t>
          </a:r>
          <a:r>
            <a:rPr lang="en-US" dirty="0" err="1"/>
            <a:t>terjangkau</a:t>
          </a:r>
          <a:r>
            <a:rPr lang="en-US" dirty="0"/>
            <a:t> </a:t>
          </a:r>
          <a:r>
            <a:rPr lang="en-US" dirty="0" err="1"/>
            <a:t>yankes</a:t>
          </a:r>
          <a:endParaRPr lang="en-US" dirty="0"/>
        </a:p>
      </dgm:t>
    </dgm:pt>
    <dgm:pt modelId="{8E0888F8-F8A8-45B9-80E7-9AE8B5987473}" type="parTrans" cxnId="{49B57D73-AFDF-420A-86A1-E3BA3DFBDF7B}">
      <dgm:prSet/>
      <dgm:spPr/>
      <dgm:t>
        <a:bodyPr/>
        <a:lstStyle/>
        <a:p>
          <a:endParaRPr lang="en-US"/>
        </a:p>
      </dgm:t>
    </dgm:pt>
    <dgm:pt modelId="{1740357F-D891-4D63-A549-A4AAE5534960}" type="sibTrans" cxnId="{49B57D73-AFDF-420A-86A1-E3BA3DFBDF7B}">
      <dgm:prSet/>
      <dgm:spPr/>
      <dgm:t>
        <a:bodyPr/>
        <a:lstStyle/>
        <a:p>
          <a:endParaRPr lang="en-US"/>
        </a:p>
      </dgm:t>
    </dgm:pt>
    <dgm:pt modelId="{4CC57B66-8DBA-48B3-B144-F377BCD68CB6}" type="pres">
      <dgm:prSet presAssocID="{58068850-E360-4061-8C51-EEAC7BEE0007}" presName="composite" presStyleCnt="0">
        <dgm:presLayoutVars>
          <dgm:chMax val="1"/>
          <dgm:dir/>
          <dgm:resizeHandles val="exact"/>
        </dgm:presLayoutVars>
      </dgm:prSet>
      <dgm:spPr/>
      <dgm:t>
        <a:bodyPr/>
        <a:lstStyle/>
        <a:p>
          <a:endParaRPr lang="id-ID"/>
        </a:p>
      </dgm:t>
    </dgm:pt>
    <dgm:pt modelId="{42965C5D-F2C9-4FC9-8D2D-453206D6CDF5}" type="pres">
      <dgm:prSet presAssocID="{8F2061D8-2DC5-4BB0-95C2-F1FDC280D27B}" presName="roof" presStyleLbl="dkBgShp" presStyleIdx="0" presStyleCnt="2" custScaleY="83861" custLinFactNeighborY="7509"/>
      <dgm:spPr/>
      <dgm:t>
        <a:bodyPr/>
        <a:lstStyle/>
        <a:p>
          <a:endParaRPr lang="id-ID"/>
        </a:p>
      </dgm:t>
    </dgm:pt>
    <dgm:pt modelId="{AEAEEA71-AB1F-480A-A319-4EE14572E664}" type="pres">
      <dgm:prSet presAssocID="{8F2061D8-2DC5-4BB0-95C2-F1FDC280D27B}" presName="pillars" presStyleCnt="0"/>
      <dgm:spPr/>
    </dgm:pt>
    <dgm:pt modelId="{7527A4B1-90B0-4308-93F8-E57AF74D8E78}" type="pres">
      <dgm:prSet presAssocID="{8F2061D8-2DC5-4BB0-95C2-F1FDC280D27B}" presName="pillar1" presStyleLbl="node1" presStyleIdx="0" presStyleCnt="3">
        <dgm:presLayoutVars>
          <dgm:bulletEnabled val="1"/>
        </dgm:presLayoutVars>
      </dgm:prSet>
      <dgm:spPr/>
      <dgm:t>
        <a:bodyPr/>
        <a:lstStyle/>
        <a:p>
          <a:endParaRPr lang="id-ID"/>
        </a:p>
      </dgm:t>
    </dgm:pt>
    <dgm:pt modelId="{2A118DB1-BEA4-4813-B7B8-C815F2E18116}" type="pres">
      <dgm:prSet presAssocID="{3D1B9C2A-1B90-4EFA-A60C-82A1783C7D7A}" presName="pillarX" presStyleLbl="node1" presStyleIdx="1" presStyleCnt="3">
        <dgm:presLayoutVars>
          <dgm:bulletEnabled val="1"/>
        </dgm:presLayoutVars>
      </dgm:prSet>
      <dgm:spPr/>
      <dgm:t>
        <a:bodyPr/>
        <a:lstStyle/>
        <a:p>
          <a:endParaRPr lang="id-ID"/>
        </a:p>
      </dgm:t>
    </dgm:pt>
    <dgm:pt modelId="{2CFA1A6F-1338-4007-8071-3DD48074FFA8}" type="pres">
      <dgm:prSet presAssocID="{2E457AF0-BC01-4A15-B9DF-2A48349E34C1}" presName="pillarX" presStyleLbl="node1" presStyleIdx="2" presStyleCnt="3">
        <dgm:presLayoutVars>
          <dgm:bulletEnabled val="1"/>
        </dgm:presLayoutVars>
      </dgm:prSet>
      <dgm:spPr/>
      <dgm:t>
        <a:bodyPr/>
        <a:lstStyle/>
        <a:p>
          <a:endParaRPr lang="id-ID"/>
        </a:p>
      </dgm:t>
    </dgm:pt>
    <dgm:pt modelId="{31C6D9FD-678A-4E65-8365-9D5F39AB106A}" type="pres">
      <dgm:prSet presAssocID="{8F2061D8-2DC5-4BB0-95C2-F1FDC280D27B}" presName="base" presStyleLbl="dkBgShp" presStyleIdx="1" presStyleCnt="2"/>
      <dgm:spPr/>
    </dgm:pt>
  </dgm:ptLst>
  <dgm:cxnLst>
    <dgm:cxn modelId="{EC43E8EB-2E7B-4AF2-8D6D-FE26A9546238}" type="presOf" srcId="{7A5755E4-750A-4921-9C77-EE0B88C111A8}" destId="{7527A4B1-90B0-4308-93F8-E57AF74D8E78}" srcOrd="0" destOrd="0" presId="urn:microsoft.com/office/officeart/2005/8/layout/hList3"/>
    <dgm:cxn modelId="{4E5E027E-01C6-4D4F-8121-2B223AC53CE3}" type="presOf" srcId="{3D1B9C2A-1B90-4EFA-A60C-82A1783C7D7A}" destId="{2A118DB1-BEA4-4813-B7B8-C815F2E18116}" srcOrd="0" destOrd="0" presId="urn:microsoft.com/office/officeart/2005/8/layout/hList3"/>
    <dgm:cxn modelId="{49B57D73-AFDF-420A-86A1-E3BA3DFBDF7B}" srcId="{8F2061D8-2DC5-4BB0-95C2-F1FDC280D27B}" destId="{2E457AF0-BC01-4A15-B9DF-2A48349E34C1}" srcOrd="2" destOrd="0" parTransId="{8E0888F8-F8A8-45B9-80E7-9AE8B5987473}" sibTransId="{1740357F-D891-4D63-A549-A4AAE5534960}"/>
    <dgm:cxn modelId="{C765251A-1EB3-4E65-89A6-1F23F0471086}" srcId="{8F2061D8-2DC5-4BB0-95C2-F1FDC280D27B}" destId="{7A5755E4-750A-4921-9C77-EE0B88C111A8}" srcOrd="0" destOrd="0" parTransId="{E1881E80-8EAA-43E9-B18C-6A15BE8B8025}" sibTransId="{44B271D2-941E-4671-974A-1E4AC33A9C07}"/>
    <dgm:cxn modelId="{57DD8007-6F78-4636-96C3-AFD58E6725B8}" type="presOf" srcId="{2E457AF0-BC01-4A15-B9DF-2A48349E34C1}" destId="{2CFA1A6F-1338-4007-8071-3DD48074FFA8}" srcOrd="0" destOrd="0" presId="urn:microsoft.com/office/officeart/2005/8/layout/hList3"/>
    <dgm:cxn modelId="{09B59668-F896-41A2-AC78-5BC3B7F31AF1}" type="presOf" srcId="{8F2061D8-2DC5-4BB0-95C2-F1FDC280D27B}" destId="{42965C5D-F2C9-4FC9-8D2D-453206D6CDF5}" srcOrd="0" destOrd="0" presId="urn:microsoft.com/office/officeart/2005/8/layout/hList3"/>
    <dgm:cxn modelId="{6589EF52-7488-4933-BD16-0A4FCBEACC8E}" srcId="{58068850-E360-4061-8C51-EEAC7BEE0007}" destId="{8F2061D8-2DC5-4BB0-95C2-F1FDC280D27B}" srcOrd="0" destOrd="0" parTransId="{3F14358F-DCD1-4EBA-A265-AB1F8FB265AF}" sibTransId="{CC3BB3E6-84E8-4058-A78D-B41ECCC22179}"/>
    <dgm:cxn modelId="{DCC24428-2CAD-49FE-A1F0-54D9BD140996}" srcId="{8F2061D8-2DC5-4BB0-95C2-F1FDC280D27B}" destId="{3D1B9C2A-1B90-4EFA-A60C-82A1783C7D7A}" srcOrd="1" destOrd="0" parTransId="{9253CD0E-843A-401C-BC6B-E57CF9DC0387}" sibTransId="{D0C0D089-76AB-45BD-9C26-FBC0FC347EEC}"/>
    <dgm:cxn modelId="{E8588B39-65FC-4406-AC25-2600C8AC6F68}" type="presOf" srcId="{58068850-E360-4061-8C51-EEAC7BEE0007}" destId="{4CC57B66-8DBA-48B3-B144-F377BCD68CB6}" srcOrd="0" destOrd="0" presId="urn:microsoft.com/office/officeart/2005/8/layout/hList3"/>
    <dgm:cxn modelId="{4CCDD952-7388-4007-BD0B-A1EDFE169081}" type="presParOf" srcId="{4CC57B66-8DBA-48B3-B144-F377BCD68CB6}" destId="{42965C5D-F2C9-4FC9-8D2D-453206D6CDF5}" srcOrd="0" destOrd="0" presId="urn:microsoft.com/office/officeart/2005/8/layout/hList3"/>
    <dgm:cxn modelId="{7D129570-86F8-4703-88AB-4E0C1A06ECE9}" type="presParOf" srcId="{4CC57B66-8DBA-48B3-B144-F377BCD68CB6}" destId="{AEAEEA71-AB1F-480A-A319-4EE14572E664}" srcOrd="1" destOrd="0" presId="urn:microsoft.com/office/officeart/2005/8/layout/hList3"/>
    <dgm:cxn modelId="{9BC87C41-70C5-446A-9325-763C54EDD696}" type="presParOf" srcId="{AEAEEA71-AB1F-480A-A319-4EE14572E664}" destId="{7527A4B1-90B0-4308-93F8-E57AF74D8E78}" srcOrd="0" destOrd="0" presId="urn:microsoft.com/office/officeart/2005/8/layout/hList3"/>
    <dgm:cxn modelId="{15340E78-708D-480D-84B5-B2DB702FDDBF}" type="presParOf" srcId="{AEAEEA71-AB1F-480A-A319-4EE14572E664}" destId="{2A118DB1-BEA4-4813-B7B8-C815F2E18116}" srcOrd="1" destOrd="0" presId="urn:microsoft.com/office/officeart/2005/8/layout/hList3"/>
    <dgm:cxn modelId="{A81F625C-D13E-476E-B97A-EFB535D28F55}" type="presParOf" srcId="{AEAEEA71-AB1F-480A-A319-4EE14572E664}" destId="{2CFA1A6F-1338-4007-8071-3DD48074FFA8}" srcOrd="2" destOrd="0" presId="urn:microsoft.com/office/officeart/2005/8/layout/hList3"/>
    <dgm:cxn modelId="{58A21A7D-0C61-4AD0-A99D-08A2783DD5A9}" type="presParOf" srcId="{4CC57B66-8DBA-48B3-B144-F377BCD68CB6}" destId="{31C6D9FD-678A-4E65-8365-9D5F39AB106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068850-E360-4061-8C51-EEAC7BEE000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F2061D8-2DC5-4BB0-95C2-F1FDC280D27B}">
      <dgm:prSet phldrT="[Text]"/>
      <dgm:spPr/>
      <dgm:t>
        <a:bodyPr/>
        <a:lstStyle/>
        <a:p>
          <a:r>
            <a:rPr lang="en-US" dirty="0"/>
            <a:t>SELURUH KELUARGA DI WILAYAH KERJA (100%) TOTAL </a:t>
          </a:r>
          <a:r>
            <a:rPr lang="en-US" i="1" dirty="0"/>
            <a:t>COVERAGE</a:t>
          </a:r>
        </a:p>
      </dgm:t>
    </dgm:pt>
    <dgm:pt modelId="{3F14358F-DCD1-4EBA-A265-AB1F8FB265AF}" type="parTrans" cxnId="{6589EF52-7488-4933-BD16-0A4FCBEACC8E}">
      <dgm:prSet/>
      <dgm:spPr/>
      <dgm:t>
        <a:bodyPr/>
        <a:lstStyle/>
        <a:p>
          <a:endParaRPr lang="en-US"/>
        </a:p>
      </dgm:t>
    </dgm:pt>
    <dgm:pt modelId="{CC3BB3E6-84E8-4058-A78D-B41ECCC22179}" type="sibTrans" cxnId="{6589EF52-7488-4933-BD16-0A4FCBEACC8E}">
      <dgm:prSet/>
      <dgm:spPr/>
      <dgm:t>
        <a:bodyPr/>
        <a:lstStyle/>
        <a:p>
          <a:endParaRPr lang="en-US"/>
        </a:p>
      </dgm:t>
    </dgm:pt>
    <dgm:pt modelId="{7A5755E4-750A-4921-9C77-EE0B88C111A8}">
      <dgm:prSet phldrT="[Text]"/>
      <dgm:spPr/>
      <dgm:t>
        <a:bodyPr/>
        <a:lstStyle/>
        <a:p>
          <a:r>
            <a:rPr lang="en-US" dirty="0"/>
            <a:t>12 INDIKATOR KELUARGA SEHAT</a:t>
          </a:r>
        </a:p>
      </dgm:t>
    </dgm:pt>
    <dgm:pt modelId="{E1881E80-8EAA-43E9-B18C-6A15BE8B8025}" type="parTrans" cxnId="{C765251A-1EB3-4E65-89A6-1F23F0471086}">
      <dgm:prSet/>
      <dgm:spPr/>
      <dgm:t>
        <a:bodyPr/>
        <a:lstStyle/>
        <a:p>
          <a:endParaRPr lang="en-US"/>
        </a:p>
      </dgm:t>
    </dgm:pt>
    <dgm:pt modelId="{44B271D2-941E-4671-974A-1E4AC33A9C07}" type="sibTrans" cxnId="{C765251A-1EB3-4E65-89A6-1F23F0471086}">
      <dgm:prSet/>
      <dgm:spPr/>
      <dgm:t>
        <a:bodyPr/>
        <a:lstStyle/>
        <a:p>
          <a:endParaRPr lang="en-US"/>
        </a:p>
      </dgm:t>
    </dgm:pt>
    <dgm:pt modelId="{3D1B9C2A-1B90-4EFA-A60C-82A1783C7D7A}">
      <dgm:prSet phldrT="[Text]"/>
      <dgm:spPr/>
      <dgm:t>
        <a:bodyPr/>
        <a:lstStyle/>
        <a:p>
          <a:r>
            <a:rPr lang="id-ID" dirty="0"/>
            <a:t>DAN </a:t>
          </a:r>
          <a:r>
            <a:rPr lang="en-US" dirty="0"/>
            <a:t>INDIKATOR LAINNYA SESUAI DENGAN KEBUTUHAN LOKAL DAERAH</a:t>
          </a:r>
        </a:p>
      </dgm:t>
    </dgm:pt>
    <dgm:pt modelId="{9253CD0E-843A-401C-BC6B-E57CF9DC0387}" type="parTrans" cxnId="{DCC24428-2CAD-49FE-A1F0-54D9BD140996}">
      <dgm:prSet/>
      <dgm:spPr/>
      <dgm:t>
        <a:bodyPr/>
        <a:lstStyle/>
        <a:p>
          <a:endParaRPr lang="en-US"/>
        </a:p>
      </dgm:t>
    </dgm:pt>
    <dgm:pt modelId="{D0C0D089-76AB-45BD-9C26-FBC0FC347EEC}" type="sibTrans" cxnId="{DCC24428-2CAD-49FE-A1F0-54D9BD140996}">
      <dgm:prSet/>
      <dgm:spPr/>
      <dgm:t>
        <a:bodyPr/>
        <a:lstStyle/>
        <a:p>
          <a:endParaRPr lang="en-US"/>
        </a:p>
      </dgm:t>
    </dgm:pt>
    <dgm:pt modelId="{2E457AF0-BC01-4A15-B9DF-2A48349E34C1}">
      <dgm:prSet phldrT="[Text]"/>
      <dgm:spPr/>
      <dgm:t>
        <a:bodyPr/>
        <a:lstStyle/>
        <a:p>
          <a:endParaRPr lang="en-US" dirty="0"/>
        </a:p>
      </dgm:t>
    </dgm:pt>
    <dgm:pt modelId="{8E0888F8-F8A8-45B9-80E7-9AE8B5987473}" type="parTrans" cxnId="{49B57D73-AFDF-420A-86A1-E3BA3DFBDF7B}">
      <dgm:prSet/>
      <dgm:spPr/>
      <dgm:t>
        <a:bodyPr/>
        <a:lstStyle/>
        <a:p>
          <a:endParaRPr lang="en-US"/>
        </a:p>
      </dgm:t>
    </dgm:pt>
    <dgm:pt modelId="{1740357F-D891-4D63-A549-A4AAE5534960}" type="sibTrans" cxnId="{49B57D73-AFDF-420A-86A1-E3BA3DFBDF7B}">
      <dgm:prSet/>
      <dgm:spPr/>
      <dgm:t>
        <a:bodyPr/>
        <a:lstStyle/>
        <a:p>
          <a:endParaRPr lang="en-US"/>
        </a:p>
      </dgm:t>
    </dgm:pt>
    <dgm:pt modelId="{4CC57B66-8DBA-48B3-B144-F377BCD68CB6}" type="pres">
      <dgm:prSet presAssocID="{58068850-E360-4061-8C51-EEAC7BEE0007}" presName="composite" presStyleCnt="0">
        <dgm:presLayoutVars>
          <dgm:chMax val="1"/>
          <dgm:dir/>
          <dgm:resizeHandles val="exact"/>
        </dgm:presLayoutVars>
      </dgm:prSet>
      <dgm:spPr/>
      <dgm:t>
        <a:bodyPr/>
        <a:lstStyle/>
        <a:p>
          <a:endParaRPr lang="id-ID"/>
        </a:p>
      </dgm:t>
    </dgm:pt>
    <dgm:pt modelId="{42965C5D-F2C9-4FC9-8D2D-453206D6CDF5}" type="pres">
      <dgm:prSet presAssocID="{8F2061D8-2DC5-4BB0-95C2-F1FDC280D27B}" presName="roof" presStyleLbl="dkBgShp" presStyleIdx="0" presStyleCnt="2" custScaleY="130249"/>
      <dgm:spPr/>
      <dgm:t>
        <a:bodyPr/>
        <a:lstStyle/>
        <a:p>
          <a:endParaRPr lang="id-ID"/>
        </a:p>
      </dgm:t>
    </dgm:pt>
    <dgm:pt modelId="{AEAEEA71-AB1F-480A-A319-4EE14572E664}" type="pres">
      <dgm:prSet presAssocID="{8F2061D8-2DC5-4BB0-95C2-F1FDC280D27B}" presName="pillars" presStyleCnt="0"/>
      <dgm:spPr/>
    </dgm:pt>
    <dgm:pt modelId="{7527A4B1-90B0-4308-93F8-E57AF74D8E78}" type="pres">
      <dgm:prSet presAssocID="{8F2061D8-2DC5-4BB0-95C2-F1FDC280D27B}" presName="pillar1" presStyleLbl="node1" presStyleIdx="0" presStyleCnt="2">
        <dgm:presLayoutVars>
          <dgm:bulletEnabled val="1"/>
        </dgm:presLayoutVars>
      </dgm:prSet>
      <dgm:spPr/>
      <dgm:t>
        <a:bodyPr/>
        <a:lstStyle/>
        <a:p>
          <a:endParaRPr lang="id-ID"/>
        </a:p>
      </dgm:t>
    </dgm:pt>
    <dgm:pt modelId="{2A118DB1-BEA4-4813-B7B8-C815F2E18116}" type="pres">
      <dgm:prSet presAssocID="{3D1B9C2A-1B90-4EFA-A60C-82A1783C7D7A}" presName="pillarX" presStyleLbl="node1" presStyleIdx="1" presStyleCnt="2">
        <dgm:presLayoutVars>
          <dgm:bulletEnabled val="1"/>
        </dgm:presLayoutVars>
      </dgm:prSet>
      <dgm:spPr/>
      <dgm:t>
        <a:bodyPr/>
        <a:lstStyle/>
        <a:p>
          <a:endParaRPr lang="id-ID"/>
        </a:p>
      </dgm:t>
    </dgm:pt>
    <dgm:pt modelId="{31C6D9FD-678A-4E65-8365-9D5F39AB106A}" type="pres">
      <dgm:prSet presAssocID="{8F2061D8-2DC5-4BB0-95C2-F1FDC280D27B}" presName="base" presStyleLbl="dkBgShp" presStyleIdx="1" presStyleCnt="2"/>
      <dgm:spPr/>
    </dgm:pt>
  </dgm:ptLst>
  <dgm:cxnLst>
    <dgm:cxn modelId="{6589EF52-7488-4933-BD16-0A4FCBEACC8E}" srcId="{58068850-E360-4061-8C51-EEAC7BEE0007}" destId="{8F2061D8-2DC5-4BB0-95C2-F1FDC280D27B}" srcOrd="0" destOrd="0" parTransId="{3F14358F-DCD1-4EBA-A265-AB1F8FB265AF}" sibTransId="{CC3BB3E6-84E8-4058-A78D-B41ECCC22179}"/>
    <dgm:cxn modelId="{4916F422-86A1-4F79-8BFF-3C84A4E95942}" type="presOf" srcId="{7A5755E4-750A-4921-9C77-EE0B88C111A8}" destId="{7527A4B1-90B0-4308-93F8-E57AF74D8E78}" srcOrd="0" destOrd="0" presId="urn:microsoft.com/office/officeart/2005/8/layout/hList3"/>
    <dgm:cxn modelId="{DCC24428-2CAD-49FE-A1F0-54D9BD140996}" srcId="{8F2061D8-2DC5-4BB0-95C2-F1FDC280D27B}" destId="{3D1B9C2A-1B90-4EFA-A60C-82A1783C7D7A}" srcOrd="1" destOrd="0" parTransId="{9253CD0E-843A-401C-BC6B-E57CF9DC0387}" sibTransId="{D0C0D089-76AB-45BD-9C26-FBC0FC347EEC}"/>
    <dgm:cxn modelId="{68C7DF18-B569-4BF9-8B82-7A9A59C7266B}" type="presOf" srcId="{3D1B9C2A-1B90-4EFA-A60C-82A1783C7D7A}" destId="{2A118DB1-BEA4-4813-B7B8-C815F2E18116}" srcOrd="0" destOrd="0" presId="urn:microsoft.com/office/officeart/2005/8/layout/hList3"/>
    <dgm:cxn modelId="{81EB92D4-48FC-4D29-B744-15941FF85DB2}" type="presOf" srcId="{58068850-E360-4061-8C51-EEAC7BEE0007}" destId="{4CC57B66-8DBA-48B3-B144-F377BCD68CB6}" srcOrd="0" destOrd="0" presId="urn:microsoft.com/office/officeart/2005/8/layout/hList3"/>
    <dgm:cxn modelId="{49B57D73-AFDF-420A-86A1-E3BA3DFBDF7B}" srcId="{58068850-E360-4061-8C51-EEAC7BEE0007}" destId="{2E457AF0-BC01-4A15-B9DF-2A48349E34C1}" srcOrd="1" destOrd="0" parTransId="{8E0888F8-F8A8-45B9-80E7-9AE8B5987473}" sibTransId="{1740357F-D891-4D63-A549-A4AAE5534960}"/>
    <dgm:cxn modelId="{8BD26713-C02C-451C-BF3E-C963634F72C3}" type="presOf" srcId="{8F2061D8-2DC5-4BB0-95C2-F1FDC280D27B}" destId="{42965C5D-F2C9-4FC9-8D2D-453206D6CDF5}" srcOrd="0" destOrd="0" presId="urn:microsoft.com/office/officeart/2005/8/layout/hList3"/>
    <dgm:cxn modelId="{C765251A-1EB3-4E65-89A6-1F23F0471086}" srcId="{8F2061D8-2DC5-4BB0-95C2-F1FDC280D27B}" destId="{7A5755E4-750A-4921-9C77-EE0B88C111A8}" srcOrd="0" destOrd="0" parTransId="{E1881E80-8EAA-43E9-B18C-6A15BE8B8025}" sibTransId="{44B271D2-941E-4671-974A-1E4AC33A9C07}"/>
    <dgm:cxn modelId="{F0D45542-C578-4E16-9C12-BBA690DCEAA6}" type="presParOf" srcId="{4CC57B66-8DBA-48B3-B144-F377BCD68CB6}" destId="{42965C5D-F2C9-4FC9-8D2D-453206D6CDF5}" srcOrd="0" destOrd="0" presId="urn:microsoft.com/office/officeart/2005/8/layout/hList3"/>
    <dgm:cxn modelId="{B1AC3BFF-6364-4A37-A147-C472DCAE829E}" type="presParOf" srcId="{4CC57B66-8DBA-48B3-B144-F377BCD68CB6}" destId="{AEAEEA71-AB1F-480A-A319-4EE14572E664}" srcOrd="1" destOrd="0" presId="urn:microsoft.com/office/officeart/2005/8/layout/hList3"/>
    <dgm:cxn modelId="{0E1947B5-9F4B-4B1F-960B-2B1F8ACAC40D}" type="presParOf" srcId="{AEAEEA71-AB1F-480A-A319-4EE14572E664}" destId="{7527A4B1-90B0-4308-93F8-E57AF74D8E78}" srcOrd="0" destOrd="0" presId="urn:microsoft.com/office/officeart/2005/8/layout/hList3"/>
    <dgm:cxn modelId="{A6B147D3-F493-451D-9D0F-B20C1D963D33}" type="presParOf" srcId="{AEAEEA71-AB1F-480A-A319-4EE14572E664}" destId="{2A118DB1-BEA4-4813-B7B8-C815F2E18116}" srcOrd="1" destOrd="0" presId="urn:microsoft.com/office/officeart/2005/8/layout/hList3"/>
    <dgm:cxn modelId="{0FD59DB2-EDFD-4108-92F6-0593DBB3FD87}" type="presParOf" srcId="{4CC57B66-8DBA-48B3-B144-F377BCD68CB6}" destId="{31C6D9FD-678A-4E65-8365-9D5F39AB106A}"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B5739-B0F3-48CA-A926-857216381C6A}" type="datetimeFigureOut">
              <a:rPr lang="en-US" smtClean="0"/>
              <a:pPr/>
              <a:t>9/5/2017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5D165-E1D9-4EEA-80FC-61D4CD454515}" type="slidenum">
              <a:rPr lang="en-US" smtClean="0"/>
              <a:pPr/>
              <a:t>‹#›</a:t>
            </a:fld>
            <a:endParaRPr lang="en-US"/>
          </a:p>
        </p:txBody>
      </p:sp>
    </p:spTree>
    <p:extLst>
      <p:ext uri="{BB962C8B-B14F-4D97-AF65-F5344CB8AC3E}">
        <p14:creationId xmlns:p14="http://schemas.microsoft.com/office/powerpoint/2010/main" val="116849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44.gif"/></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BA5D165-E1D9-4EEA-80FC-61D4CD454515}" type="slidenum">
              <a:rPr lang="en-US" smtClean="0"/>
              <a:pPr/>
              <a:t>1</a:t>
            </a:fld>
            <a:endParaRPr lang="en-US"/>
          </a:p>
        </p:txBody>
      </p:sp>
    </p:spTree>
    <p:extLst>
      <p:ext uri="{BB962C8B-B14F-4D97-AF65-F5344CB8AC3E}">
        <p14:creationId xmlns:p14="http://schemas.microsoft.com/office/powerpoint/2010/main" val="334265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Pembangunan </a:t>
            </a:r>
            <a:r>
              <a:rPr lang="en-US" dirty="0" err="1">
                <a:ea typeface="+mn-ea"/>
                <a:cs typeface="+mn-cs"/>
              </a:rPr>
              <a:t>kesehatan</a:t>
            </a:r>
            <a:r>
              <a:rPr lang="en-US" dirty="0">
                <a:ea typeface="+mn-ea"/>
                <a:cs typeface="+mn-cs"/>
              </a:rPr>
              <a:t> yang </a:t>
            </a:r>
            <a:r>
              <a:rPr lang="en-US" dirty="0" err="1">
                <a:ea typeface="+mn-ea"/>
                <a:cs typeface="+mn-cs"/>
              </a:rPr>
              <a:t>diselenggarakan</a:t>
            </a:r>
            <a:r>
              <a:rPr lang="en-US" dirty="0">
                <a:ea typeface="+mn-ea"/>
                <a:cs typeface="+mn-cs"/>
              </a:rPr>
              <a:t> di </a:t>
            </a:r>
            <a:r>
              <a:rPr lang="en-US" dirty="0" err="1">
                <a:ea typeface="+mn-ea"/>
                <a:cs typeface="+mn-cs"/>
              </a:rPr>
              <a:t>Puskesmas</a:t>
            </a:r>
            <a:r>
              <a:rPr lang="en-US" dirty="0">
                <a:ea typeface="+mn-ea"/>
                <a:cs typeface="+mn-cs"/>
              </a:rPr>
              <a:t> </a:t>
            </a:r>
            <a:r>
              <a:rPr lang="en-US" dirty="0" err="1">
                <a:ea typeface="+mn-ea"/>
                <a:cs typeface="+mn-cs"/>
              </a:rPr>
              <a:t>bertujuan</a:t>
            </a:r>
            <a:r>
              <a:rPr lang="en-US" dirty="0">
                <a:ea typeface="+mn-ea"/>
                <a:cs typeface="+mn-cs"/>
              </a:rPr>
              <a:t> </a:t>
            </a:r>
            <a:r>
              <a:rPr lang="en-US" dirty="0" err="1">
                <a:ea typeface="+mn-ea"/>
                <a:cs typeface="+mn-cs"/>
              </a:rPr>
              <a:t>untuk</a:t>
            </a:r>
            <a:r>
              <a:rPr lang="en-US" dirty="0">
                <a:ea typeface="+mn-ea"/>
                <a:cs typeface="+mn-cs"/>
              </a:rPr>
              <a:t> </a:t>
            </a:r>
            <a:r>
              <a:rPr lang="en-US" dirty="0" err="1">
                <a:ea typeface="+mn-ea"/>
                <a:cs typeface="+mn-cs"/>
              </a:rPr>
              <a:t>mewujudkan</a:t>
            </a:r>
            <a:r>
              <a:rPr lang="en-US" dirty="0">
                <a:ea typeface="+mn-ea"/>
                <a:cs typeface="+mn-cs"/>
              </a:rPr>
              <a:t> </a:t>
            </a:r>
            <a:r>
              <a:rPr lang="en-US" dirty="0" err="1">
                <a:ea typeface="+mn-ea"/>
                <a:cs typeface="+mn-cs"/>
              </a:rPr>
              <a:t>masyarakat</a:t>
            </a:r>
            <a:r>
              <a:rPr lang="en-US" dirty="0">
                <a:ea typeface="+mn-ea"/>
                <a:cs typeface="+mn-cs"/>
              </a:rPr>
              <a:t> yang :</a:t>
            </a:r>
          </a:p>
          <a:p>
            <a:pPr marL="228600" indent="-228600" eaLnBrk="1" fontAlgn="auto" hangingPunct="1">
              <a:spcBef>
                <a:spcPts val="0"/>
              </a:spcBef>
              <a:spcAft>
                <a:spcPts val="0"/>
              </a:spcAft>
              <a:buFontTx/>
              <a:buAutoNum type="alphaLcPeriod"/>
              <a:defRPr/>
            </a:pPr>
            <a:r>
              <a:rPr lang="en-US" dirty="0" err="1">
                <a:ea typeface="+mn-ea"/>
                <a:cs typeface="+mn-cs"/>
              </a:rPr>
              <a:t>Memiliki</a:t>
            </a:r>
            <a:r>
              <a:rPr lang="en-US" dirty="0">
                <a:ea typeface="+mn-ea"/>
                <a:cs typeface="+mn-cs"/>
              </a:rPr>
              <a:t> </a:t>
            </a:r>
            <a:r>
              <a:rPr lang="en-US" dirty="0" err="1">
                <a:ea typeface="+mn-ea"/>
                <a:cs typeface="+mn-cs"/>
              </a:rPr>
              <a:t>perilaku</a:t>
            </a:r>
            <a:r>
              <a:rPr lang="en-US" dirty="0">
                <a:ea typeface="+mn-ea"/>
                <a:cs typeface="+mn-cs"/>
              </a:rPr>
              <a:t> </a:t>
            </a:r>
            <a:r>
              <a:rPr lang="en-US" dirty="0" err="1">
                <a:ea typeface="+mn-ea"/>
                <a:cs typeface="+mn-cs"/>
              </a:rPr>
              <a:t>sehat</a:t>
            </a:r>
            <a:r>
              <a:rPr lang="en-US" dirty="0">
                <a:ea typeface="+mn-ea"/>
                <a:cs typeface="+mn-cs"/>
              </a:rPr>
              <a:t> yang </a:t>
            </a:r>
            <a:r>
              <a:rPr lang="en-US" dirty="0" err="1">
                <a:ea typeface="+mn-ea"/>
                <a:cs typeface="+mn-cs"/>
              </a:rPr>
              <a:t>meliputi</a:t>
            </a:r>
            <a:r>
              <a:rPr lang="en-US" dirty="0">
                <a:ea typeface="+mn-ea"/>
                <a:cs typeface="+mn-cs"/>
              </a:rPr>
              <a:t> </a:t>
            </a:r>
            <a:r>
              <a:rPr lang="en-US" dirty="0" err="1">
                <a:ea typeface="+mn-ea"/>
                <a:cs typeface="+mn-cs"/>
              </a:rPr>
              <a:t>kesadaran</a:t>
            </a:r>
            <a:r>
              <a:rPr lang="en-US" dirty="0">
                <a:ea typeface="+mn-ea"/>
                <a:cs typeface="+mn-cs"/>
              </a:rPr>
              <a:t>, </a:t>
            </a:r>
            <a:r>
              <a:rPr lang="en-US" dirty="0" err="1">
                <a:ea typeface="+mn-ea"/>
                <a:cs typeface="+mn-cs"/>
              </a:rPr>
              <a:t>kemauan</a:t>
            </a:r>
            <a:r>
              <a:rPr lang="en-US" dirty="0">
                <a:ea typeface="+mn-ea"/>
                <a:cs typeface="+mn-cs"/>
              </a:rPr>
              <a:t> </a:t>
            </a:r>
            <a:r>
              <a:rPr lang="en-US" dirty="0" err="1">
                <a:ea typeface="+mn-ea"/>
                <a:cs typeface="+mn-cs"/>
              </a:rPr>
              <a:t>dan</a:t>
            </a:r>
            <a:r>
              <a:rPr lang="en-US" dirty="0">
                <a:ea typeface="+mn-ea"/>
                <a:cs typeface="+mn-cs"/>
              </a:rPr>
              <a:t> </a:t>
            </a:r>
            <a:r>
              <a:rPr lang="en-US" dirty="0" err="1">
                <a:ea typeface="+mn-ea"/>
                <a:cs typeface="+mn-cs"/>
              </a:rPr>
              <a:t>kemampuan</a:t>
            </a:r>
            <a:r>
              <a:rPr lang="en-US" dirty="0">
                <a:ea typeface="+mn-ea"/>
                <a:cs typeface="+mn-cs"/>
              </a:rPr>
              <a:t> </a:t>
            </a:r>
            <a:r>
              <a:rPr lang="en-US" dirty="0" err="1">
                <a:ea typeface="+mn-ea"/>
                <a:cs typeface="+mn-cs"/>
              </a:rPr>
              <a:t>hidup</a:t>
            </a:r>
            <a:r>
              <a:rPr lang="en-US" dirty="0">
                <a:ea typeface="+mn-ea"/>
                <a:cs typeface="+mn-cs"/>
              </a:rPr>
              <a:t> </a:t>
            </a:r>
            <a:r>
              <a:rPr lang="en-US" dirty="0" err="1">
                <a:ea typeface="+mn-ea"/>
                <a:cs typeface="+mn-cs"/>
              </a:rPr>
              <a:t>sehat</a:t>
            </a:r>
            <a:r>
              <a:rPr lang="en-US" dirty="0">
                <a:ea typeface="+mn-ea"/>
                <a:cs typeface="+mn-cs"/>
              </a:rPr>
              <a:t>;</a:t>
            </a:r>
          </a:p>
          <a:p>
            <a:pPr marL="228600" indent="-228600" eaLnBrk="1" fontAlgn="auto" hangingPunct="1">
              <a:spcBef>
                <a:spcPts val="0"/>
              </a:spcBef>
              <a:spcAft>
                <a:spcPts val="0"/>
              </a:spcAft>
              <a:buFontTx/>
              <a:buAutoNum type="alphaLcPeriod"/>
              <a:defRPr/>
            </a:pPr>
            <a:r>
              <a:rPr lang="en-US" dirty="0" err="1">
                <a:ea typeface="+mn-ea"/>
                <a:cs typeface="+mn-cs"/>
              </a:rPr>
              <a:t>Mampu</a:t>
            </a:r>
            <a:r>
              <a:rPr lang="en-US" dirty="0">
                <a:ea typeface="+mn-ea"/>
                <a:cs typeface="+mn-cs"/>
              </a:rPr>
              <a:t> </a:t>
            </a:r>
            <a:r>
              <a:rPr lang="en-US" dirty="0" err="1">
                <a:ea typeface="+mn-ea"/>
                <a:cs typeface="+mn-cs"/>
              </a:rPr>
              <a:t>menjangkau</a:t>
            </a:r>
            <a:r>
              <a:rPr lang="en-US" dirty="0">
                <a:ea typeface="+mn-ea"/>
                <a:cs typeface="+mn-cs"/>
              </a:rPr>
              <a:t> </a:t>
            </a:r>
            <a:r>
              <a:rPr lang="en-US" dirty="0" err="1">
                <a:ea typeface="+mn-ea"/>
                <a:cs typeface="+mn-cs"/>
              </a:rPr>
              <a:t>pelayanan</a:t>
            </a:r>
            <a:r>
              <a:rPr lang="en-US" dirty="0">
                <a:ea typeface="+mn-ea"/>
                <a:cs typeface="+mn-cs"/>
              </a:rPr>
              <a:t> </a:t>
            </a:r>
            <a:r>
              <a:rPr lang="en-US" dirty="0" err="1">
                <a:ea typeface="+mn-ea"/>
                <a:cs typeface="+mn-cs"/>
              </a:rPr>
              <a:t>kesehatan</a:t>
            </a:r>
            <a:r>
              <a:rPr lang="en-US" dirty="0">
                <a:ea typeface="+mn-ea"/>
                <a:cs typeface="+mn-cs"/>
              </a:rPr>
              <a:t> </a:t>
            </a:r>
            <a:r>
              <a:rPr lang="en-US" dirty="0" err="1">
                <a:ea typeface="+mn-ea"/>
                <a:cs typeface="+mn-cs"/>
              </a:rPr>
              <a:t>bermutu</a:t>
            </a:r>
            <a:endParaRPr lang="en-US" dirty="0">
              <a:ea typeface="+mn-ea"/>
              <a:cs typeface="+mn-cs"/>
            </a:endParaRPr>
          </a:p>
          <a:p>
            <a:pPr marL="228600" indent="-228600" eaLnBrk="1" fontAlgn="auto" hangingPunct="1">
              <a:spcBef>
                <a:spcPts val="0"/>
              </a:spcBef>
              <a:spcAft>
                <a:spcPts val="0"/>
              </a:spcAft>
              <a:buFontTx/>
              <a:buAutoNum type="alphaLcPeriod"/>
              <a:defRPr/>
            </a:pPr>
            <a:r>
              <a:rPr lang="en-US" dirty="0" err="1">
                <a:ea typeface="+mn-ea"/>
                <a:cs typeface="+mn-cs"/>
              </a:rPr>
              <a:t>Hidup</a:t>
            </a:r>
            <a:r>
              <a:rPr lang="en-US" dirty="0">
                <a:ea typeface="+mn-ea"/>
                <a:cs typeface="+mn-cs"/>
              </a:rPr>
              <a:t> </a:t>
            </a:r>
            <a:r>
              <a:rPr lang="en-US" dirty="0" err="1">
                <a:ea typeface="+mn-ea"/>
                <a:cs typeface="+mn-cs"/>
              </a:rPr>
              <a:t>dalam</a:t>
            </a:r>
            <a:r>
              <a:rPr lang="en-US" dirty="0">
                <a:ea typeface="+mn-ea"/>
                <a:cs typeface="+mn-cs"/>
              </a:rPr>
              <a:t> </a:t>
            </a:r>
            <a:r>
              <a:rPr lang="en-US" dirty="0" err="1">
                <a:ea typeface="+mn-ea"/>
                <a:cs typeface="+mn-cs"/>
              </a:rPr>
              <a:t>lingkungan</a:t>
            </a:r>
            <a:r>
              <a:rPr lang="en-US" dirty="0">
                <a:ea typeface="+mn-ea"/>
                <a:cs typeface="+mn-cs"/>
              </a:rPr>
              <a:t> </a:t>
            </a:r>
            <a:r>
              <a:rPr lang="en-US" dirty="0" err="1">
                <a:ea typeface="+mn-ea"/>
                <a:cs typeface="+mn-cs"/>
              </a:rPr>
              <a:t>sehat</a:t>
            </a:r>
            <a:r>
              <a:rPr lang="en-US" dirty="0">
                <a:ea typeface="+mn-ea"/>
                <a:cs typeface="+mn-cs"/>
              </a:rPr>
              <a:t>; </a:t>
            </a:r>
            <a:r>
              <a:rPr lang="en-US" dirty="0" err="1">
                <a:ea typeface="+mn-ea"/>
                <a:cs typeface="+mn-cs"/>
              </a:rPr>
              <a:t>dan</a:t>
            </a:r>
            <a:r>
              <a:rPr lang="en-US" dirty="0">
                <a:ea typeface="+mn-ea"/>
                <a:cs typeface="+mn-cs"/>
              </a:rPr>
              <a:t> </a:t>
            </a:r>
          </a:p>
          <a:p>
            <a:pPr marL="228600" indent="-228600" eaLnBrk="1" fontAlgn="auto" hangingPunct="1">
              <a:spcBef>
                <a:spcPts val="0"/>
              </a:spcBef>
              <a:spcAft>
                <a:spcPts val="0"/>
              </a:spcAft>
              <a:buFontTx/>
              <a:buAutoNum type="alphaLcPeriod"/>
              <a:defRPr/>
            </a:pPr>
            <a:r>
              <a:rPr lang="en-US" dirty="0" err="1">
                <a:ea typeface="+mn-ea"/>
                <a:cs typeface="+mn-cs"/>
              </a:rPr>
              <a:t>Memiliki</a:t>
            </a:r>
            <a:r>
              <a:rPr lang="en-US" dirty="0">
                <a:ea typeface="+mn-ea"/>
                <a:cs typeface="+mn-cs"/>
              </a:rPr>
              <a:t> </a:t>
            </a:r>
            <a:r>
              <a:rPr lang="en-US" dirty="0" err="1">
                <a:ea typeface="+mn-ea"/>
                <a:cs typeface="+mn-cs"/>
              </a:rPr>
              <a:t>derajat</a:t>
            </a:r>
            <a:r>
              <a:rPr lang="en-US" dirty="0">
                <a:ea typeface="+mn-ea"/>
                <a:cs typeface="+mn-cs"/>
              </a:rPr>
              <a:t> </a:t>
            </a:r>
            <a:r>
              <a:rPr lang="en-US" dirty="0" err="1">
                <a:ea typeface="+mn-ea"/>
                <a:cs typeface="+mn-cs"/>
              </a:rPr>
              <a:t>kesehatan</a:t>
            </a:r>
            <a:r>
              <a:rPr lang="en-US" dirty="0">
                <a:ea typeface="+mn-ea"/>
                <a:cs typeface="+mn-cs"/>
              </a:rPr>
              <a:t> yang optimal, </a:t>
            </a:r>
            <a:r>
              <a:rPr lang="en-US" dirty="0" err="1">
                <a:ea typeface="+mn-ea"/>
                <a:cs typeface="+mn-cs"/>
              </a:rPr>
              <a:t>baik</a:t>
            </a:r>
            <a:r>
              <a:rPr lang="en-US" dirty="0">
                <a:ea typeface="+mn-ea"/>
                <a:cs typeface="+mn-cs"/>
              </a:rPr>
              <a:t> </a:t>
            </a:r>
            <a:r>
              <a:rPr lang="en-US" dirty="0" err="1">
                <a:ea typeface="+mn-ea"/>
                <a:cs typeface="+mn-cs"/>
              </a:rPr>
              <a:t>individu</a:t>
            </a:r>
            <a:r>
              <a:rPr lang="en-US" dirty="0">
                <a:ea typeface="+mn-ea"/>
                <a:cs typeface="+mn-cs"/>
              </a:rPr>
              <a:t>, </a:t>
            </a:r>
            <a:r>
              <a:rPr lang="en-US" dirty="0" err="1">
                <a:ea typeface="+mn-ea"/>
                <a:cs typeface="+mn-cs"/>
              </a:rPr>
              <a:t>keluarga</a:t>
            </a:r>
            <a:r>
              <a:rPr lang="en-US" dirty="0">
                <a:ea typeface="+mn-ea"/>
                <a:cs typeface="+mn-cs"/>
              </a:rPr>
              <a:t>, </a:t>
            </a:r>
            <a:r>
              <a:rPr lang="en-US" dirty="0" err="1">
                <a:ea typeface="+mn-ea"/>
                <a:cs typeface="+mn-cs"/>
              </a:rPr>
              <a:t>kelompok</a:t>
            </a:r>
            <a:r>
              <a:rPr lang="en-US" dirty="0">
                <a:ea typeface="+mn-ea"/>
                <a:cs typeface="+mn-cs"/>
              </a:rPr>
              <a:t> </a:t>
            </a:r>
            <a:r>
              <a:rPr lang="en-US" dirty="0" err="1">
                <a:ea typeface="+mn-ea"/>
                <a:cs typeface="+mn-cs"/>
              </a:rPr>
              <a:t>dan</a:t>
            </a:r>
            <a:r>
              <a:rPr lang="en-US" dirty="0">
                <a:ea typeface="+mn-ea"/>
                <a:cs typeface="+mn-cs"/>
              </a:rPr>
              <a:t> </a:t>
            </a:r>
            <a:r>
              <a:rPr lang="en-US" dirty="0" err="1">
                <a:ea typeface="+mn-ea"/>
                <a:cs typeface="+mn-cs"/>
              </a:rPr>
              <a:t>masyarakat</a:t>
            </a:r>
            <a:endParaRPr lang="en-US" dirty="0">
              <a:ea typeface="+mn-ea"/>
              <a:cs typeface="+mn-cs"/>
            </a:endParaRPr>
          </a:p>
          <a:p>
            <a:pPr eaLnBrk="1" fontAlgn="auto" hangingPunct="1">
              <a:spcBef>
                <a:spcPts val="0"/>
              </a:spcBef>
              <a:spcAft>
                <a:spcPts val="0"/>
              </a:spcAft>
              <a:defRPr/>
            </a:pPr>
            <a:endParaRPr lang="en-US" dirty="0">
              <a:ea typeface="+mn-ea"/>
              <a:cs typeface="+mn-cs"/>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900">
                <a:solidFill>
                  <a:schemeClr val="tx1"/>
                </a:solidFill>
                <a:latin typeface="Arial" charset="0"/>
                <a:ea typeface="ＭＳ Ｐゴシック" charset="0"/>
                <a:cs typeface="ＭＳ Ｐゴシック" charset="0"/>
              </a:defRPr>
            </a:lvl1pPr>
            <a:lvl2pPr marL="742950" indent="-285750">
              <a:defRPr sz="1900">
                <a:solidFill>
                  <a:schemeClr val="tx1"/>
                </a:solidFill>
                <a:latin typeface="Arial" charset="0"/>
                <a:ea typeface="ＭＳ Ｐゴシック" charset="0"/>
              </a:defRPr>
            </a:lvl2pPr>
            <a:lvl3pPr marL="1143000" indent="-228600">
              <a:defRPr sz="1900">
                <a:solidFill>
                  <a:schemeClr val="tx1"/>
                </a:solidFill>
                <a:latin typeface="Arial" charset="0"/>
                <a:ea typeface="ＭＳ Ｐゴシック" charset="0"/>
              </a:defRPr>
            </a:lvl3pPr>
            <a:lvl4pPr marL="1600200" indent="-228600">
              <a:defRPr sz="1900">
                <a:solidFill>
                  <a:schemeClr val="tx1"/>
                </a:solidFill>
                <a:latin typeface="Arial" charset="0"/>
                <a:ea typeface="ＭＳ Ｐゴシック" charset="0"/>
              </a:defRPr>
            </a:lvl4pPr>
            <a:lvl5pPr marL="2057400" indent="-228600">
              <a:defRPr sz="19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900">
                <a:solidFill>
                  <a:schemeClr val="tx1"/>
                </a:solidFill>
                <a:latin typeface="Arial" charset="0"/>
                <a:ea typeface="ＭＳ Ｐゴシック" charset="0"/>
              </a:defRPr>
            </a:lvl9pPr>
          </a:lstStyle>
          <a:p>
            <a:fld id="{343F57B9-F988-AE46-8674-F1E5DC9C9333}" type="slidenum">
              <a:rPr lang="id-ID" sz="1200">
                <a:latin typeface="Calibri" charset="0"/>
              </a:rPr>
              <a:pPr/>
              <a:t>14</a:t>
            </a:fld>
            <a:endParaRPr lang="id-ID" sz="1200">
              <a:latin typeface="Calibri" charset="0"/>
            </a:endParaRPr>
          </a:p>
        </p:txBody>
      </p:sp>
    </p:spTree>
    <p:extLst>
      <p:ext uri="{BB962C8B-B14F-4D97-AF65-F5344CB8AC3E}">
        <p14:creationId xmlns:p14="http://schemas.microsoft.com/office/powerpoint/2010/main" val="896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defRPr/>
            </a:pPr>
            <a:r>
              <a:rPr lang="en-US" sz="1200" dirty="0" err="1"/>
              <a:t>Syarat</a:t>
            </a:r>
            <a:r>
              <a:rPr lang="en-US" sz="1200" dirty="0"/>
              <a:t> </a:t>
            </a:r>
            <a:r>
              <a:rPr lang="en-US" sz="1200" dirty="0" err="1"/>
              <a:t>Pendirian</a:t>
            </a:r>
            <a:r>
              <a:rPr lang="en-US" sz="1200" dirty="0"/>
              <a:t> </a:t>
            </a:r>
            <a:r>
              <a:rPr lang="en-US" sz="1200" dirty="0" err="1"/>
              <a:t>Puskesmas</a:t>
            </a:r>
            <a:r>
              <a:rPr lang="en-US" sz="1200" dirty="0"/>
              <a:t> </a:t>
            </a:r>
            <a:r>
              <a:rPr lang="en-US" sz="1200" dirty="0" err="1"/>
              <a:t>salah</a:t>
            </a:r>
            <a:r>
              <a:rPr lang="en-US" sz="1200" baseline="0" dirty="0"/>
              <a:t> </a:t>
            </a:r>
            <a:r>
              <a:rPr lang="en-US" sz="1200" baseline="0" dirty="0" err="1"/>
              <a:t>satunya</a:t>
            </a:r>
            <a:r>
              <a:rPr lang="en-US" sz="1200" baseline="0" dirty="0"/>
              <a:t> </a:t>
            </a:r>
            <a:r>
              <a:rPr lang="en-US" sz="1200" baseline="0" dirty="0" err="1"/>
              <a:t>adalah</a:t>
            </a:r>
            <a:r>
              <a:rPr lang="en-US" sz="1200" baseline="0" dirty="0"/>
              <a:t> </a:t>
            </a:r>
            <a:r>
              <a:rPr lang="en-US" sz="1200" baseline="0" dirty="0" err="1"/>
              <a:t>adanya</a:t>
            </a:r>
            <a:r>
              <a:rPr lang="en-US" sz="1200" baseline="0" dirty="0"/>
              <a:t> </a:t>
            </a:r>
            <a:r>
              <a:rPr lang="en-US" sz="1200" baseline="0" dirty="0" err="1"/>
              <a:t>tenaga</a:t>
            </a:r>
            <a:r>
              <a:rPr lang="en-US" sz="1200" baseline="0" dirty="0"/>
              <a:t> </a:t>
            </a:r>
            <a:r>
              <a:rPr lang="en-US" sz="1200" baseline="0" dirty="0" err="1"/>
              <a:t>perawat</a:t>
            </a:r>
            <a:r>
              <a:rPr lang="en-US" sz="1200" baseline="0" dirty="0"/>
              <a:t> : </a:t>
            </a:r>
            <a:r>
              <a:rPr lang="id-ID" sz="1200" dirty="0">
                <a:latin typeface="Berlin Sans FB" pitchFamily="34" charset="0"/>
              </a:rPr>
              <a:t>SDM KEPERAWATAN DI PUSKESMAS (Permenkes 75/2014)</a:t>
            </a:r>
            <a:r>
              <a:rPr lang="en-US" sz="1200" dirty="0">
                <a:latin typeface="Berlin Sans FB" pitchFamily="34" charset="0"/>
              </a:rPr>
              <a:t> </a:t>
            </a:r>
            <a:r>
              <a:rPr lang="en-US" sz="1200" dirty="0" err="1">
                <a:latin typeface="Berlin Sans FB" pitchFamily="34" charset="0"/>
              </a:rPr>
              <a:t>adalah</a:t>
            </a:r>
            <a:r>
              <a:rPr lang="en-US" sz="1200" dirty="0">
                <a:latin typeface="Berlin Sans FB" pitchFamily="34" charset="0"/>
              </a:rPr>
              <a:t> :</a:t>
            </a:r>
            <a:endParaRPr lang="en-US" sz="12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id-ID" sz="1200" dirty="0"/>
              <a:t>PKM</a:t>
            </a:r>
            <a:r>
              <a:rPr lang="id-ID" sz="1200" baseline="0" dirty="0"/>
              <a:t> Kawasan Perkotaan</a:t>
            </a:r>
            <a:r>
              <a:rPr lang="en-US" sz="1200" baseline="0" dirty="0"/>
              <a:t>, </a:t>
            </a:r>
            <a:r>
              <a:rPr lang="en-US" sz="1200" baseline="0" dirty="0" err="1"/>
              <a:t>perdesaan</a:t>
            </a:r>
            <a:r>
              <a:rPr lang="en-US" sz="1200" baseline="0" dirty="0"/>
              <a:t> </a:t>
            </a:r>
            <a:r>
              <a:rPr lang="en-US" sz="1200" baseline="0" dirty="0" err="1"/>
              <a:t>dan</a:t>
            </a:r>
            <a:r>
              <a:rPr lang="en-US" sz="1200" baseline="0" dirty="0"/>
              <a:t> </a:t>
            </a:r>
            <a:r>
              <a:rPr lang="en-US" sz="1200" baseline="0" dirty="0" err="1"/>
              <a:t>kawasan</a:t>
            </a:r>
            <a:r>
              <a:rPr lang="en-US" sz="1200" baseline="0" dirty="0"/>
              <a:t> </a:t>
            </a:r>
            <a:r>
              <a:rPr lang="en-US" sz="1200" baseline="0" dirty="0" err="1"/>
              <a:t>terpencil</a:t>
            </a:r>
            <a:r>
              <a:rPr lang="en-US" sz="1200" baseline="0" dirty="0"/>
              <a:t> </a:t>
            </a:r>
            <a:r>
              <a:rPr lang="en-US" sz="1200" baseline="0" dirty="0" err="1"/>
              <a:t>dan</a:t>
            </a:r>
            <a:r>
              <a:rPr lang="en-US" sz="1200" baseline="0" dirty="0"/>
              <a:t> </a:t>
            </a:r>
            <a:r>
              <a:rPr lang="en-US" sz="1200" baseline="0" dirty="0" err="1"/>
              <a:t>sangat</a:t>
            </a:r>
            <a:r>
              <a:rPr lang="en-US" sz="1200" baseline="0" dirty="0"/>
              <a:t> </a:t>
            </a:r>
            <a:r>
              <a:rPr lang="en-US" sz="1200" baseline="0" dirty="0" err="1"/>
              <a:t>terpencil</a:t>
            </a:r>
            <a:r>
              <a:rPr lang="en-US" sz="1200" baseline="0" dirty="0"/>
              <a:t> </a:t>
            </a:r>
            <a:r>
              <a:rPr lang="en-US" sz="1200" baseline="0" dirty="0" err="1"/>
              <a:t>sebanyak</a:t>
            </a:r>
            <a:r>
              <a:rPr lang="en-US" sz="1200" baseline="0" dirty="0"/>
              <a:t> 5 (non </a:t>
            </a:r>
            <a:r>
              <a:rPr lang="en-US" sz="1200" baseline="0" dirty="0" err="1"/>
              <a:t>ranap</a:t>
            </a:r>
            <a:r>
              <a:rPr lang="en-US" sz="1200" baseline="0" dirty="0"/>
              <a:t>) 8 (</a:t>
            </a:r>
            <a:r>
              <a:rPr lang="en-US" sz="1200" baseline="0" dirty="0" err="1"/>
              <a:t>ranap</a:t>
            </a:r>
            <a:r>
              <a:rPr lang="en-US" sz="1200" baseline="0" dirty="0"/>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dirty="0"/>
          </a:p>
          <a:p>
            <a:pPr marL="0" indent="0">
              <a:buFont typeface="+mj-lt"/>
              <a:buNone/>
              <a:defRPr/>
            </a:pPr>
            <a:r>
              <a:rPr lang="id-ID" sz="1200" dirty="0"/>
              <a:t>Standar ketenagaan di atas merupakan kondisi minimal agar </a:t>
            </a:r>
            <a:r>
              <a:rPr lang="en-US" sz="1200" dirty="0"/>
              <a:t>P</a:t>
            </a:r>
            <a:r>
              <a:rPr lang="id-ID" sz="1200" dirty="0"/>
              <a:t>uskesmas terselenggara dengan baik</a:t>
            </a:r>
            <a:r>
              <a:rPr lang="en-US" sz="1200" baseline="0" dirty="0"/>
              <a:t> </a:t>
            </a:r>
            <a:r>
              <a:rPr lang="en-US" sz="1200" baseline="0" dirty="0" err="1"/>
              <a:t>dan</a:t>
            </a:r>
            <a:r>
              <a:rPr lang="en-US" sz="1200" baseline="0" dirty="0"/>
              <a:t> </a:t>
            </a:r>
            <a:r>
              <a:rPr lang="id-ID" sz="1200" dirty="0"/>
              <a:t>Belum termasuk tenaga di pustu</a:t>
            </a:r>
          </a:p>
          <a:p>
            <a:endParaRPr lang="en-US" dirty="0"/>
          </a:p>
        </p:txBody>
      </p:sp>
      <p:sp>
        <p:nvSpPr>
          <p:cNvPr id="4" name="Slide Number Placeholder 3"/>
          <p:cNvSpPr>
            <a:spLocks noGrp="1"/>
          </p:cNvSpPr>
          <p:nvPr>
            <p:ph type="sldNum" sz="quarter" idx="10"/>
          </p:nvPr>
        </p:nvSpPr>
        <p:spPr/>
        <p:txBody>
          <a:bodyPr/>
          <a:lstStyle/>
          <a:p>
            <a:fld id="{DBA5D165-E1D9-4EEA-80FC-61D4CD454515}" type="slidenum">
              <a:rPr lang="en-US" smtClean="0"/>
              <a:pPr/>
              <a:t>16</a:t>
            </a:fld>
            <a:endParaRPr lang="en-US"/>
          </a:p>
        </p:txBody>
      </p:sp>
    </p:spTree>
    <p:extLst>
      <p:ext uri="{BB962C8B-B14F-4D97-AF65-F5344CB8AC3E}">
        <p14:creationId xmlns:p14="http://schemas.microsoft.com/office/powerpoint/2010/main" val="2546608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SzPct val="125000"/>
              <a:buFont typeface="Arial" pitchFamily="34" charset="0"/>
              <a:buNone/>
              <a:defRPr/>
            </a:pPr>
            <a:r>
              <a:rPr lang="id-ID" sz="1200" dirty="0">
                <a:latin typeface="Berlin Sans FB" pitchFamily="34" charset="0"/>
              </a:rPr>
              <a:t>PERALATAN, BAHAN HABIS PAKAI, FORM (Permenkes 75/2014)</a:t>
            </a:r>
            <a:r>
              <a:rPr lang="en-US" sz="1200" dirty="0">
                <a:latin typeface="Berlin Sans FB" pitchFamily="34" charset="0"/>
              </a:rPr>
              <a:t> :</a:t>
            </a:r>
            <a:endParaRPr lang="en-US" dirty="0"/>
          </a:p>
          <a:p>
            <a:pPr marL="342900" indent="-342900">
              <a:buSzPct val="125000"/>
              <a:buFont typeface="Arial" pitchFamily="34" charset="0"/>
              <a:buBlip>
                <a:blip r:embed="rId3"/>
              </a:buBlip>
              <a:defRPr/>
            </a:pPr>
            <a:r>
              <a:rPr lang="id-ID" dirty="0"/>
              <a:t>Peralatan, bahan habis pakai, dan formulir pencatatan dan pelaporan disesuaikan dengan jenis pelayanan dalam dan luar gedung </a:t>
            </a:r>
            <a:r>
              <a:rPr lang="en-US" dirty="0"/>
              <a:t>P</a:t>
            </a:r>
            <a:r>
              <a:rPr lang="id-ID" dirty="0"/>
              <a:t>uskesmas</a:t>
            </a:r>
          </a:p>
          <a:p>
            <a:pPr marL="342900" indent="-342900">
              <a:buSzPct val="125000"/>
              <a:buFont typeface="Arial" pitchFamily="34" charset="0"/>
              <a:buBlip>
                <a:blip r:embed="rId3"/>
              </a:buBlip>
              <a:defRPr/>
            </a:pPr>
            <a:r>
              <a:rPr lang="id-ID" b="1" dirty="0"/>
              <a:t>Khusus : </a:t>
            </a:r>
            <a:r>
              <a:rPr lang="id-ID" dirty="0"/>
              <a:t>Kit Keperawatan Kesehatan Masyarakat (PHN Kit)</a:t>
            </a:r>
          </a:p>
          <a:p>
            <a:pPr lvl="1">
              <a:buFont typeface="Arial" pitchFamily="34" charset="0"/>
              <a:buBlip>
                <a:blip r:embed="rId4"/>
              </a:buBlip>
              <a:defRPr/>
            </a:pPr>
            <a:r>
              <a:rPr lang="id-ID" sz="2400" dirty="0"/>
              <a:t>Digunakan untuk pelayanan luar gedung </a:t>
            </a:r>
            <a:r>
              <a:rPr lang="en-US" sz="2400" dirty="0"/>
              <a:t>P</a:t>
            </a:r>
            <a:r>
              <a:rPr lang="id-ID" sz="2400" dirty="0"/>
              <a:t>uskesmas</a:t>
            </a:r>
          </a:p>
          <a:p>
            <a:pPr lvl="1">
              <a:buFont typeface="Arial" pitchFamily="34" charset="0"/>
              <a:buBlip>
                <a:blip r:embed="rId4"/>
              </a:buBlip>
              <a:defRPr/>
            </a:pPr>
            <a:r>
              <a:rPr lang="id-ID" sz="2400" dirty="0"/>
              <a:t>Jumlah  minimal adalah 2 kit untuk setiap </a:t>
            </a:r>
            <a:r>
              <a:rPr lang="en-US" sz="2400" dirty="0"/>
              <a:t>P</a:t>
            </a:r>
            <a:r>
              <a:rPr lang="id-ID" sz="2400" dirty="0"/>
              <a:t>uskesmas</a:t>
            </a:r>
          </a:p>
          <a:p>
            <a:pPr lvl="1">
              <a:buFont typeface="Arial" pitchFamily="34" charset="0"/>
              <a:buBlip>
                <a:blip r:embed="rId4"/>
              </a:buBlip>
              <a:defRPr/>
            </a:pPr>
            <a:r>
              <a:rPr lang="id-ID" sz="2400" dirty="0"/>
              <a:t>Peralatan untuk pemeriksaan TTV, fisik, lab sederhana, rawat luka</a:t>
            </a:r>
          </a:p>
          <a:p>
            <a:pPr lvl="1">
              <a:buFont typeface="Arial" pitchFamily="34" charset="0"/>
              <a:buBlip>
                <a:blip r:embed="rId4"/>
              </a:buBlip>
              <a:defRPr/>
            </a:pPr>
            <a:r>
              <a:rPr lang="id-ID" sz="2400" dirty="0"/>
              <a:t>Bahan habis pakai dan perlengkapan untuk perlindungan diri, pendukung tindakan/ pemeriksaan</a:t>
            </a:r>
          </a:p>
          <a:p>
            <a:endParaRPr lang="id-ID" dirty="0"/>
          </a:p>
        </p:txBody>
      </p:sp>
      <p:sp>
        <p:nvSpPr>
          <p:cNvPr id="4" name="Slide Number Placeholder 3"/>
          <p:cNvSpPr>
            <a:spLocks noGrp="1"/>
          </p:cNvSpPr>
          <p:nvPr>
            <p:ph type="sldNum" sz="quarter" idx="10"/>
          </p:nvPr>
        </p:nvSpPr>
        <p:spPr/>
        <p:txBody>
          <a:bodyPr/>
          <a:lstStyle/>
          <a:p>
            <a:fld id="{DBA5D165-E1D9-4EEA-80FC-61D4CD454515}" type="slidenum">
              <a:rPr lang="en-US" smtClean="0"/>
              <a:pPr/>
              <a:t>17</a:t>
            </a:fld>
            <a:endParaRPr lang="en-US"/>
          </a:p>
        </p:txBody>
      </p:sp>
    </p:spTree>
    <p:extLst>
      <p:ext uri="{BB962C8B-B14F-4D97-AF65-F5344CB8AC3E}">
        <p14:creationId xmlns:p14="http://schemas.microsoft.com/office/powerpoint/2010/main" val="83177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3573" indent="-286229">
              <a:spcBef>
                <a:spcPct val="30000"/>
              </a:spcBef>
              <a:defRPr sz="1200">
                <a:solidFill>
                  <a:schemeClr val="tx1"/>
                </a:solidFill>
                <a:latin typeface="Calibri" pitchFamily="34" charset="0"/>
              </a:defRPr>
            </a:lvl2pPr>
            <a:lvl3pPr marL="1144915" indent="-228672">
              <a:spcBef>
                <a:spcPct val="30000"/>
              </a:spcBef>
              <a:defRPr sz="1200">
                <a:solidFill>
                  <a:schemeClr val="tx1"/>
                </a:solidFill>
                <a:latin typeface="Calibri" pitchFamily="34" charset="0"/>
              </a:defRPr>
            </a:lvl3pPr>
            <a:lvl4pPr marL="1602259" indent="-228672">
              <a:spcBef>
                <a:spcPct val="30000"/>
              </a:spcBef>
              <a:defRPr sz="1200">
                <a:solidFill>
                  <a:schemeClr val="tx1"/>
                </a:solidFill>
                <a:latin typeface="Calibri" pitchFamily="34" charset="0"/>
              </a:defRPr>
            </a:lvl4pPr>
            <a:lvl5pPr marL="2061159" indent="-228672">
              <a:spcBef>
                <a:spcPct val="30000"/>
              </a:spcBef>
              <a:defRPr sz="1200">
                <a:solidFill>
                  <a:schemeClr val="tx1"/>
                </a:solidFill>
                <a:latin typeface="Calibri" pitchFamily="34" charset="0"/>
              </a:defRPr>
            </a:lvl5pPr>
            <a:lvl6pPr marL="2509169" indent="-228672" eaLnBrk="0" fontAlgn="base" hangingPunct="0">
              <a:spcBef>
                <a:spcPct val="30000"/>
              </a:spcBef>
              <a:spcAft>
                <a:spcPct val="0"/>
              </a:spcAft>
              <a:defRPr sz="1200">
                <a:solidFill>
                  <a:schemeClr val="tx1"/>
                </a:solidFill>
                <a:latin typeface="Calibri" pitchFamily="34" charset="0"/>
              </a:defRPr>
            </a:lvl6pPr>
            <a:lvl7pPr marL="2957179" indent="-228672" eaLnBrk="0" fontAlgn="base" hangingPunct="0">
              <a:spcBef>
                <a:spcPct val="30000"/>
              </a:spcBef>
              <a:spcAft>
                <a:spcPct val="0"/>
              </a:spcAft>
              <a:defRPr sz="1200">
                <a:solidFill>
                  <a:schemeClr val="tx1"/>
                </a:solidFill>
                <a:latin typeface="Calibri" pitchFamily="34" charset="0"/>
              </a:defRPr>
            </a:lvl7pPr>
            <a:lvl8pPr marL="3405190" indent="-228672" eaLnBrk="0" fontAlgn="base" hangingPunct="0">
              <a:spcBef>
                <a:spcPct val="30000"/>
              </a:spcBef>
              <a:spcAft>
                <a:spcPct val="0"/>
              </a:spcAft>
              <a:defRPr sz="1200">
                <a:solidFill>
                  <a:schemeClr val="tx1"/>
                </a:solidFill>
                <a:latin typeface="Calibri" pitchFamily="34" charset="0"/>
              </a:defRPr>
            </a:lvl8pPr>
            <a:lvl9pPr marL="3853200" indent="-228672" eaLnBrk="0" fontAlgn="base" hangingPunct="0">
              <a:spcBef>
                <a:spcPct val="30000"/>
              </a:spcBef>
              <a:spcAft>
                <a:spcPct val="0"/>
              </a:spcAft>
              <a:defRPr sz="1200">
                <a:solidFill>
                  <a:schemeClr val="tx1"/>
                </a:solidFill>
                <a:latin typeface="Calibri" pitchFamily="34" charset="0"/>
              </a:defRPr>
            </a:lvl9pPr>
          </a:lstStyle>
          <a:p>
            <a:pPr>
              <a:spcBef>
                <a:spcPct val="0"/>
              </a:spcBef>
            </a:pPr>
            <a:fld id="{68CD2FB6-046E-44ED-A36A-D67514E3B205}" type="slidenum">
              <a:rPr lang="en-US" altLang="id-ID"/>
              <a:pPr>
                <a:spcBef>
                  <a:spcPct val="0"/>
                </a:spcBef>
              </a:pPr>
              <a:t>20</a:t>
            </a:fld>
            <a:endParaRPr lang="en-US" altLang="id-ID"/>
          </a:p>
        </p:txBody>
      </p:sp>
      <p:sp>
        <p:nvSpPr>
          <p:cNvPr id="450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Tree>
    <p:extLst>
      <p:ext uri="{BB962C8B-B14F-4D97-AF65-F5344CB8AC3E}">
        <p14:creationId xmlns:p14="http://schemas.microsoft.com/office/powerpoint/2010/main" val="176667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26531" indent="-279435" eaLnBrk="0" hangingPunct="0">
              <a:defRPr>
                <a:solidFill>
                  <a:schemeClr val="tx1"/>
                </a:solidFill>
                <a:latin typeface="Arial" panose="020B0604020202020204" pitchFamily="34" charset="0"/>
                <a:cs typeface="Arial" panose="020B0604020202020204" pitchFamily="34" charset="0"/>
              </a:defRPr>
            </a:lvl2pPr>
            <a:lvl3pPr marL="1117740" indent="-223548" eaLnBrk="0" hangingPunct="0">
              <a:defRPr>
                <a:solidFill>
                  <a:schemeClr val="tx1"/>
                </a:solidFill>
                <a:latin typeface="Arial" panose="020B0604020202020204" pitchFamily="34" charset="0"/>
                <a:cs typeface="Arial" panose="020B0604020202020204" pitchFamily="34" charset="0"/>
              </a:defRPr>
            </a:lvl3pPr>
            <a:lvl4pPr marL="1564836" indent="-223548" eaLnBrk="0" hangingPunct="0">
              <a:defRPr>
                <a:solidFill>
                  <a:schemeClr val="tx1"/>
                </a:solidFill>
                <a:latin typeface="Arial" panose="020B0604020202020204" pitchFamily="34" charset="0"/>
                <a:cs typeface="Arial" panose="020B0604020202020204" pitchFamily="34" charset="0"/>
              </a:defRPr>
            </a:lvl4pPr>
            <a:lvl5pPr marL="2011931" indent="-223548" eaLnBrk="0" hangingPunct="0">
              <a:defRPr>
                <a:solidFill>
                  <a:schemeClr val="tx1"/>
                </a:solidFill>
                <a:latin typeface="Arial" panose="020B0604020202020204" pitchFamily="34" charset="0"/>
                <a:cs typeface="Arial" panose="020B0604020202020204" pitchFamily="34" charset="0"/>
              </a:defRPr>
            </a:lvl5pPr>
            <a:lvl6pPr marL="2459027" indent="-223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6123" indent="-223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219" indent="-223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0315" indent="-223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403557-D388-46D5-8AA9-ECB20EE4EF73}" type="slidenum">
              <a:rPr lang="en-US">
                <a:latin typeface="Calibri" panose="020F0502020204030204" pitchFamily="34" charset="0"/>
              </a:rPr>
              <a:pPr eaLnBrk="1" hangingPunct="1"/>
              <a:t>21</a:t>
            </a:fld>
            <a:endParaRPr lang="en-US">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xfrm>
            <a:off x="895350" y="735013"/>
            <a:ext cx="4881563" cy="3660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lnSpc>
                <a:spcPct val="150000"/>
              </a:lnSpc>
              <a:buClr>
                <a:srgbClr val="FF0000"/>
              </a:buClr>
              <a:buSzPct val="150000"/>
              <a:buFont typeface="Arial" pitchFamily="34" charset="0"/>
              <a:buNone/>
            </a:pPr>
            <a:r>
              <a:rPr lang="id-ID" sz="1200" dirty="0">
                <a:latin typeface="Berlin Sans FB" pitchFamily="34" charset="0"/>
              </a:rPr>
              <a:t>TUGAS</a:t>
            </a:r>
            <a:r>
              <a:rPr lang="en-US" sz="1200" dirty="0">
                <a:latin typeface="Berlin Sans FB" pitchFamily="34" charset="0"/>
              </a:rPr>
              <a:t> </a:t>
            </a:r>
            <a:r>
              <a:rPr lang="id-ID" sz="1200" dirty="0">
                <a:latin typeface="Berlin Sans FB" pitchFamily="34" charset="0"/>
              </a:rPr>
              <a:t>PERAWAT berdasarkan</a:t>
            </a:r>
            <a:r>
              <a:rPr lang="id-ID" sz="1200" baseline="0" dirty="0">
                <a:latin typeface="Berlin Sans FB" pitchFamily="34" charset="0"/>
              </a:rPr>
              <a:t> pada </a:t>
            </a:r>
            <a:r>
              <a:rPr lang="id-ID" sz="1200" dirty="0">
                <a:latin typeface="Berlin Sans FB" pitchFamily="34" charset="0"/>
              </a:rPr>
              <a:t>UU  Nomor 38</a:t>
            </a:r>
            <a:r>
              <a:rPr lang="id-ID" sz="1200" baseline="0" dirty="0">
                <a:latin typeface="Berlin Sans FB" pitchFamily="34" charset="0"/>
              </a:rPr>
              <a:t> tahun </a:t>
            </a:r>
            <a:r>
              <a:rPr lang="id-ID" sz="1200" dirty="0">
                <a:latin typeface="Berlin Sans FB" pitchFamily="34" charset="0"/>
              </a:rPr>
              <a:t>2014 adalah</a:t>
            </a:r>
            <a:r>
              <a:rPr lang="id-ID" sz="1200" baseline="0" dirty="0">
                <a:latin typeface="Berlin Sans FB" pitchFamily="34" charset="0"/>
              </a:rPr>
              <a:t> ;</a:t>
            </a:r>
            <a:endParaRPr lang="id-ID" altLang="id-ID" sz="1200" dirty="0"/>
          </a:p>
          <a:p>
            <a:pPr marL="457200" indent="-457200">
              <a:lnSpc>
                <a:spcPct val="150000"/>
              </a:lnSpc>
              <a:buClr>
                <a:srgbClr val="FF0000"/>
              </a:buClr>
              <a:buSzPct val="150000"/>
              <a:buFont typeface="Arial" pitchFamily="34" charset="0"/>
              <a:buAutoNum type="arabicPeriod"/>
            </a:pPr>
            <a:r>
              <a:rPr lang="id-ID" altLang="id-ID" sz="1200" dirty="0"/>
              <a:t>Pemberi asuhan keperawatan</a:t>
            </a:r>
          </a:p>
          <a:p>
            <a:pPr marL="457200" indent="-457200">
              <a:lnSpc>
                <a:spcPct val="150000"/>
              </a:lnSpc>
              <a:buClr>
                <a:srgbClr val="FF0000"/>
              </a:buClr>
              <a:buSzPct val="150000"/>
              <a:buFont typeface="Arial" pitchFamily="34" charset="0"/>
              <a:buAutoNum type="arabicPeriod"/>
            </a:pPr>
            <a:r>
              <a:rPr lang="id-ID" altLang="id-ID" sz="1200" dirty="0"/>
              <a:t>Penyuluh dan konselor bagi klien</a:t>
            </a:r>
          </a:p>
          <a:p>
            <a:pPr marL="457200" indent="-457200">
              <a:lnSpc>
                <a:spcPct val="150000"/>
              </a:lnSpc>
              <a:buClr>
                <a:srgbClr val="FF0000"/>
              </a:buClr>
              <a:buSzPct val="150000"/>
              <a:buFont typeface="Arial" pitchFamily="34" charset="0"/>
              <a:buAutoNum type="arabicPeriod"/>
            </a:pPr>
            <a:r>
              <a:rPr lang="id-ID" altLang="id-ID" sz="1200" dirty="0"/>
              <a:t>Pengelola pelayanan keperawatan</a:t>
            </a:r>
          </a:p>
          <a:p>
            <a:pPr marL="457200" indent="-457200">
              <a:lnSpc>
                <a:spcPct val="150000"/>
              </a:lnSpc>
              <a:buClr>
                <a:srgbClr val="FF0000"/>
              </a:buClr>
              <a:buSzPct val="150000"/>
              <a:buFont typeface="Arial" pitchFamily="34" charset="0"/>
              <a:buAutoNum type="arabicPeriod"/>
            </a:pPr>
            <a:r>
              <a:rPr lang="id-ID" altLang="id-ID" sz="1200" dirty="0"/>
              <a:t>Peneliti keperawatan</a:t>
            </a:r>
          </a:p>
          <a:p>
            <a:pPr marL="457200" indent="-457200">
              <a:lnSpc>
                <a:spcPct val="150000"/>
              </a:lnSpc>
              <a:buClr>
                <a:srgbClr val="FF0000"/>
              </a:buClr>
              <a:buSzPct val="150000"/>
              <a:buFont typeface="Arial" pitchFamily="34" charset="0"/>
              <a:buAutoNum type="arabicPeriod"/>
            </a:pPr>
            <a:r>
              <a:rPr lang="id-ID" altLang="id-ID" sz="1200" dirty="0"/>
              <a:t>Pelaksana tugas berdasarkan pelimpahan wewenang</a:t>
            </a:r>
          </a:p>
          <a:p>
            <a:pPr marL="457200" indent="-457200">
              <a:lnSpc>
                <a:spcPct val="150000"/>
              </a:lnSpc>
              <a:buClr>
                <a:srgbClr val="FF0000"/>
              </a:buClr>
              <a:buSzPct val="150000"/>
              <a:buFont typeface="Arial" pitchFamily="34" charset="0"/>
              <a:buAutoNum type="arabicPeriod"/>
            </a:pPr>
            <a:r>
              <a:rPr lang="id-ID" altLang="id-ID" sz="1200" dirty="0"/>
              <a:t>Pelaksana tugas dalam keadaan keterbatasan tertentu</a:t>
            </a:r>
          </a:p>
          <a:p>
            <a:pPr marL="457200" indent="-457200">
              <a:lnSpc>
                <a:spcPct val="150000"/>
              </a:lnSpc>
              <a:buClr>
                <a:srgbClr val="FF0000"/>
              </a:buClr>
              <a:buSzPct val="150000"/>
              <a:buFont typeface="Arial" pitchFamily="34" charset="0"/>
              <a:buAutoNum type="arabicPeriod"/>
            </a:pPr>
            <a:endParaRPr lang="id-ID" altLang="id-ID" sz="1200" dirty="0"/>
          </a:p>
          <a:p>
            <a:pPr marL="0" marR="0" indent="0" algn="l" defTabSz="914400" rtl="0" eaLnBrk="1" fontAlgn="auto" latinLnBrk="0" hangingPunct="1">
              <a:lnSpc>
                <a:spcPct val="100000"/>
              </a:lnSpc>
              <a:spcBef>
                <a:spcPts val="0"/>
              </a:spcBef>
              <a:spcAft>
                <a:spcPts val="0"/>
              </a:spcAft>
              <a:buClrTx/>
              <a:buSzTx/>
              <a:buFontTx/>
              <a:buNone/>
              <a:tabLst/>
              <a:defRPr/>
            </a:pPr>
            <a:r>
              <a:rPr lang="id-ID" dirty="0"/>
              <a:t> butir-</a:t>
            </a:r>
            <a:r>
              <a:rPr lang="id-ID" baseline="0" dirty="0"/>
              <a:t> butir kegiatan nya dijelaskan dalam </a:t>
            </a:r>
            <a:r>
              <a:rPr lang="en-US" dirty="0"/>
              <a:t>PERMENPAN NO 25 TAHUN 2014 – PERBER MENKES&amp;BKN NO 5-6 TAHUN 2015</a:t>
            </a:r>
          </a:p>
          <a:p>
            <a:endParaRPr lang="id-ID" dirty="0"/>
          </a:p>
          <a:p>
            <a:pPr marL="0" marR="0" indent="0" algn="l" defTabSz="914400" rtl="0" eaLnBrk="1" fontAlgn="auto" latinLnBrk="0" hangingPunct="1">
              <a:lnSpc>
                <a:spcPct val="100000"/>
              </a:lnSpc>
              <a:spcBef>
                <a:spcPts val="0"/>
              </a:spcBef>
              <a:spcAft>
                <a:spcPts val="0"/>
              </a:spcAft>
              <a:buClrTx/>
              <a:buSzTx/>
              <a:buFontTx/>
              <a:buNone/>
              <a:tabLst/>
              <a:defRPr/>
            </a:pPr>
            <a:r>
              <a:rPr lang="id-ID" dirty="0"/>
              <a:t>Tugas dan Tanggungjawab perawat</a:t>
            </a:r>
            <a:r>
              <a:rPr lang="id-ID" baseline="0" dirty="0"/>
              <a:t> di Puskesmas yaitu memberikan pelayanan pada upaya kesehatan perseorangan (UKP) melalui asuhan keperawatan kepada klien individu di ; rawat jalan, gadar, one day dan rawat inap. Sedangkan pada upaya kesehatan masyarakat (UKM) yaitu memberikan asuhan keperawatan pada keluarga, kelompok dan masyarakat. Dan kegiatan perawat di Puskesmas ini disebut dengan Perawatan kesehatan masyarakat (perkesmas) atau  </a:t>
            </a:r>
            <a:r>
              <a:rPr lang="en-US" sz="1200" b="1" i="1" dirty="0">
                <a:solidFill>
                  <a:srgbClr val="FF0000"/>
                </a:solidFill>
                <a:latin typeface="Narkisim" pitchFamily="34" charset="-79"/>
                <a:cs typeface="Narkisim" pitchFamily="34" charset="-79"/>
              </a:rPr>
              <a:t>(Community Health Nursing/ Public  Health  Nursing )</a:t>
            </a:r>
          </a:p>
          <a:p>
            <a:endParaRPr lang="en-US" dirty="0"/>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417642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a:defRPr/>
            </a:pPr>
            <a:r>
              <a:rPr lang="id-ID" dirty="0"/>
              <a:t>Upaya puskesmas meliputi upaya kesehatan masyarakat (UKM) essensial dan pengembangan serta upaya kesehatan perseorangan (UKP). Untuk melaksanakan upaya tersebut maka puskesmas harus menyelenggarakan pelayanan perkesmas. Pelayanan ini diberikan dalam bentuk asuhan keperawatan dengan sasaran individu, keluarga, kelompok, dan masyarakat. </a:t>
            </a:r>
            <a:endParaRPr lang="id-ID" sz="1400" dirty="0"/>
          </a:p>
          <a:p>
            <a:pPr>
              <a:defRPr/>
            </a:pPr>
            <a:r>
              <a:rPr lang="id-ID" dirty="0"/>
              <a:t> </a:t>
            </a:r>
            <a:endParaRPr lang="id-ID" sz="1400" dirty="0"/>
          </a:p>
          <a:p>
            <a:pPr marL="229046" indent="-229046">
              <a:buFont typeface="+mj-lt"/>
              <a:buAutoNum type="arabicPeriod"/>
              <a:defRPr/>
            </a:pPr>
            <a:r>
              <a:rPr lang="id-ID" dirty="0"/>
              <a:t>Upaya Kesehatan Masyarakat (UKM)</a:t>
            </a:r>
            <a:endParaRPr lang="id-ID" sz="1400" dirty="0"/>
          </a:p>
          <a:p>
            <a:pPr marL="229046" indent="-229046">
              <a:defRPr/>
            </a:pPr>
            <a:r>
              <a:rPr lang="id-ID" sz="1400" dirty="0"/>
              <a:t>	UKM adalah pelayanan peningkatan dan pencegahan tanpa mengabaikan pengobatan dan pemulihan dengan sasaran keluarga, kelompok dan masyarakat, meliputi:</a:t>
            </a:r>
          </a:p>
          <a:p>
            <a:pPr marL="801658" lvl="1" indent="-343568">
              <a:buFont typeface="+mj-lt"/>
              <a:buAutoNum type="alphaLcPeriod"/>
              <a:defRPr/>
            </a:pPr>
            <a:r>
              <a:rPr lang="id-ID" sz="1400" dirty="0"/>
              <a:t>Pelayanan keperawatan pada keluarga </a:t>
            </a:r>
          </a:p>
          <a:p>
            <a:pPr marL="801658" lvl="1" indent="-343568">
              <a:buFont typeface="+mj-lt"/>
              <a:buAutoNum type="alphaLcPeriod"/>
              <a:defRPr/>
            </a:pPr>
            <a:r>
              <a:rPr lang="id-ID" sz="1400" dirty="0"/>
              <a:t>Pelayanan perkesmas pada sasaran keluarga diprioritaskan pada keluarga dengan anggota resiko tinggi antara lain usia &gt;70 tahun, bumil usia &gt;36 tahun, dan atau menderita anemia, atau keluarga dengan anggota yang memerlukan pelayanan perawatan lanjutan antara lain anggota dengan masalah penyakit kronis (</a:t>
            </a:r>
            <a:r>
              <a:rPr lang="en-US" sz="1400" dirty="0"/>
              <a:t>Tuberculosis</a:t>
            </a:r>
            <a:r>
              <a:rPr lang="id-ID" sz="1400" dirty="0"/>
              <a:t>, </a:t>
            </a:r>
            <a:r>
              <a:rPr lang="en-US" sz="1400" dirty="0"/>
              <a:t>Malaria</a:t>
            </a:r>
            <a:r>
              <a:rPr lang="id-ID" sz="1400" dirty="0"/>
              <a:t>, </a:t>
            </a:r>
            <a:r>
              <a:rPr lang="en-US" sz="1400" dirty="0"/>
              <a:t>HIV/AIDS</a:t>
            </a:r>
            <a:r>
              <a:rPr lang="id-ID" sz="1400" dirty="0"/>
              <a:t>, Asma), masalah penyakit degeneratif (</a:t>
            </a:r>
            <a:r>
              <a:rPr lang="en-US" sz="1400" dirty="0"/>
              <a:t>Diabetes </a:t>
            </a:r>
            <a:r>
              <a:rPr lang="en-US" sz="1400" dirty="0" err="1"/>
              <a:t>Melitus</a:t>
            </a:r>
            <a:r>
              <a:rPr lang="id-ID" sz="1400" dirty="0"/>
              <a:t>, </a:t>
            </a:r>
            <a:r>
              <a:rPr lang="en-US" sz="1400" dirty="0"/>
              <a:t>Stroke</a:t>
            </a:r>
            <a:r>
              <a:rPr lang="id-ID" sz="1400" dirty="0"/>
              <a:t>, </a:t>
            </a:r>
            <a:r>
              <a:rPr lang="en-US" sz="1400" dirty="0" err="1"/>
              <a:t>Hipertensi</a:t>
            </a:r>
            <a:r>
              <a:rPr lang="id-ID" sz="1400" dirty="0"/>
              <a:t>, </a:t>
            </a:r>
            <a:r>
              <a:rPr lang="en-US" sz="1400" dirty="0" err="1"/>
              <a:t>Sendi</a:t>
            </a:r>
            <a:r>
              <a:rPr lang="en-US" sz="1400" dirty="0"/>
              <a:t>, </a:t>
            </a:r>
            <a:r>
              <a:rPr lang="en-US" sz="1400" dirty="0" err="1"/>
              <a:t>Rematik</a:t>
            </a:r>
            <a:r>
              <a:rPr lang="en-US" sz="1400" dirty="0"/>
              <a:t>, </a:t>
            </a:r>
            <a:r>
              <a:rPr lang="en-US" sz="1400" dirty="0" err="1"/>
              <a:t>Encok</a:t>
            </a:r>
            <a:r>
              <a:rPr lang="en-US" sz="1400" dirty="0"/>
              <a:t> (SRE)</a:t>
            </a:r>
            <a:r>
              <a:rPr lang="id-ID" sz="1400" dirty="0"/>
              <a:t>, penyakit jantung), paska rawat inap di fasilitas pelayanan kesehatan, menderita cidera dan disabilitas.</a:t>
            </a:r>
          </a:p>
          <a:p>
            <a:pPr marL="801658" lvl="1" indent="-343568">
              <a:buFont typeface="+mj-lt"/>
              <a:buAutoNum type="alphaLcPeriod"/>
              <a:defRPr/>
            </a:pPr>
            <a:r>
              <a:rPr lang="id-ID" sz="1400" dirty="0"/>
              <a:t>Pelayanan keperawatan pada kelompok khusus/ Upaya Kesehatan Berbasis Masyarakat (UKBM)</a:t>
            </a:r>
          </a:p>
          <a:p>
            <a:pPr marL="801658" lvl="1" indent="-343568">
              <a:buFont typeface="+mj-lt"/>
              <a:buAutoNum type="alphaLcPeriod"/>
              <a:defRPr/>
            </a:pPr>
            <a:r>
              <a:rPr lang="id-ID" sz="1400" dirty="0"/>
              <a:t>Pelayanan perawatan perkesmas pada sasaran kelompok diprioritaskan pada kelompok rawan kesehatan antara lain kelompok lansia, kelompok balita, kelompok ibu hamil, atau beberapa kelompok khusus antara lain kelompok calon jamaah haji.</a:t>
            </a:r>
          </a:p>
          <a:p>
            <a:pPr marL="801658" lvl="1" indent="-343568">
              <a:buFont typeface="+mj-lt"/>
              <a:buAutoNum type="alphaLcPeriod"/>
              <a:defRPr/>
            </a:pPr>
            <a:r>
              <a:rPr lang="id-ID" sz="1400" dirty="0"/>
              <a:t>Pelayanan keperawatan pada masyarakat di daerah binaan</a:t>
            </a:r>
          </a:p>
          <a:p>
            <a:pPr marL="343568" indent="-343568">
              <a:defRPr/>
            </a:pPr>
            <a:endParaRPr lang="id-ID" sz="1400" dirty="0"/>
          </a:p>
          <a:p>
            <a:pPr marL="229046" indent="-229046">
              <a:buFont typeface="+mj-lt"/>
              <a:buAutoNum type="arabicPeriod" startAt="2"/>
              <a:defRPr/>
            </a:pPr>
            <a:r>
              <a:rPr lang="id-ID" dirty="0"/>
              <a:t>Upaya Kesehatan Perseorangan (UKP)</a:t>
            </a:r>
          </a:p>
          <a:p>
            <a:pPr marL="229046" indent="-229046">
              <a:defRPr/>
            </a:pPr>
            <a:r>
              <a:rPr lang="id-ID" dirty="0"/>
              <a:t>	UKP adalah pelayanan kesehatan dimana terjadi kontak pertama secara perorangan sebagai proses awal pelayanan kesehatan. Pelayanan keperawatan perseorangan merupakan bagian dari pelayanan perkesmas yang sasarannya diberikan kepada individu yang sehat maupun yang berisiko meliputi:</a:t>
            </a:r>
          </a:p>
          <a:p>
            <a:pPr marL="687136" lvl="1" indent="-229046">
              <a:buFont typeface="+mj-lt"/>
              <a:buAutoNum type="alphaLcPeriod"/>
              <a:defRPr/>
            </a:pPr>
            <a:r>
              <a:rPr lang="id-ID" dirty="0"/>
              <a:t>pengunjung puskesmas </a:t>
            </a:r>
          </a:p>
          <a:p>
            <a:pPr marL="687136" lvl="1" indent="-229046">
              <a:buFont typeface="+mj-lt"/>
              <a:buAutoNum type="alphaLcPeriod"/>
              <a:defRPr/>
            </a:pPr>
            <a:r>
              <a:rPr lang="id-ID" dirty="0"/>
              <a:t>individu di rawat inap di puskesmas</a:t>
            </a:r>
          </a:p>
          <a:p>
            <a:pPr marL="687136" lvl="1" indent="-229046">
              <a:buFont typeface="+mj-lt"/>
              <a:buAutoNum type="alphaLcPeriod"/>
              <a:defRPr/>
            </a:pPr>
            <a:r>
              <a:rPr lang="id-ID" dirty="0"/>
              <a:t>individu di keluarga sehat/ rawan/ risiko tinggi</a:t>
            </a:r>
          </a:p>
          <a:p>
            <a:pPr>
              <a:defRPr/>
            </a:pPr>
            <a:r>
              <a:rPr lang="id-ID" dirty="0"/>
              <a:t> </a:t>
            </a:r>
            <a:endParaRPr lang="id-ID" sz="1400" dirty="0"/>
          </a:p>
          <a:p>
            <a:pPr>
              <a:defRPr/>
            </a:pPr>
            <a:r>
              <a:rPr lang="id-ID" dirty="0"/>
              <a:t>Dalam pelaksanaan asuhan keperawatan menggunakan metode proses keperawatan dengan tahapan pengkajian keperawatan, penetapan sasaran prioritas, perencanaan keperawatan, pelaksanaan pelayanan keperawatan, dan evaluasi pelayanan keperawatan. Kegiatan ini meliputi: </a:t>
            </a:r>
            <a:endParaRPr lang="id-ID" sz="1400" dirty="0"/>
          </a:p>
          <a:p>
            <a:pPr marL="229046" indent="-229046">
              <a:buFont typeface="+mj-lt"/>
              <a:buAutoNum type="arabicPeriod"/>
              <a:defRPr/>
            </a:pPr>
            <a:r>
              <a:rPr lang="id-ID" dirty="0"/>
              <a:t>Melakukan pengkajian keperawatan </a:t>
            </a:r>
            <a:endParaRPr lang="id-ID" sz="1400" dirty="0"/>
          </a:p>
          <a:p>
            <a:pPr marL="229046" indent="-229046">
              <a:buFont typeface="+mj-lt"/>
              <a:buAutoNum type="arabicPeriod"/>
              <a:defRPr/>
            </a:pPr>
            <a:r>
              <a:rPr lang="id-ID" dirty="0"/>
              <a:t>Menetapkan diagnosis keperawatan</a:t>
            </a:r>
            <a:endParaRPr lang="id-ID" sz="1400" dirty="0"/>
          </a:p>
          <a:p>
            <a:pPr marL="229046" indent="-229046">
              <a:buFont typeface="+mj-lt"/>
              <a:buAutoNum type="arabicPeriod"/>
              <a:defRPr/>
            </a:pPr>
            <a:r>
              <a:rPr lang="id-ID" dirty="0"/>
              <a:t>Merencanakan tindakan keperawatan</a:t>
            </a:r>
            <a:endParaRPr lang="id-ID" sz="1400" dirty="0"/>
          </a:p>
          <a:p>
            <a:pPr marL="229046" indent="-229046">
              <a:buFont typeface="+mj-lt"/>
              <a:buAutoNum type="arabicPeriod"/>
              <a:defRPr/>
            </a:pPr>
            <a:r>
              <a:rPr lang="id-ID" dirty="0"/>
              <a:t>Melaksanakan tindakan keperawatan</a:t>
            </a:r>
            <a:endParaRPr lang="id-ID" sz="1400" dirty="0"/>
          </a:p>
          <a:p>
            <a:pPr marL="229046" indent="-229046">
              <a:buFont typeface="+mj-lt"/>
              <a:buAutoNum type="arabicPeriod"/>
              <a:defRPr/>
            </a:pPr>
            <a:r>
              <a:rPr lang="en-US" dirty="0" err="1"/>
              <a:t>Mengevaluasi</a:t>
            </a:r>
            <a:r>
              <a:rPr lang="en-US" dirty="0"/>
              <a:t> </a:t>
            </a:r>
            <a:r>
              <a:rPr lang="en-US" dirty="0" err="1"/>
              <a:t>hasil</a:t>
            </a:r>
            <a:r>
              <a:rPr lang="en-US" dirty="0"/>
              <a:t> </a:t>
            </a:r>
            <a:r>
              <a:rPr lang="en-US" dirty="0" err="1"/>
              <a:t>tindakan</a:t>
            </a:r>
            <a:r>
              <a:rPr lang="en-US" dirty="0"/>
              <a:t> </a:t>
            </a:r>
            <a:r>
              <a:rPr lang="en-US" dirty="0" err="1"/>
              <a:t>keperawatan</a:t>
            </a:r>
            <a:endParaRPr lang="id-ID" sz="1400" dirty="0"/>
          </a:p>
          <a:p>
            <a:pPr marL="229046" indent="-229046">
              <a:buFont typeface="+mj-lt"/>
              <a:buAutoNum type="arabicPeriod"/>
              <a:defRPr/>
            </a:pPr>
            <a:r>
              <a:rPr lang="id-ID" dirty="0"/>
              <a:t>Melakukan penemuan kasus</a:t>
            </a:r>
            <a:endParaRPr lang="id-ID" sz="1400" dirty="0"/>
          </a:p>
          <a:p>
            <a:pPr marL="229046" indent="-229046">
              <a:buFont typeface="+mj-lt"/>
              <a:buAutoNum type="arabicPeriod"/>
              <a:defRPr/>
            </a:pPr>
            <a:r>
              <a:rPr lang="id-ID" dirty="0"/>
              <a:t>Melakukan kolaborasi</a:t>
            </a:r>
            <a:r>
              <a:rPr lang="en-US" dirty="0"/>
              <a:t> </a:t>
            </a:r>
            <a:r>
              <a:rPr lang="en-US" dirty="0" err="1"/>
              <a:t>dengan</a:t>
            </a:r>
            <a:r>
              <a:rPr lang="en-US" dirty="0"/>
              <a:t> </a:t>
            </a:r>
            <a:r>
              <a:rPr lang="en-US" dirty="0" err="1"/>
              <a:t>dokter</a:t>
            </a:r>
            <a:r>
              <a:rPr lang="en-US" dirty="0"/>
              <a:t> </a:t>
            </a:r>
            <a:r>
              <a:rPr lang="id-ID" dirty="0"/>
              <a:t>dan tenaga kesehatan lainnya</a:t>
            </a:r>
            <a:endParaRPr lang="id-ID" sz="1400" dirty="0"/>
          </a:p>
          <a:p>
            <a:pPr marL="229046" indent="-229046">
              <a:buFont typeface="+mj-lt"/>
              <a:buAutoNum type="arabicPeriod"/>
              <a:defRPr/>
            </a:pPr>
            <a:r>
              <a:rPr lang="id-ID" dirty="0"/>
              <a:t>Penatalaksanaan pemberian obat kepada klien sesuai dengan resep tenaga medis atau obat bebas dan obat bebas terbatas</a:t>
            </a:r>
            <a:endParaRPr lang="id-ID" sz="1400" dirty="0"/>
          </a:p>
          <a:p>
            <a:pPr marL="229046" indent="-229046">
              <a:buFont typeface="+mj-lt"/>
              <a:buAutoNum type="arabicPeriod"/>
              <a:defRPr/>
            </a:pPr>
            <a:r>
              <a:rPr lang="en-US" dirty="0" err="1"/>
              <a:t>Melakukan</a:t>
            </a:r>
            <a:r>
              <a:rPr lang="en-US" dirty="0"/>
              <a:t> </a:t>
            </a:r>
            <a:r>
              <a:rPr lang="en-US" dirty="0" err="1"/>
              <a:t>penyuluhan</a:t>
            </a:r>
            <a:r>
              <a:rPr lang="en-US" dirty="0"/>
              <a:t> </a:t>
            </a:r>
            <a:r>
              <a:rPr lang="id-ID" dirty="0"/>
              <a:t>kesehatan dan konseling keperawatan </a:t>
            </a:r>
            <a:endParaRPr lang="id-ID" sz="1400" dirty="0"/>
          </a:p>
          <a:p>
            <a:pPr marL="229046" indent="-229046">
              <a:buFont typeface="+mj-lt"/>
              <a:buAutoNum type="arabicPeriod"/>
              <a:defRPr/>
            </a:pPr>
            <a:r>
              <a:rPr lang="en-US" dirty="0" err="1"/>
              <a:t>Melakukan</a:t>
            </a:r>
            <a:r>
              <a:rPr lang="en-US" dirty="0"/>
              <a:t> </a:t>
            </a:r>
            <a:r>
              <a:rPr lang="en-US" dirty="0" err="1"/>
              <a:t>rujukan</a:t>
            </a:r>
            <a:r>
              <a:rPr lang="en-US" dirty="0"/>
              <a:t> </a:t>
            </a:r>
            <a:endParaRPr lang="id-ID" sz="1400" dirty="0"/>
          </a:p>
          <a:p>
            <a:pPr marL="229046" indent="-229046">
              <a:buFont typeface="+mj-lt"/>
              <a:buAutoNum type="arabicPeriod"/>
              <a:defRPr/>
            </a:pPr>
            <a:r>
              <a:rPr lang="id-ID" dirty="0"/>
              <a:t>Mengelola kasus</a:t>
            </a:r>
            <a:endParaRPr lang="id-ID" sz="1400" dirty="0"/>
          </a:p>
          <a:p>
            <a:pPr marL="229046" indent="-229046">
              <a:buFont typeface="+mj-lt"/>
              <a:buAutoNum type="arabicPeriod"/>
              <a:defRPr/>
            </a:pPr>
            <a:r>
              <a:rPr lang="en-US" dirty="0"/>
              <a:t>M</a:t>
            </a:r>
            <a:r>
              <a:rPr lang="id-ID" dirty="0"/>
              <a:t>emberikan tindakan pada keadaan gawat darurat sesuai dengan kompetensi</a:t>
            </a:r>
            <a:endParaRPr lang="id-ID" sz="1400" dirty="0"/>
          </a:p>
          <a:p>
            <a:pPr marL="229046" indent="-229046">
              <a:buFont typeface="+mj-lt"/>
              <a:buAutoNum type="arabicPeriod"/>
              <a:defRPr/>
            </a:pPr>
            <a:r>
              <a:rPr lang="id-ID" dirty="0"/>
              <a:t>Melakukan pemberdayaan masyarakat</a:t>
            </a:r>
            <a:endParaRPr lang="id-ID" sz="1400" dirty="0"/>
          </a:p>
          <a:p>
            <a:pPr marL="229046" indent="-229046">
              <a:buFont typeface="+mj-lt"/>
              <a:buAutoNum type="arabicPeriod"/>
              <a:defRPr/>
            </a:pPr>
            <a:r>
              <a:rPr lang="id-ID" dirty="0"/>
              <a:t>Melaksanakan advokasi dalam perkesmas</a:t>
            </a:r>
            <a:endParaRPr lang="id-ID" sz="1400" dirty="0"/>
          </a:p>
          <a:p>
            <a:pPr marL="229046" indent="-229046">
              <a:buFont typeface="+mj-lt"/>
              <a:buAutoNum type="arabicPeriod"/>
              <a:defRPr/>
            </a:pPr>
            <a:r>
              <a:rPr lang="id-ID" dirty="0"/>
              <a:t>Menjalin kemitraan dalam perkesmas</a:t>
            </a:r>
            <a:endParaRPr lang="id-ID" sz="1400" dirty="0"/>
          </a:p>
          <a:p>
            <a:pPr marL="229046" indent="-229046">
              <a:buFont typeface="+mj-lt"/>
              <a:buAutoNum type="arabicPeriod"/>
              <a:defRPr/>
            </a:pPr>
            <a:r>
              <a:rPr lang="id-ID" dirty="0"/>
              <a:t>Melakukan penatalaksanaan keperawatan komplementer dan alternatif</a:t>
            </a:r>
            <a:endParaRPr lang="id-ID" sz="1400" dirty="0"/>
          </a:p>
          <a:p>
            <a:pPr marL="229046" indent="-229046">
              <a:buFont typeface="+mj-lt"/>
              <a:buAutoNum type="arabicPeriod"/>
              <a:defRPr/>
            </a:pPr>
            <a:r>
              <a:rPr lang="id-ID" dirty="0"/>
              <a:t>Melakukan koordinasi lintas program dan lintas sektor</a:t>
            </a:r>
            <a:endParaRPr lang="id-ID" sz="1400" dirty="0"/>
          </a:p>
          <a:p>
            <a:pPr>
              <a:defRPr/>
            </a:pPr>
            <a:r>
              <a:rPr lang="id-ID" dirty="0"/>
              <a:t> </a:t>
            </a:r>
            <a:endParaRPr lang="id-ID" sz="1400" dirty="0"/>
          </a:p>
          <a:p>
            <a:pPr>
              <a:defRPr/>
            </a:pPr>
            <a:r>
              <a:rPr lang="id-ID" dirty="0"/>
              <a:t>Intervensi keperawatan dalam perkesmas diarahkan dalam rangka pemenuhan kebutuhan dasar manusia dan meningkatkan kemandirian klien dalam perawatan diri, meliputi:</a:t>
            </a:r>
            <a:endParaRPr lang="id-ID" sz="1400" dirty="0"/>
          </a:p>
          <a:p>
            <a:pPr marL="229046" indent="-229046">
              <a:buFont typeface="+mj-lt"/>
              <a:buAutoNum type="arabicPeriod"/>
              <a:defRPr/>
            </a:pPr>
            <a:r>
              <a:rPr lang="id-ID" dirty="0"/>
              <a:t>Memenuhi kebutuhan oksigenasi</a:t>
            </a:r>
            <a:endParaRPr lang="id-ID" sz="1400" dirty="0"/>
          </a:p>
          <a:p>
            <a:pPr marL="229046" indent="-229046">
              <a:buFont typeface="+mj-lt"/>
              <a:buAutoNum type="arabicPeriod"/>
              <a:defRPr/>
            </a:pPr>
            <a:r>
              <a:rPr lang="id-ID" dirty="0"/>
              <a:t>Memenuhi kebutuhan cairan dan elektrolit</a:t>
            </a:r>
            <a:endParaRPr lang="id-ID" sz="1400" dirty="0"/>
          </a:p>
          <a:p>
            <a:pPr marL="229046" indent="-229046">
              <a:buFont typeface="+mj-lt"/>
              <a:buAutoNum type="arabicPeriod"/>
              <a:defRPr/>
            </a:pPr>
            <a:r>
              <a:rPr lang="id-ID" dirty="0"/>
              <a:t>Memenuhi kebutuhan sirkulasi</a:t>
            </a:r>
            <a:endParaRPr lang="id-ID" sz="1400" dirty="0"/>
          </a:p>
          <a:p>
            <a:pPr marL="229046" indent="-229046">
              <a:buFont typeface="+mj-lt"/>
              <a:buAutoNum type="arabicPeriod"/>
              <a:defRPr/>
            </a:pPr>
            <a:r>
              <a:rPr lang="id-ID" dirty="0"/>
              <a:t>Memenuhi kebutuhan nutrisi</a:t>
            </a:r>
            <a:endParaRPr lang="id-ID" sz="1400" dirty="0"/>
          </a:p>
          <a:p>
            <a:pPr marL="229046" indent="-229046">
              <a:buFont typeface="+mj-lt"/>
              <a:buAutoNum type="arabicPeriod"/>
              <a:defRPr/>
            </a:pPr>
            <a:r>
              <a:rPr lang="id-ID" dirty="0"/>
              <a:t>Memenuhi kebutuhan eliminasi buang air kecil</a:t>
            </a:r>
            <a:endParaRPr lang="id-ID" sz="1400" dirty="0"/>
          </a:p>
          <a:p>
            <a:pPr marL="229046" indent="-229046">
              <a:buFont typeface="+mj-lt"/>
              <a:buAutoNum type="arabicPeriod"/>
              <a:defRPr/>
            </a:pPr>
            <a:r>
              <a:rPr lang="id-ID" dirty="0"/>
              <a:t>Memenuhi kebutuhan eliminasi buang air besar</a:t>
            </a:r>
            <a:endParaRPr lang="id-ID" sz="1400" dirty="0"/>
          </a:p>
          <a:p>
            <a:pPr marL="229046" indent="-229046">
              <a:buFont typeface="+mj-lt"/>
              <a:buAutoNum type="arabicPeriod"/>
              <a:defRPr/>
            </a:pPr>
            <a:r>
              <a:rPr lang="id-ID" dirty="0"/>
              <a:t>Memenuhi kebutuhan kebersihan diri dan lingkungan</a:t>
            </a:r>
            <a:endParaRPr lang="id-ID" sz="1400" dirty="0"/>
          </a:p>
          <a:p>
            <a:pPr marL="229046" indent="-229046">
              <a:buFont typeface="+mj-lt"/>
              <a:buAutoNum type="arabicPeriod"/>
              <a:defRPr/>
            </a:pPr>
            <a:r>
              <a:rPr lang="id-ID" dirty="0"/>
              <a:t>Memenuhi kebutuhan istirahat dan tidur</a:t>
            </a:r>
            <a:endParaRPr lang="id-ID" sz="1400" dirty="0"/>
          </a:p>
          <a:p>
            <a:pPr marL="229046" indent="-229046">
              <a:buFont typeface="+mj-lt"/>
              <a:buAutoNum type="arabicPeriod"/>
              <a:defRPr/>
            </a:pPr>
            <a:r>
              <a:rPr lang="id-ID" dirty="0"/>
              <a:t>Memenuhi kebutuhan keamanan dan keselamatan</a:t>
            </a:r>
            <a:endParaRPr lang="id-ID" sz="1400" dirty="0"/>
          </a:p>
          <a:p>
            <a:pPr marL="229046" indent="-229046">
              <a:buFont typeface="+mj-lt"/>
              <a:buAutoNum type="arabicPeriod"/>
              <a:defRPr/>
            </a:pPr>
            <a:r>
              <a:rPr lang="id-ID" dirty="0"/>
              <a:t>Memenuhi kebutuhan rasa nyaman: bebas nyeri</a:t>
            </a:r>
            <a:endParaRPr lang="id-ID" sz="1400" dirty="0"/>
          </a:p>
          <a:p>
            <a:pPr marL="229046" indent="-229046">
              <a:buFont typeface="+mj-lt"/>
              <a:buAutoNum type="arabicPeriod"/>
              <a:defRPr/>
            </a:pPr>
            <a:r>
              <a:rPr lang="id-ID" dirty="0"/>
              <a:t>Memenuhi kebutuhan integritas jaringan</a:t>
            </a:r>
            <a:endParaRPr lang="id-ID" sz="1400" dirty="0"/>
          </a:p>
          <a:p>
            <a:pPr marL="229046" indent="-229046">
              <a:buFont typeface="+mj-lt"/>
              <a:buAutoNum type="arabicPeriod"/>
              <a:defRPr/>
            </a:pPr>
            <a:r>
              <a:rPr lang="id-ID" dirty="0"/>
              <a:t>Memenuhi kebutuhan aktivitas dan latihan</a:t>
            </a:r>
            <a:endParaRPr lang="id-ID" sz="1400" dirty="0"/>
          </a:p>
          <a:p>
            <a:pPr marL="229046" indent="-229046">
              <a:buFont typeface="+mj-lt"/>
              <a:buAutoNum type="arabicPeriod"/>
              <a:defRPr/>
            </a:pPr>
            <a:r>
              <a:rPr lang="id-ID" dirty="0"/>
              <a:t>Memenuhi kebutuhan psikososial</a:t>
            </a:r>
            <a:endParaRPr lang="id-ID" sz="1400" dirty="0"/>
          </a:p>
          <a:p>
            <a:pPr marL="229046" indent="-229046">
              <a:buFont typeface="+mj-lt"/>
              <a:buAutoNum type="arabicPeriod"/>
              <a:defRPr/>
            </a:pPr>
            <a:r>
              <a:rPr lang="id-ID" dirty="0"/>
              <a:t>Memenuhi kebutuhan interaksi sosial</a:t>
            </a:r>
            <a:endParaRPr lang="id-ID" sz="1400" dirty="0"/>
          </a:p>
          <a:p>
            <a:pPr marL="229046" indent="-229046">
              <a:buFont typeface="+mj-lt"/>
              <a:buAutoNum type="arabicPeriod"/>
              <a:defRPr/>
            </a:pPr>
            <a:r>
              <a:rPr lang="id-ID" dirty="0"/>
              <a:t>Memenuhi kebutuhan tentang perasaan kehilangan, menjelang ajal, dan menghadapi kematian</a:t>
            </a:r>
            <a:endParaRPr lang="id-ID" sz="1400" dirty="0"/>
          </a:p>
          <a:p>
            <a:pPr marL="229046" indent="-229046">
              <a:buFont typeface="+mj-lt"/>
              <a:buAutoNum type="arabicPeriod"/>
              <a:defRPr/>
            </a:pPr>
            <a:r>
              <a:rPr lang="id-ID" dirty="0"/>
              <a:t>Memenuhi kebutuhan belajar</a:t>
            </a:r>
            <a:endParaRPr lang="id-ID" sz="1400" dirty="0"/>
          </a:p>
          <a:p>
            <a:pPr marL="229046" indent="-229046">
              <a:buFont typeface="+mj-lt"/>
              <a:buAutoNum type="arabicPeriod"/>
              <a:defRPr/>
            </a:pPr>
            <a:r>
              <a:rPr lang="id-ID" dirty="0"/>
              <a:t>Memenuhi kebutuhan spiritual</a:t>
            </a:r>
            <a:endParaRPr lang="id-ID" sz="1400" dirty="0"/>
          </a:p>
          <a:p>
            <a:pPr marL="229046" indent="-229046">
              <a:buFont typeface="+mj-lt"/>
              <a:buAutoNum type="arabicPeriod"/>
              <a:defRPr/>
            </a:pPr>
            <a:r>
              <a:rPr lang="id-ID" dirty="0"/>
              <a:t>Memenuhi kebutuhan respons seksual</a:t>
            </a:r>
            <a:endParaRPr lang="id-ID" sz="1400" dirty="0"/>
          </a:p>
          <a:p>
            <a:pPr marL="229046" indent="-229046">
              <a:buFont typeface="+mj-lt"/>
              <a:buAutoNum type="arabicPeriod"/>
              <a:defRPr/>
            </a:pPr>
            <a:r>
              <a:rPr lang="id-ID" dirty="0"/>
              <a:t>Memenuhi kebutuhan ketahanan dan kemandirian klien</a:t>
            </a:r>
            <a:endParaRPr lang="id-ID" sz="1400" dirty="0"/>
          </a:p>
          <a:p>
            <a:pPr marL="229046" indent="-229046">
              <a:buFont typeface="+mj-lt"/>
              <a:buAutoNum type="arabicPeriod"/>
              <a:defRPr/>
            </a:pPr>
            <a:r>
              <a:rPr lang="id-ID" dirty="0"/>
              <a:t>Meningkatkan kemandirian klien </a:t>
            </a:r>
            <a:endParaRPr lang="id-ID" sz="1400" dirty="0"/>
          </a:p>
          <a:p>
            <a:pPr marL="229046" indent="-229046">
              <a:buFont typeface="+mj-lt"/>
              <a:buAutoNum type="arabicPeriod"/>
              <a:defRPr/>
            </a:pPr>
            <a:r>
              <a:rPr lang="id-ID" dirty="0"/>
              <a:t>Memberdayakan kelompok yang ada di masyarakat</a:t>
            </a:r>
            <a:endParaRPr lang="id-ID" sz="1400" dirty="0"/>
          </a:p>
          <a:p>
            <a:pPr marL="229046" indent="-229046">
              <a:buFont typeface="+mj-lt"/>
              <a:buAutoNum type="arabicPeriod"/>
              <a:defRPr/>
            </a:pPr>
            <a:r>
              <a:rPr lang="id-ID" dirty="0"/>
              <a:t>Melakukan pembinaan daerah/ desa</a:t>
            </a:r>
            <a:endParaRPr lang="id-ID" sz="1400" dirty="0"/>
          </a:p>
          <a:p>
            <a:pPr>
              <a:defRPr/>
            </a:pPr>
            <a:r>
              <a:rPr lang="id-ID" dirty="0"/>
              <a:t> </a:t>
            </a:r>
            <a:endParaRPr lang="id-ID" sz="1400" dirty="0"/>
          </a:p>
          <a:p>
            <a:pPr>
              <a:defRPr/>
            </a:pPr>
            <a:r>
              <a:rPr lang="id-ID" dirty="0"/>
              <a:t>Dalam rangka mengoptimalkan pelayanan perkesmas di puskesmas maka perlu dilakukan pengelolaan perkesmas dengan tahapan perencanaan, pelaksanaan, dan penilaian. </a:t>
            </a:r>
            <a:endParaRPr lang="id-ID" sz="1400" dirty="0"/>
          </a:p>
          <a:p>
            <a:pPr marL="229046" indent="-229046">
              <a:buFont typeface="+mj-lt"/>
              <a:buAutoNum type="arabicPeriod"/>
              <a:defRPr/>
            </a:pPr>
            <a:r>
              <a:rPr lang="id-ID" dirty="0"/>
              <a:t>Perencanaan</a:t>
            </a:r>
            <a:endParaRPr lang="id-ID" sz="1400" dirty="0"/>
          </a:p>
          <a:p>
            <a:pPr marL="687136" lvl="1" indent="-229046">
              <a:defRPr/>
            </a:pPr>
            <a:r>
              <a:rPr lang="id-ID" dirty="0"/>
              <a:t>Perencanaan merupakan proses dalam menetapkan kebutuhan perencanaan kegiatan dan anggaran, merencanakan kebutuhan sumber daya manusia, Perencanaan pelayanan keperawatan  terintegrasi dengan</a:t>
            </a:r>
          </a:p>
          <a:p>
            <a:pPr marL="687136" lvl="1" indent="-229046">
              <a:defRPr/>
            </a:pPr>
            <a:r>
              <a:rPr lang="id-ID" dirty="0"/>
              <a:t>perencanaan kesehatan di puskesmas.</a:t>
            </a:r>
            <a:endParaRPr lang="id-ID" sz="1400" b="1" dirty="0"/>
          </a:p>
          <a:p>
            <a:pPr marL="229046" indent="-229046">
              <a:buFont typeface="+mj-lt"/>
              <a:buAutoNum type="arabicPeriod"/>
              <a:defRPr/>
            </a:pPr>
            <a:r>
              <a:rPr lang="id-ID" dirty="0"/>
              <a:t>Pelaksanaan</a:t>
            </a:r>
          </a:p>
          <a:p>
            <a:pPr marL="687136" lvl="1" indent="-229046">
              <a:defRPr/>
            </a:pPr>
            <a:r>
              <a:rPr lang="id-ID" dirty="0"/>
              <a:t>Pelaksanaan merupakan rangkaian penyelenggaraan, pemantauan/ pembinaan  terhadap upaya perkesmas, yang meliputi pengorganisasian di puskesmas, pelaksanaan kegiatan, dan pemantauan/ pembinaan hasil </a:t>
            </a:r>
          </a:p>
          <a:p>
            <a:pPr marL="687136" lvl="1" indent="-229046">
              <a:defRPr/>
            </a:pPr>
            <a:r>
              <a:rPr lang="id-ID" dirty="0"/>
              <a:t>pelaksanaan kegiatan. Pemantauan/ pembinaan  terintegrasi dengan kegiatan puskesmas lainnya baik internal maupum eksternal. </a:t>
            </a:r>
          </a:p>
          <a:p>
            <a:pPr marL="229046" indent="-229046">
              <a:buFont typeface="+mj-lt"/>
              <a:buAutoNum type="arabicPeriod"/>
              <a:defRPr/>
            </a:pPr>
            <a:r>
              <a:rPr lang="id-ID" dirty="0"/>
              <a:t> Penilaian  </a:t>
            </a:r>
          </a:p>
          <a:p>
            <a:pPr marL="687136" lvl="1" indent="-229046">
              <a:defRPr/>
            </a:pPr>
            <a:r>
              <a:rPr lang="id-ID" dirty="0"/>
              <a:t>Penilaian dilakukan pada setiap kegiatan dengan membandingkan hasil pelaksanaan kegiatan dengan rencana yang telah disusun. </a:t>
            </a:r>
          </a:p>
          <a:p>
            <a:pPr marL="229046" indent="-229046">
              <a:buFont typeface="+mj-lt"/>
              <a:buAutoNum type="arabicPeriod"/>
              <a:defRPr/>
            </a:pPr>
            <a:endParaRPr lang="id-ID" dirty="0"/>
          </a:p>
          <a:p>
            <a:pPr>
              <a:defRPr/>
            </a:pPr>
            <a:r>
              <a:rPr lang="id-ID" dirty="0"/>
              <a:t>Untuk menjaga kualitas pelayanan perkesmas di puskesmas, maka dilakukan pembinaan perkesmas yang meliputi bimbingan teknis, monitoring dan evaluasi, serta tindak lanjut sesuai hasil bimbingan teknis dan monitoring evaluasi.</a:t>
            </a:r>
            <a:endParaRPr lang="id-ID" sz="1400" dirty="0"/>
          </a:p>
          <a:p>
            <a:pPr>
              <a:defRPr/>
            </a:pPr>
            <a:endParaRPr lang="id-ID"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3573" indent="-286229">
              <a:spcBef>
                <a:spcPct val="30000"/>
              </a:spcBef>
              <a:defRPr sz="1200">
                <a:solidFill>
                  <a:schemeClr val="tx1"/>
                </a:solidFill>
                <a:latin typeface="Calibri" pitchFamily="34" charset="0"/>
              </a:defRPr>
            </a:lvl2pPr>
            <a:lvl3pPr marL="1144915" indent="-228672">
              <a:spcBef>
                <a:spcPct val="30000"/>
              </a:spcBef>
              <a:defRPr sz="1200">
                <a:solidFill>
                  <a:schemeClr val="tx1"/>
                </a:solidFill>
                <a:latin typeface="Calibri" pitchFamily="34" charset="0"/>
              </a:defRPr>
            </a:lvl3pPr>
            <a:lvl4pPr marL="1602259" indent="-228672">
              <a:spcBef>
                <a:spcPct val="30000"/>
              </a:spcBef>
              <a:defRPr sz="1200">
                <a:solidFill>
                  <a:schemeClr val="tx1"/>
                </a:solidFill>
                <a:latin typeface="Calibri" pitchFamily="34" charset="0"/>
              </a:defRPr>
            </a:lvl4pPr>
            <a:lvl5pPr marL="2061159" indent="-228672">
              <a:spcBef>
                <a:spcPct val="30000"/>
              </a:spcBef>
              <a:defRPr sz="1200">
                <a:solidFill>
                  <a:schemeClr val="tx1"/>
                </a:solidFill>
                <a:latin typeface="Calibri" pitchFamily="34" charset="0"/>
              </a:defRPr>
            </a:lvl5pPr>
            <a:lvl6pPr marL="2509169" indent="-228672" eaLnBrk="0" fontAlgn="base" hangingPunct="0">
              <a:spcBef>
                <a:spcPct val="30000"/>
              </a:spcBef>
              <a:spcAft>
                <a:spcPct val="0"/>
              </a:spcAft>
              <a:defRPr sz="1200">
                <a:solidFill>
                  <a:schemeClr val="tx1"/>
                </a:solidFill>
                <a:latin typeface="Calibri" pitchFamily="34" charset="0"/>
              </a:defRPr>
            </a:lvl6pPr>
            <a:lvl7pPr marL="2957179" indent="-228672" eaLnBrk="0" fontAlgn="base" hangingPunct="0">
              <a:spcBef>
                <a:spcPct val="30000"/>
              </a:spcBef>
              <a:spcAft>
                <a:spcPct val="0"/>
              </a:spcAft>
              <a:defRPr sz="1200">
                <a:solidFill>
                  <a:schemeClr val="tx1"/>
                </a:solidFill>
                <a:latin typeface="Calibri" pitchFamily="34" charset="0"/>
              </a:defRPr>
            </a:lvl7pPr>
            <a:lvl8pPr marL="3405190" indent="-228672" eaLnBrk="0" fontAlgn="base" hangingPunct="0">
              <a:spcBef>
                <a:spcPct val="30000"/>
              </a:spcBef>
              <a:spcAft>
                <a:spcPct val="0"/>
              </a:spcAft>
              <a:defRPr sz="1200">
                <a:solidFill>
                  <a:schemeClr val="tx1"/>
                </a:solidFill>
                <a:latin typeface="Calibri" pitchFamily="34" charset="0"/>
              </a:defRPr>
            </a:lvl8pPr>
            <a:lvl9pPr marL="3853200" indent="-228672" eaLnBrk="0" fontAlgn="base" hangingPunct="0">
              <a:spcBef>
                <a:spcPct val="30000"/>
              </a:spcBef>
              <a:spcAft>
                <a:spcPct val="0"/>
              </a:spcAft>
              <a:defRPr sz="1200">
                <a:solidFill>
                  <a:schemeClr val="tx1"/>
                </a:solidFill>
                <a:latin typeface="Calibri" pitchFamily="34" charset="0"/>
              </a:defRPr>
            </a:lvl9pPr>
          </a:lstStyle>
          <a:p>
            <a:pPr>
              <a:spcBef>
                <a:spcPct val="0"/>
              </a:spcBef>
            </a:pPr>
            <a:fld id="{F28107D9-77C4-4C73-85B4-4E354D82E967}" type="slidenum">
              <a:rPr lang="id-ID" altLang="id-ID"/>
              <a:pPr>
                <a:spcBef>
                  <a:spcPct val="0"/>
                </a:spcBef>
              </a:pPr>
              <a:t>22</a:t>
            </a:fld>
            <a:endParaRPr lang="id-ID" altLang="id-ID"/>
          </a:p>
        </p:txBody>
      </p:sp>
    </p:spTree>
    <p:extLst>
      <p:ext uri="{BB962C8B-B14F-4D97-AF65-F5344CB8AC3E}">
        <p14:creationId xmlns:p14="http://schemas.microsoft.com/office/powerpoint/2010/main" val="992661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8017" indent="-280006">
              <a:defRPr>
                <a:solidFill>
                  <a:schemeClr val="tx1"/>
                </a:solidFill>
                <a:latin typeface="Arial" pitchFamily="34" charset="0"/>
                <a:cs typeface="Arial" pitchFamily="34" charset="0"/>
              </a:defRPr>
            </a:lvl2pPr>
            <a:lvl3pPr marL="1120026" indent="-224005">
              <a:defRPr>
                <a:solidFill>
                  <a:schemeClr val="tx1"/>
                </a:solidFill>
                <a:latin typeface="Arial" pitchFamily="34" charset="0"/>
                <a:cs typeface="Arial" pitchFamily="34" charset="0"/>
              </a:defRPr>
            </a:lvl3pPr>
            <a:lvl4pPr marL="1568036" indent="-224005">
              <a:defRPr>
                <a:solidFill>
                  <a:schemeClr val="tx1"/>
                </a:solidFill>
                <a:latin typeface="Arial" pitchFamily="34" charset="0"/>
                <a:cs typeface="Arial" pitchFamily="34" charset="0"/>
              </a:defRPr>
            </a:lvl4pPr>
            <a:lvl5pPr marL="2016046" indent="-224005">
              <a:defRPr>
                <a:solidFill>
                  <a:schemeClr val="tx1"/>
                </a:solidFill>
                <a:latin typeface="Arial" pitchFamily="34" charset="0"/>
                <a:cs typeface="Arial" pitchFamily="34" charset="0"/>
              </a:defRPr>
            </a:lvl5pPr>
            <a:lvl6pPr marL="2464057" indent="-224005" eaLnBrk="0" fontAlgn="base" hangingPunct="0">
              <a:spcBef>
                <a:spcPct val="0"/>
              </a:spcBef>
              <a:spcAft>
                <a:spcPct val="0"/>
              </a:spcAft>
              <a:defRPr>
                <a:solidFill>
                  <a:schemeClr val="tx1"/>
                </a:solidFill>
                <a:latin typeface="Arial" pitchFamily="34" charset="0"/>
                <a:cs typeface="Arial" pitchFamily="34" charset="0"/>
              </a:defRPr>
            </a:lvl6pPr>
            <a:lvl7pPr marL="2912067" indent="-224005" eaLnBrk="0" fontAlgn="base" hangingPunct="0">
              <a:spcBef>
                <a:spcPct val="0"/>
              </a:spcBef>
              <a:spcAft>
                <a:spcPct val="0"/>
              </a:spcAft>
              <a:defRPr>
                <a:solidFill>
                  <a:schemeClr val="tx1"/>
                </a:solidFill>
                <a:latin typeface="Arial" pitchFamily="34" charset="0"/>
                <a:cs typeface="Arial" pitchFamily="34" charset="0"/>
              </a:defRPr>
            </a:lvl7pPr>
            <a:lvl8pPr marL="3360077" indent="-224005" eaLnBrk="0" fontAlgn="base" hangingPunct="0">
              <a:spcBef>
                <a:spcPct val="0"/>
              </a:spcBef>
              <a:spcAft>
                <a:spcPct val="0"/>
              </a:spcAft>
              <a:defRPr>
                <a:solidFill>
                  <a:schemeClr val="tx1"/>
                </a:solidFill>
                <a:latin typeface="Arial" pitchFamily="34" charset="0"/>
                <a:cs typeface="Arial" pitchFamily="34" charset="0"/>
              </a:defRPr>
            </a:lvl8pPr>
            <a:lvl9pPr marL="3808087" indent="-224005" eaLnBrk="0" fontAlgn="base" hangingPunct="0">
              <a:spcBef>
                <a:spcPct val="0"/>
              </a:spcBef>
              <a:spcAft>
                <a:spcPct val="0"/>
              </a:spcAft>
              <a:defRPr>
                <a:solidFill>
                  <a:schemeClr val="tx1"/>
                </a:solidFill>
                <a:latin typeface="Arial" pitchFamily="34" charset="0"/>
                <a:cs typeface="Arial" pitchFamily="34" charset="0"/>
              </a:defRPr>
            </a:lvl9pPr>
          </a:lstStyle>
          <a:p>
            <a:fld id="{5C7C8116-11EB-47E5-88FD-B9A3172F4996}" type="slidenum">
              <a:rPr lang="en-US" altLang="id-ID">
                <a:latin typeface="Calibri" pitchFamily="34" charset="0"/>
              </a:rPr>
              <a:pPr/>
              <a:t>23</a:t>
            </a:fld>
            <a:endParaRPr lang="en-US" altLang="id-ID">
              <a:latin typeface="Calibri" pitchFamily="34" charset="0"/>
            </a:endParaRPr>
          </a:p>
        </p:txBody>
      </p:sp>
      <p:sp>
        <p:nvSpPr>
          <p:cNvPr id="49155" name="Rectangle 2"/>
          <p:cNvSpPr>
            <a:spLocks noGrp="1" noRot="1" noChangeAspect="1" noChangeArrowheads="1" noTextEdit="1"/>
          </p:cNvSpPr>
          <p:nvPr>
            <p:ph type="sldImg"/>
          </p:nvPr>
        </p:nvSpPr>
        <p:spPr bwMode="auto">
          <a:xfrm>
            <a:off x="1162050" y="687388"/>
            <a:ext cx="4570413" cy="3427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altLang="id-ID" dirty="0"/>
              <a:t>P</a:t>
            </a:r>
            <a:r>
              <a:rPr lang="id-ID" altLang="id-ID" baseline="0" dirty="0"/>
              <a:t>erkesmas berorientasi pada proses pemecahan masalah yang dikenal dengan “proses keperawatan” (nursing prosess) yaitu metode ilmiah dalam keperawatan yang dapat dipertangungjawabkan sevagai cata terbaik dalam memberikan pelayanan keperawatan sesuai dengan respon manusia dalam menghadapi masalah kesehatan. Langkah-langkah proses keperawatan, yaitu dimulai dari Pengkajian, Diangnosis Keperawatan, Rencana Keperawatan (intervensi), Pelaksanaan (Implementasi), dan Penilaian (Evaluasi). Dalam penerapan proses keperawatan terjadi proses alih peran dari tenaga perawat kepada klien (sebagai sasaran) secara bertahap dan berkelanjutan untuk mencapai kemandirian sasaran dalam menyelesaikan masalah kesehatannya.</a:t>
            </a:r>
          </a:p>
          <a:p>
            <a:pPr eaLnBrk="1" hangingPunct="1">
              <a:spcBef>
                <a:spcPct val="0"/>
              </a:spcBef>
            </a:pPr>
            <a:endParaRPr lang="id-ID" altLang="id-ID" baseline="0" dirty="0"/>
          </a:p>
          <a:p>
            <a:pPr eaLnBrk="1" hangingPunct="1">
              <a:spcBef>
                <a:spcPct val="0"/>
              </a:spcBef>
            </a:pPr>
            <a:r>
              <a:rPr lang="id-ID" altLang="id-ID" baseline="0" dirty="0"/>
              <a:t>Dimana saat kunjungan awal peran perawat lebih besar dari klien namun setelah diberikan pembinaan kepada klien dan keluarga maka peran klien dan keluarga lebih besar dari perawat dalam rangka </a:t>
            </a:r>
            <a:endParaRPr lang="en-US" altLang="id-ID" dirty="0"/>
          </a:p>
        </p:txBody>
      </p:sp>
      <p:sp>
        <p:nvSpPr>
          <p:cNvPr id="604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a:p>
        </p:txBody>
      </p:sp>
    </p:spTree>
    <p:extLst>
      <p:ext uri="{BB962C8B-B14F-4D97-AF65-F5344CB8AC3E}">
        <p14:creationId xmlns:p14="http://schemas.microsoft.com/office/powerpoint/2010/main" val="1330603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Wingdings" panose="05000000000000000000" pitchFamily="2" charset="2"/>
              <a:buChar char="q"/>
            </a:pPr>
            <a:r>
              <a:rPr lang="id-ID">
                <a:latin typeface="Berlin Sans FB" panose="020E0602020502020306" pitchFamily="34" charset="0"/>
              </a:rPr>
              <a:t>Berdasarkan alur di atas menggambarkan pelayanan perkesmas dilaksanakan di puskesmas maupun di wilayah kerja puskesmas. </a:t>
            </a:r>
          </a:p>
          <a:p>
            <a:pPr marL="228600" indent="-228600" eaLnBrk="1" hangingPunct="1">
              <a:spcBef>
                <a:spcPct val="0"/>
              </a:spcBef>
              <a:buFont typeface="Wingdings" panose="05000000000000000000" pitchFamily="2" charset="2"/>
              <a:buChar char="q"/>
            </a:pPr>
            <a:r>
              <a:rPr lang="id-ID">
                <a:latin typeface="Berlin Sans FB" panose="020E0602020502020306" pitchFamily="34" charset="0"/>
              </a:rPr>
              <a:t>Pelayanan perkesmas dilakukan secara berkelanjutan, mulai dari puskesmas dilanjutkan ke wilayah kerja puskesmas, seperti pelayanan keperawatan keluarga, institusi kelompok khusus dan masyarakat. </a:t>
            </a:r>
          </a:p>
          <a:p>
            <a:pPr marL="228600" indent="-228600" eaLnBrk="1" hangingPunct="1">
              <a:spcBef>
                <a:spcPct val="0"/>
              </a:spcBef>
              <a:buFont typeface="Wingdings" panose="05000000000000000000" pitchFamily="2" charset="2"/>
              <a:buChar char="q"/>
            </a:pPr>
            <a:r>
              <a:rPr lang="id-ID">
                <a:latin typeface="Berlin Sans FB" panose="020E0602020502020306" pitchFamily="34" charset="0"/>
              </a:rPr>
              <a:t>Dari hasil pelayanan keperawatan, diperoleh 2 (dua) kemungkinan. </a:t>
            </a:r>
          </a:p>
          <a:p>
            <a:pPr marL="685800" lvl="1" indent="-228600" eaLnBrk="1" hangingPunct="1">
              <a:spcBef>
                <a:spcPct val="0"/>
              </a:spcBef>
              <a:buFont typeface="Calibri" panose="020F0502020204030204" pitchFamily="34" charset="0"/>
              <a:buAutoNum type="arabicPeriod"/>
            </a:pPr>
            <a:r>
              <a:rPr lang="id-ID">
                <a:latin typeface="Berlin Sans FB" panose="020E0602020502020306" pitchFamily="34" charset="0"/>
              </a:rPr>
              <a:t>Jika klien mandiri dalam pemeliharaan kesehatan, maka klien dapat lepas bina. </a:t>
            </a:r>
          </a:p>
          <a:p>
            <a:pPr marL="685800" lvl="1" indent="-228600" eaLnBrk="1" hangingPunct="1">
              <a:spcBef>
                <a:spcPct val="0"/>
              </a:spcBef>
              <a:buFont typeface="Calibri" panose="020F0502020204030204" pitchFamily="34" charset="0"/>
              <a:buAutoNum type="arabicPeriod"/>
            </a:pPr>
            <a:r>
              <a:rPr lang="id-ID">
                <a:latin typeface="Berlin Sans FB" panose="020E0602020502020306" pitchFamily="34" charset="0"/>
              </a:rPr>
              <a:t>Jika klien memerlukan penanganan kesehatan lanjutan, maka klien dirujuk balik ke puskesmas dan jika klien masih memerlukan penanganan kesehatan lebih lanjut, maka klien dapat di rujuk ke Fasyankes Primer lainnya, Fasyankes Rujukan, dan Dinkes Prov/ Kab/Kota</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61C1B1-8464-4ED1-B861-A3C61C263A82}" type="slidenum">
              <a:rPr lang="id-ID"/>
              <a:pPr>
                <a:spcBef>
                  <a:spcPct val="0"/>
                </a:spcBef>
              </a:pPr>
              <a:t>24</a:t>
            </a:fld>
            <a:endParaRPr lang="id-ID"/>
          </a:p>
        </p:txBody>
      </p:sp>
    </p:spTree>
    <p:extLst>
      <p:ext uri="{BB962C8B-B14F-4D97-AF65-F5344CB8AC3E}">
        <p14:creationId xmlns:p14="http://schemas.microsoft.com/office/powerpoint/2010/main" val="78044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id-ID" sz="1200" kern="1200" baseline="0" dirty="0">
                <a:solidFill>
                  <a:schemeClr val="tx1"/>
                </a:solidFill>
                <a:latin typeface="+mn-lt"/>
                <a:ea typeface="+mn-ea"/>
                <a:cs typeface="+mn-cs"/>
              </a:rPr>
              <a:t>TINGKAT KEMANDIRIAN KELUARGA</a:t>
            </a:r>
          </a:p>
          <a:p>
            <a:r>
              <a:rPr lang="id-ID" sz="1200" kern="1200" baseline="0" dirty="0">
                <a:solidFill>
                  <a:schemeClr val="tx1"/>
                </a:solidFill>
                <a:latin typeface="+mn-lt"/>
                <a:ea typeface="+mn-ea"/>
                <a:cs typeface="+mn-cs"/>
              </a:rPr>
              <a:t>"keluarga mandiri dalam memenuhi kebutuhan kesehatannya, yang dinilai dengan tingkat kemandirian keluarga.</a:t>
            </a:r>
          </a:p>
          <a:p>
            <a:r>
              <a:rPr lang="id-ID" sz="1200" kern="1200" baseline="0" dirty="0">
                <a:solidFill>
                  <a:schemeClr val="tx1"/>
                </a:solidFill>
                <a:latin typeface="+mn-lt"/>
                <a:ea typeface="+mn-ea"/>
                <a:cs typeface="+mn-cs"/>
              </a:rPr>
              <a:t>Kemandirian keluarga berorientasi pada lima fungsi keluarga dalam mengatasi masalah kesehatannya yaitu :</a:t>
            </a:r>
          </a:p>
          <a:p>
            <a:r>
              <a:rPr lang="id-ID" sz="1200" kern="1200" baseline="0" dirty="0">
                <a:solidFill>
                  <a:schemeClr val="tx1"/>
                </a:solidFill>
                <a:latin typeface="+mn-lt"/>
                <a:ea typeface="+mn-ea"/>
                <a:cs typeface="+mn-cs"/>
              </a:rPr>
              <a:t>1. mampu mengenal masalah kesehatannya.</a:t>
            </a:r>
          </a:p>
          <a:p>
            <a:r>
              <a:rPr lang="id-ID" sz="1200" kern="1200" baseline="0" dirty="0">
                <a:solidFill>
                  <a:schemeClr val="tx1"/>
                </a:solidFill>
                <a:latin typeface="+mn-lt"/>
                <a:ea typeface="+mn-ea"/>
                <a:cs typeface="+mn-cs"/>
              </a:rPr>
              <a:t>2. mampu mengambil keputusan tepat untuk mengatasi kesehatannya.</a:t>
            </a:r>
          </a:p>
          <a:p>
            <a:r>
              <a:rPr lang="id-ID" sz="1200" kern="1200" baseline="0" dirty="0">
                <a:solidFill>
                  <a:schemeClr val="tx1"/>
                </a:solidFill>
                <a:latin typeface="+mn-lt"/>
                <a:ea typeface="+mn-ea"/>
                <a:cs typeface="+mn-cs"/>
              </a:rPr>
              <a:t>3. mampu melakukan tindakan keperawatan untuk anggota keluarga yang memerlukan bantuan keperawatan.</a:t>
            </a:r>
          </a:p>
          <a:p>
            <a:r>
              <a:rPr lang="id-ID" sz="1200" kern="1200" baseline="0" dirty="0">
                <a:solidFill>
                  <a:schemeClr val="tx1"/>
                </a:solidFill>
                <a:latin typeface="+mn-lt"/>
                <a:ea typeface="+mn-ea"/>
                <a:cs typeface="+mn-cs"/>
              </a:rPr>
              <a:t>4. mampu memodifikasi lingkungan sehingga menunjang upaya peningkatan kesehatan,</a:t>
            </a:r>
          </a:p>
          <a:p>
            <a:r>
              <a:rPr lang="id-ID" sz="1200" kern="1200" baseline="0" dirty="0">
                <a:solidFill>
                  <a:schemeClr val="tx1"/>
                </a:solidFill>
                <a:latin typeface="+mn-lt"/>
                <a:ea typeface="+mn-ea"/>
                <a:cs typeface="+mn-cs"/>
              </a:rPr>
              <a:t>5. mampu memanfaatkan sarana pelayanan kesehatan yang ada,</a:t>
            </a:r>
          </a:p>
          <a:p>
            <a:endParaRPr lang="id-ID" sz="1200" b="1" kern="1200" baseline="0" dirty="0">
              <a:solidFill>
                <a:schemeClr val="tx1"/>
              </a:solidFill>
              <a:latin typeface="+mn-lt"/>
              <a:ea typeface="+mn-ea"/>
              <a:cs typeface="+mn-cs"/>
            </a:endParaRPr>
          </a:p>
          <a:p>
            <a:r>
              <a:rPr lang="id-ID" sz="1200" kern="1200" baseline="0" dirty="0">
                <a:solidFill>
                  <a:schemeClr val="tx1"/>
                </a:solidFill>
                <a:latin typeface="+mn-lt"/>
                <a:ea typeface="+mn-ea"/>
                <a:cs typeface="+mn-cs"/>
              </a:rPr>
              <a:t>“Kemandirian keluarga" dalam program Perawatan Kesehatan Masyarakat</a:t>
            </a:r>
          </a:p>
          <a:p>
            <a:r>
              <a:rPr lang="it-IT" sz="1200" kern="1200" baseline="0" dirty="0">
                <a:solidFill>
                  <a:schemeClr val="tx1"/>
                </a:solidFill>
                <a:latin typeface="+mn-lt"/>
                <a:ea typeface="+mn-ea"/>
                <a:cs typeface="+mn-cs"/>
              </a:rPr>
              <a:t>di bagi dalam 4 </a:t>
            </a:r>
            <a:r>
              <a:rPr lang="id-ID" sz="1200" kern="1200" baseline="0" dirty="0">
                <a:solidFill>
                  <a:schemeClr val="tx1"/>
                </a:solidFill>
                <a:latin typeface="+mn-lt"/>
                <a:ea typeface="+mn-ea"/>
                <a:cs typeface="+mn-cs"/>
              </a:rPr>
              <a:t>Ti</a:t>
            </a:r>
            <a:r>
              <a:rPr lang="it-IT" sz="1200" kern="1200" baseline="0" dirty="0">
                <a:solidFill>
                  <a:schemeClr val="tx1"/>
                </a:solidFill>
                <a:latin typeface="+mn-lt"/>
                <a:ea typeface="+mn-ea"/>
                <a:cs typeface="+mn-cs"/>
              </a:rPr>
              <a:t>ngkatan yaitu :</a:t>
            </a:r>
          </a:p>
          <a:p>
            <a:r>
              <a:rPr lang="id-ID" sz="1200" kern="1200" baseline="0" dirty="0">
                <a:solidFill>
                  <a:schemeClr val="tx1"/>
                </a:solidFill>
                <a:latin typeface="+mn-lt"/>
                <a:ea typeface="+mn-ea"/>
                <a:cs typeface="+mn-cs"/>
              </a:rPr>
              <a:t>Keluarga Mandiri tingkat I (paling rendah) sampai Keluarga Mandiri tingkat lV (paling tinggi),</a:t>
            </a:r>
          </a:p>
          <a:p>
            <a:r>
              <a:rPr lang="id-ID" sz="1200" kern="1200" baseline="0" dirty="0">
                <a:solidFill>
                  <a:schemeClr val="tx1"/>
                </a:solidFill>
                <a:latin typeface="+mn-lt"/>
                <a:ea typeface="+mn-ea"/>
                <a:cs typeface="+mn-cs"/>
              </a:rPr>
              <a:t>1. Keluarga mandiri Tingkat Pertama (KM-l)</a:t>
            </a:r>
          </a:p>
          <a:p>
            <a:r>
              <a:rPr lang="id-ID" sz="1200" kern="1200" baseline="0" dirty="0">
                <a:solidFill>
                  <a:schemeClr val="tx1"/>
                </a:solidFill>
                <a:latin typeface="+mn-lt"/>
                <a:ea typeface="+mn-ea"/>
                <a:cs typeface="+mn-cs"/>
              </a:rPr>
              <a:t>   Kriteria :</a:t>
            </a:r>
          </a:p>
          <a:p>
            <a:r>
              <a:rPr lang="id-ID" sz="1200" kern="1200" baseline="0" dirty="0">
                <a:solidFill>
                  <a:schemeClr val="tx1"/>
                </a:solidFill>
                <a:latin typeface="+mn-lt"/>
                <a:ea typeface="+mn-ea"/>
                <a:cs typeface="+mn-cs"/>
              </a:rPr>
              <a:t>   </a:t>
            </a:r>
            <a:r>
              <a:rPr lang="fi-FI" sz="1200" kern="1200" baseline="0" dirty="0">
                <a:solidFill>
                  <a:schemeClr val="tx1"/>
                </a:solidFill>
                <a:latin typeface="+mn-lt"/>
                <a:ea typeface="+mn-ea"/>
                <a:cs typeface="+mn-cs"/>
              </a:rPr>
              <a:t>a. Menerima petugas Perawatan Kesehatan Masyarakat.</a:t>
            </a:r>
          </a:p>
          <a:p>
            <a:r>
              <a:rPr lang="id-ID" sz="1200" kern="1200" baseline="0" dirty="0">
                <a:solidFill>
                  <a:schemeClr val="tx1"/>
                </a:solidFill>
                <a:latin typeface="+mn-lt"/>
                <a:ea typeface="+mn-ea"/>
                <a:cs typeface="+mn-cs"/>
              </a:rPr>
              <a:t>   b. Menerima pelayanan Keperawatan yang diberikan sesuai dengan rencana keperawatan.</a:t>
            </a:r>
          </a:p>
          <a:p>
            <a:r>
              <a:rPr lang="id-ID" sz="1200" kern="1200" baseline="0" dirty="0">
                <a:solidFill>
                  <a:schemeClr val="tx1"/>
                </a:solidFill>
                <a:latin typeface="+mn-lt"/>
                <a:ea typeface="+mn-ea"/>
                <a:cs typeface="+mn-cs"/>
              </a:rPr>
              <a:t>2. Keluarga Mandiri Tingkat Dua (KM - ll)</a:t>
            </a:r>
          </a:p>
          <a:p>
            <a:r>
              <a:rPr lang="id-ID" sz="1200" kern="1200" baseline="0" dirty="0">
                <a:solidFill>
                  <a:schemeClr val="tx1"/>
                </a:solidFill>
                <a:latin typeface="+mn-lt"/>
                <a:ea typeface="+mn-ea"/>
                <a:cs typeface="+mn-cs"/>
              </a:rPr>
              <a:t>   Kriteria:</a:t>
            </a:r>
          </a:p>
          <a:p>
            <a:r>
              <a:rPr lang="id-ID" sz="1200" kern="1200" baseline="0" dirty="0">
                <a:solidFill>
                  <a:schemeClr val="tx1"/>
                </a:solidFill>
                <a:latin typeface="+mn-lt"/>
                <a:ea typeface="+mn-ea"/>
                <a:cs typeface="+mn-cs"/>
              </a:rPr>
              <a:t>   </a:t>
            </a:r>
            <a:r>
              <a:rPr lang="fi-FI" sz="1200" kern="1200" baseline="0" dirty="0">
                <a:solidFill>
                  <a:schemeClr val="tx1"/>
                </a:solidFill>
                <a:latin typeface="+mn-lt"/>
                <a:ea typeface="+mn-ea"/>
                <a:cs typeface="+mn-cs"/>
              </a:rPr>
              <a:t>a. Menerima petugas Perawatan Kesehatan Masyarakat.</a:t>
            </a:r>
            <a:endParaRPr lang="id-ID" sz="1200" kern="1200" baseline="0" dirty="0">
              <a:solidFill>
                <a:schemeClr val="tx1"/>
              </a:solidFill>
              <a:latin typeface="+mn-lt"/>
              <a:ea typeface="+mn-ea"/>
              <a:cs typeface="+mn-cs"/>
            </a:endParaRPr>
          </a:p>
          <a:p>
            <a:r>
              <a:rPr lang="id-ID" sz="1200" kern="1200" baseline="0" dirty="0">
                <a:solidFill>
                  <a:schemeClr val="tx1"/>
                </a:solidFill>
                <a:latin typeface="+mn-lt"/>
                <a:ea typeface="+mn-ea"/>
                <a:cs typeface="+mn-cs"/>
              </a:rPr>
              <a:t>   b. Menerima pelayanan keperawatan yang diberikan sesuai dengan rencana keperawatan</a:t>
            </a:r>
          </a:p>
          <a:p>
            <a:r>
              <a:rPr lang="id-ID" sz="1200" kern="1200" baseline="0" dirty="0">
                <a:solidFill>
                  <a:schemeClr val="tx1"/>
                </a:solidFill>
                <a:latin typeface="+mn-lt"/>
                <a:ea typeface="+mn-ea"/>
                <a:cs typeface="+mn-cs"/>
              </a:rPr>
              <a:t>   c. Tahu dan dapat mengungkapkan masalah kesehatannya secara benar.</a:t>
            </a:r>
          </a:p>
          <a:p>
            <a:r>
              <a:rPr lang="id-ID" sz="1200" kern="1200" baseline="0" dirty="0">
                <a:solidFill>
                  <a:schemeClr val="tx1"/>
                </a:solidFill>
                <a:latin typeface="+mn-lt"/>
                <a:ea typeface="+mn-ea"/>
                <a:cs typeface="+mn-cs"/>
              </a:rPr>
              <a:t>   d. Melakukan perawatan sederhana sesuaiyang dianjurkan.</a:t>
            </a:r>
          </a:p>
          <a:p>
            <a:r>
              <a:rPr lang="nn-NO" sz="1200" kern="1200" baseline="0" dirty="0">
                <a:solidFill>
                  <a:schemeClr val="tx1"/>
                </a:solidFill>
                <a:latin typeface="+mn-lt"/>
                <a:ea typeface="+mn-ea"/>
                <a:cs typeface="+mn-cs"/>
              </a:rPr>
              <a:t>3. Keluarga Mandiri Tingkat Tiga (KM </a:t>
            </a:r>
            <a:r>
              <a:rPr lang="id-ID" sz="1200" kern="1200" baseline="0" dirty="0">
                <a:solidFill>
                  <a:schemeClr val="tx1"/>
                </a:solidFill>
                <a:latin typeface="+mn-lt"/>
                <a:ea typeface="+mn-ea"/>
                <a:cs typeface="+mn-cs"/>
              </a:rPr>
              <a:t>III</a:t>
            </a:r>
            <a:r>
              <a:rPr lang="nn-NO" sz="1200" kern="1200" baseline="0" dirty="0">
                <a:solidFill>
                  <a:schemeClr val="tx1"/>
                </a:solidFill>
                <a:latin typeface="+mn-lt"/>
                <a:ea typeface="+mn-ea"/>
                <a:cs typeface="+mn-cs"/>
              </a:rPr>
              <a:t>)</a:t>
            </a:r>
          </a:p>
          <a:p>
            <a:r>
              <a:rPr lang="id-ID" sz="1200" kern="1200" baseline="0" dirty="0">
                <a:solidFill>
                  <a:schemeClr val="tx1"/>
                </a:solidFill>
                <a:latin typeface="+mn-lt"/>
                <a:ea typeface="+mn-ea"/>
                <a:cs typeface="+mn-cs"/>
              </a:rPr>
              <a:t>   Kriteria: </a:t>
            </a:r>
          </a:p>
          <a:p>
            <a:r>
              <a:rPr lang="id-ID" sz="1200" kern="1200" baseline="0" dirty="0">
                <a:solidFill>
                  <a:schemeClr val="tx1"/>
                </a:solidFill>
                <a:latin typeface="+mn-lt"/>
                <a:ea typeface="+mn-ea"/>
                <a:cs typeface="+mn-cs"/>
              </a:rPr>
              <a:t>   a. Menerima petugas Perawatan Kesehatan Masyarakat.</a:t>
            </a:r>
          </a:p>
          <a:p>
            <a:r>
              <a:rPr lang="id-ID" sz="1200" kern="1200" baseline="0" dirty="0">
                <a:solidFill>
                  <a:schemeClr val="tx1"/>
                </a:solidFill>
                <a:latin typeface="+mn-lt"/>
                <a:ea typeface="+mn-ea"/>
                <a:cs typeface="+mn-cs"/>
              </a:rPr>
              <a:t>   b. Menerma pelayanan keperawatan yang diberikan sesuai dengan rencana keperawatan.</a:t>
            </a:r>
          </a:p>
          <a:p>
            <a:r>
              <a:rPr lang="id-ID" sz="1200" kern="1200" baseline="0" dirty="0">
                <a:solidFill>
                  <a:schemeClr val="tx1"/>
                </a:solidFill>
                <a:latin typeface="+mn-lt"/>
                <a:ea typeface="+mn-ea"/>
                <a:cs typeface="+mn-cs"/>
              </a:rPr>
              <a:t>   c. Tahu dan dapat mengungkapkan masalah kesehatannya secara benar.</a:t>
            </a:r>
          </a:p>
          <a:p>
            <a:r>
              <a:rPr lang="id-ID" sz="1200" kern="1200" baseline="0" dirty="0">
                <a:solidFill>
                  <a:schemeClr val="tx1"/>
                </a:solidFill>
                <a:latin typeface="+mn-lt"/>
                <a:ea typeface="+mn-ea"/>
                <a:cs typeface="+mn-cs"/>
              </a:rPr>
              <a:t>   d. Memanfaatkan fasilitas pelayanan kesehatan secara aktif.</a:t>
            </a:r>
          </a:p>
          <a:p>
            <a:r>
              <a:rPr lang="id-ID" sz="1200" kern="1200" baseline="0" dirty="0">
                <a:solidFill>
                  <a:schemeClr val="tx1"/>
                </a:solidFill>
                <a:latin typeface="+mn-lt"/>
                <a:ea typeface="+mn-ea"/>
                <a:cs typeface="+mn-cs"/>
              </a:rPr>
              <a:t>   e. Melakukan perawatan sederhana sesuai yang dianjurkan.</a:t>
            </a:r>
          </a:p>
          <a:p>
            <a:r>
              <a:rPr lang="id-ID" sz="1200" kern="1200" baseline="0" dirty="0">
                <a:solidFill>
                  <a:schemeClr val="tx1"/>
                </a:solidFill>
                <a:latin typeface="+mn-lt"/>
                <a:ea typeface="+mn-ea"/>
                <a:cs typeface="+mn-cs"/>
              </a:rPr>
              <a:t>   </a:t>
            </a:r>
            <a:r>
              <a:rPr lang="fi-FI" sz="1200" kern="1200" baseline="0" dirty="0">
                <a:solidFill>
                  <a:schemeClr val="tx1"/>
                </a:solidFill>
                <a:latin typeface="+mn-lt"/>
                <a:ea typeface="+mn-ea"/>
                <a:cs typeface="+mn-cs"/>
              </a:rPr>
              <a:t>f. </a:t>
            </a:r>
            <a:r>
              <a:rPr lang="id-ID" sz="1200" kern="1200" baseline="0" dirty="0">
                <a:solidFill>
                  <a:schemeClr val="tx1"/>
                </a:solidFill>
                <a:latin typeface="+mn-lt"/>
                <a:ea typeface="+mn-ea"/>
                <a:cs typeface="+mn-cs"/>
              </a:rPr>
              <a:t> </a:t>
            </a:r>
            <a:r>
              <a:rPr lang="fi-FI" sz="1200" kern="1200" baseline="0" dirty="0">
                <a:solidFill>
                  <a:schemeClr val="tx1"/>
                </a:solidFill>
                <a:latin typeface="+mn-lt"/>
                <a:ea typeface="+mn-ea"/>
                <a:cs typeface="+mn-cs"/>
              </a:rPr>
              <a:t>Melaksanakan tindakan pen</a:t>
            </a:r>
            <a:r>
              <a:rPr lang="id-ID" sz="1200" kern="1200" baseline="0" dirty="0">
                <a:solidFill>
                  <a:schemeClr val="tx1"/>
                </a:solidFill>
                <a:latin typeface="+mn-lt"/>
                <a:ea typeface="+mn-ea"/>
                <a:cs typeface="+mn-cs"/>
              </a:rPr>
              <a:t>c</a:t>
            </a:r>
            <a:r>
              <a:rPr lang="fi-FI" sz="1200" kern="1200" baseline="0" dirty="0">
                <a:solidFill>
                  <a:schemeClr val="tx1"/>
                </a:solidFill>
                <a:latin typeface="+mn-lt"/>
                <a:ea typeface="+mn-ea"/>
                <a:cs typeface="+mn-cs"/>
              </a:rPr>
              <a:t>egahan secara akt</a:t>
            </a:r>
            <a:r>
              <a:rPr lang="id-ID" sz="1200" kern="1200" baseline="0" dirty="0">
                <a:solidFill>
                  <a:schemeClr val="tx1"/>
                </a:solidFill>
                <a:latin typeface="+mn-lt"/>
                <a:ea typeface="+mn-ea"/>
                <a:cs typeface="+mn-cs"/>
              </a:rPr>
              <a:t>if</a:t>
            </a:r>
            <a:r>
              <a:rPr lang="fi-FI" sz="1200" kern="1200" baseline="0" dirty="0">
                <a:solidFill>
                  <a:schemeClr val="tx1"/>
                </a:solidFill>
                <a:latin typeface="+mn-lt"/>
                <a:ea typeface="+mn-ea"/>
                <a:cs typeface="+mn-cs"/>
              </a:rPr>
              <a:t>.</a:t>
            </a:r>
          </a:p>
          <a:p>
            <a:r>
              <a:rPr lang="id-ID" sz="1200" kern="1200" baseline="0" dirty="0">
                <a:solidFill>
                  <a:schemeClr val="tx1"/>
                </a:solidFill>
                <a:latin typeface="+mn-lt"/>
                <a:ea typeface="+mn-ea"/>
                <a:cs typeface="+mn-cs"/>
              </a:rPr>
              <a:t>4. Keluarga MandiriTingkat Empat (KM - lV)</a:t>
            </a:r>
          </a:p>
          <a:p>
            <a:r>
              <a:rPr lang="id-ID" sz="1200" kern="1200" baseline="0" dirty="0">
                <a:solidFill>
                  <a:schemeClr val="tx1"/>
                </a:solidFill>
                <a:latin typeface="+mn-lt"/>
                <a:ea typeface="+mn-ea"/>
                <a:cs typeface="+mn-cs"/>
              </a:rPr>
              <a:t>   </a:t>
            </a:r>
            <a:r>
              <a:rPr lang="fi-FI" sz="1200" kern="1200" baseline="0" dirty="0">
                <a:solidFill>
                  <a:schemeClr val="tx1"/>
                </a:solidFill>
                <a:latin typeface="+mn-lt"/>
                <a:ea typeface="+mn-ea"/>
                <a:cs typeface="+mn-cs"/>
              </a:rPr>
              <a:t>a. Mener</a:t>
            </a:r>
            <a:r>
              <a:rPr lang="id-ID" sz="1200" kern="1200" baseline="0" dirty="0">
                <a:solidFill>
                  <a:schemeClr val="tx1"/>
                </a:solidFill>
                <a:latin typeface="+mn-lt"/>
                <a:ea typeface="+mn-ea"/>
                <a:cs typeface="+mn-cs"/>
              </a:rPr>
              <a:t>i</a:t>
            </a:r>
            <a:r>
              <a:rPr lang="fi-FI" sz="1200" kern="1200" baseline="0" dirty="0">
                <a:solidFill>
                  <a:schemeClr val="tx1"/>
                </a:solidFill>
                <a:latin typeface="+mn-lt"/>
                <a:ea typeface="+mn-ea"/>
                <a:cs typeface="+mn-cs"/>
              </a:rPr>
              <a:t>ma pe</a:t>
            </a:r>
            <a:r>
              <a:rPr lang="id-ID" sz="1200" kern="1200" baseline="0" dirty="0">
                <a:solidFill>
                  <a:schemeClr val="tx1"/>
                </a:solidFill>
                <a:latin typeface="+mn-lt"/>
                <a:ea typeface="+mn-ea"/>
                <a:cs typeface="+mn-cs"/>
              </a:rPr>
              <a:t>t</a:t>
            </a:r>
            <a:r>
              <a:rPr lang="fi-FI" sz="1200" kern="1200" baseline="0" dirty="0">
                <a:solidFill>
                  <a:schemeClr val="tx1"/>
                </a:solidFill>
                <a:latin typeface="+mn-lt"/>
                <a:ea typeface="+mn-ea"/>
                <a:cs typeface="+mn-cs"/>
              </a:rPr>
              <a:t>ugas Perawatan Kesehatan Masyarakat.</a:t>
            </a:r>
          </a:p>
          <a:p>
            <a:r>
              <a:rPr lang="id-ID" sz="1200" kern="1200" baseline="0" dirty="0">
                <a:solidFill>
                  <a:schemeClr val="tx1"/>
                </a:solidFill>
                <a:latin typeface="+mn-lt"/>
                <a:ea typeface="+mn-ea"/>
                <a:cs typeface="+mn-cs"/>
              </a:rPr>
              <a:t>   b. Menerima pelayanan keperawatan yang diberikan sesuai dengan rencana keperawatan.</a:t>
            </a:r>
          </a:p>
          <a:p>
            <a:r>
              <a:rPr lang="id-ID" sz="1200" kern="1200" baseline="0" dirty="0">
                <a:solidFill>
                  <a:schemeClr val="tx1"/>
                </a:solidFill>
                <a:latin typeface="+mn-lt"/>
                <a:ea typeface="+mn-ea"/>
                <a:cs typeface="+mn-cs"/>
              </a:rPr>
              <a:t>   c. Tahu dan dapat mengungkapkan masalah kesehatannya secara benar</a:t>
            </a:r>
          </a:p>
          <a:p>
            <a:r>
              <a:rPr lang="id-ID" sz="1200" kern="1200" baseline="0" dirty="0">
                <a:solidFill>
                  <a:schemeClr val="tx1"/>
                </a:solidFill>
                <a:latin typeface="+mn-lt"/>
                <a:ea typeface="+mn-ea"/>
                <a:cs typeface="+mn-cs"/>
              </a:rPr>
              <a:t>   d. Memanfaatkan fasilitas pelayanan kesehatan secara aktif.</a:t>
            </a:r>
          </a:p>
          <a:p>
            <a:r>
              <a:rPr lang="id-ID" sz="1200" kern="1200" baseline="0" dirty="0">
                <a:solidFill>
                  <a:schemeClr val="tx1"/>
                </a:solidFill>
                <a:latin typeface="+mn-lt"/>
                <a:ea typeface="+mn-ea"/>
                <a:cs typeface="+mn-cs"/>
              </a:rPr>
              <a:t>   e. Melakukan perawatan sederhana sesuai yang dianjurkan.</a:t>
            </a:r>
          </a:p>
          <a:p>
            <a:r>
              <a:rPr lang="id-ID" sz="1200" kern="1200" baseline="0" dirty="0">
                <a:solidFill>
                  <a:schemeClr val="tx1"/>
                </a:solidFill>
                <a:latin typeface="+mn-lt"/>
                <a:ea typeface="+mn-ea"/>
                <a:cs typeface="+mn-cs"/>
              </a:rPr>
              <a:t>   </a:t>
            </a:r>
            <a:r>
              <a:rPr lang="fi-FI" sz="1200" kern="1200" baseline="0" dirty="0">
                <a:solidFill>
                  <a:schemeClr val="tx1"/>
                </a:solidFill>
                <a:latin typeface="+mn-lt"/>
                <a:ea typeface="+mn-ea"/>
                <a:cs typeface="+mn-cs"/>
              </a:rPr>
              <a:t>f. </a:t>
            </a:r>
            <a:r>
              <a:rPr lang="id-ID" sz="1200" kern="1200" baseline="0" dirty="0">
                <a:solidFill>
                  <a:schemeClr val="tx1"/>
                </a:solidFill>
                <a:latin typeface="+mn-lt"/>
                <a:ea typeface="+mn-ea"/>
                <a:cs typeface="+mn-cs"/>
              </a:rPr>
              <a:t> </a:t>
            </a:r>
            <a:r>
              <a:rPr lang="fi-FI" sz="1200" kern="1200" baseline="0" dirty="0">
                <a:solidFill>
                  <a:schemeClr val="tx1"/>
                </a:solidFill>
                <a:latin typeface="+mn-lt"/>
                <a:ea typeface="+mn-ea"/>
                <a:cs typeface="+mn-cs"/>
              </a:rPr>
              <a:t>Melaksanakan tindakan pen</a:t>
            </a:r>
            <a:r>
              <a:rPr lang="id-ID" sz="1200" kern="1200" baseline="0" dirty="0">
                <a:solidFill>
                  <a:schemeClr val="tx1"/>
                </a:solidFill>
                <a:latin typeface="+mn-lt"/>
                <a:ea typeface="+mn-ea"/>
                <a:cs typeface="+mn-cs"/>
              </a:rPr>
              <a:t>c</a:t>
            </a:r>
            <a:r>
              <a:rPr lang="fi-FI" sz="1200" kern="1200" baseline="0" dirty="0">
                <a:solidFill>
                  <a:schemeClr val="tx1"/>
                </a:solidFill>
                <a:latin typeface="+mn-lt"/>
                <a:ea typeface="+mn-ea"/>
                <a:cs typeface="+mn-cs"/>
              </a:rPr>
              <a:t>egahan secara akt</a:t>
            </a:r>
            <a:r>
              <a:rPr lang="id-ID" sz="1200" kern="1200" baseline="0" dirty="0">
                <a:solidFill>
                  <a:schemeClr val="tx1"/>
                </a:solidFill>
                <a:latin typeface="+mn-lt"/>
                <a:ea typeface="+mn-ea"/>
                <a:cs typeface="+mn-cs"/>
              </a:rPr>
              <a:t>if</a:t>
            </a:r>
            <a:r>
              <a:rPr lang="fi-FI" sz="1200" kern="1200" baseline="0" dirty="0">
                <a:solidFill>
                  <a:schemeClr val="tx1"/>
                </a:solidFill>
                <a:latin typeface="+mn-lt"/>
                <a:ea typeface="+mn-ea"/>
                <a:cs typeface="+mn-cs"/>
              </a:rPr>
              <a:t>.</a:t>
            </a:r>
            <a:endParaRPr lang="id-ID" sz="1200" kern="1200" baseline="0" dirty="0">
              <a:solidFill>
                <a:schemeClr val="tx1"/>
              </a:solidFill>
              <a:latin typeface="+mn-lt"/>
              <a:ea typeface="+mn-ea"/>
              <a:cs typeface="+mn-cs"/>
            </a:endParaRPr>
          </a:p>
          <a:p>
            <a:r>
              <a:rPr lang="id-ID" sz="1200" kern="1200" baseline="0" dirty="0">
                <a:solidFill>
                  <a:schemeClr val="tx1"/>
                </a:solidFill>
                <a:latin typeface="+mn-lt"/>
                <a:ea typeface="+mn-ea"/>
                <a:cs typeface="+mn-cs"/>
              </a:rPr>
              <a:t>   g. Melakukan tindakan promotif secara aktif</a:t>
            </a:r>
            <a:endParaRPr lang="fi-FI" sz="1200" kern="1200" baseline="0" dirty="0">
              <a:solidFill>
                <a:schemeClr val="tx1"/>
              </a:solidFill>
              <a:latin typeface="+mn-lt"/>
              <a:ea typeface="+mn-ea"/>
              <a:cs typeface="+mn-cs"/>
            </a:endParaRPr>
          </a:p>
          <a:p>
            <a:endParaRPr lang="id-ID" sz="1200" kern="1200" baseline="0" dirty="0">
              <a:solidFill>
                <a:schemeClr val="tx1"/>
              </a:solidFill>
              <a:latin typeface="+mn-lt"/>
              <a:ea typeface="+mn-ea"/>
              <a:cs typeface="+mn-cs"/>
            </a:endParaRPr>
          </a:p>
          <a:p>
            <a:r>
              <a:rPr lang="id-ID" dirty="0"/>
              <a:t>Jadi keluarga</a:t>
            </a:r>
            <a:r>
              <a:rPr lang="id-ID" baseline="0" dirty="0"/>
              <a:t> dikatakan sudah KM 4 adalah </a:t>
            </a:r>
            <a:r>
              <a:rPr lang="en-US" baseline="0" dirty="0" err="1"/>
              <a:t>agen</a:t>
            </a:r>
            <a:r>
              <a:rPr lang="en-US" baseline="0" dirty="0"/>
              <a:t> of change </a:t>
            </a:r>
            <a:r>
              <a:rPr lang="en-US" baseline="0" dirty="0" err="1"/>
              <a:t>bagi</a:t>
            </a:r>
            <a:r>
              <a:rPr lang="en-US" baseline="0" dirty="0"/>
              <a:t> </a:t>
            </a:r>
            <a:r>
              <a:rPr lang="en-US" baseline="0" dirty="0" err="1"/>
              <a:t>lingkungannya</a:t>
            </a:r>
            <a:r>
              <a:rPr lang="en-US" baseline="0" dirty="0"/>
              <a:t>.</a:t>
            </a:r>
            <a:endParaRPr lang="id-ID" dirty="0"/>
          </a:p>
        </p:txBody>
      </p:sp>
      <p:sp>
        <p:nvSpPr>
          <p:cNvPr id="4" name="Slide Number Placeholder 3"/>
          <p:cNvSpPr>
            <a:spLocks noGrp="1"/>
          </p:cNvSpPr>
          <p:nvPr>
            <p:ph type="sldNum" sz="quarter" idx="10"/>
          </p:nvPr>
        </p:nvSpPr>
        <p:spPr/>
        <p:txBody>
          <a:bodyPr/>
          <a:lstStyle/>
          <a:p>
            <a:fld id="{DBA5D165-E1D9-4EEA-80FC-61D4CD454515}" type="slidenum">
              <a:rPr lang="en-US" smtClean="0"/>
              <a:pPr/>
              <a:t>25</a:t>
            </a:fld>
            <a:endParaRPr lang="en-US"/>
          </a:p>
        </p:txBody>
      </p:sp>
    </p:spTree>
    <p:extLst>
      <p:ext uri="{BB962C8B-B14F-4D97-AF65-F5344CB8AC3E}">
        <p14:creationId xmlns:p14="http://schemas.microsoft.com/office/powerpoint/2010/main" val="3303398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26531" indent="-279435" eaLnBrk="0" hangingPunct="0">
              <a:defRPr>
                <a:solidFill>
                  <a:schemeClr val="tx1"/>
                </a:solidFill>
                <a:latin typeface="Arial" panose="020B0604020202020204" pitchFamily="34" charset="0"/>
                <a:cs typeface="Arial" panose="020B0604020202020204" pitchFamily="34" charset="0"/>
              </a:defRPr>
            </a:lvl2pPr>
            <a:lvl3pPr marL="1117740" indent="-223548" eaLnBrk="0" hangingPunct="0">
              <a:defRPr>
                <a:solidFill>
                  <a:schemeClr val="tx1"/>
                </a:solidFill>
                <a:latin typeface="Arial" panose="020B0604020202020204" pitchFamily="34" charset="0"/>
                <a:cs typeface="Arial" panose="020B0604020202020204" pitchFamily="34" charset="0"/>
              </a:defRPr>
            </a:lvl3pPr>
            <a:lvl4pPr marL="1564836" indent="-223548" eaLnBrk="0" hangingPunct="0">
              <a:defRPr>
                <a:solidFill>
                  <a:schemeClr val="tx1"/>
                </a:solidFill>
                <a:latin typeface="Arial" panose="020B0604020202020204" pitchFamily="34" charset="0"/>
                <a:cs typeface="Arial" panose="020B0604020202020204" pitchFamily="34" charset="0"/>
              </a:defRPr>
            </a:lvl4pPr>
            <a:lvl5pPr marL="2011931" indent="-223548" eaLnBrk="0" hangingPunct="0">
              <a:defRPr>
                <a:solidFill>
                  <a:schemeClr val="tx1"/>
                </a:solidFill>
                <a:latin typeface="Arial" panose="020B0604020202020204" pitchFamily="34" charset="0"/>
                <a:cs typeface="Arial" panose="020B0604020202020204" pitchFamily="34" charset="0"/>
              </a:defRPr>
            </a:lvl5pPr>
            <a:lvl6pPr marL="2459027" indent="-223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6123" indent="-223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219" indent="-223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0315" indent="-2235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E5A49B-B936-4FC1-8A1B-CBAB0054E8D7}" type="slidenum">
              <a:rPr lang="en-US">
                <a:latin typeface="Calibri" panose="020F0502020204030204" pitchFamily="34" charset="0"/>
              </a:rPr>
              <a:pPr eaLnBrk="1" hangingPunct="1"/>
              <a:t>26</a:t>
            </a:fld>
            <a:endParaRPr lang="en-US">
              <a:latin typeface="Calibri" panose="020F0502020204030204" pitchFamily="34" charset="0"/>
            </a:endParaRPr>
          </a:p>
        </p:txBody>
      </p:sp>
    </p:spTree>
    <p:extLst>
      <p:ext uri="{BB962C8B-B14F-4D97-AF65-F5344CB8AC3E}">
        <p14:creationId xmlns:p14="http://schemas.microsoft.com/office/powerpoint/2010/main" val="188890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9191" tIns="44597" rIns="89191" bIns="44597" numCol="1" anchor="t" anchorCtr="0" compatLnSpc="1">
            <a:prstTxWarp prst="textNoShape">
              <a:avLst/>
            </a:prstTxWarp>
          </a:bodyPr>
          <a:lstStyle/>
          <a:p>
            <a:pPr eaLnBrk="1" hangingPunct="1">
              <a:spcBef>
                <a:spcPct val="0"/>
              </a:spcBef>
            </a:pPr>
            <a:r>
              <a:rPr lang="id-ID" altLang="id-ID" b="1"/>
              <a:t>Saudara – saudara sekalian,</a:t>
            </a:r>
          </a:p>
          <a:p>
            <a:pPr eaLnBrk="1" hangingPunct="1">
              <a:spcBef>
                <a:spcPct val="0"/>
              </a:spcBef>
            </a:pPr>
            <a:endParaRPr lang="id-ID" altLang="id-ID"/>
          </a:p>
          <a:p>
            <a:pPr algn="just" eaLnBrk="1" hangingPunct="1">
              <a:spcBef>
                <a:spcPct val="0"/>
              </a:spcBef>
            </a:pPr>
            <a:r>
              <a:rPr lang="id-ID" altLang="id-ID"/>
              <a:t>Apabila kita cermati Rencana Pembangunan Jangka Panjang (2005-2024), maka pembangunan kesehatan menuju ke</a:t>
            </a:r>
            <a:r>
              <a:rPr lang="en-US" altLang="id-ID"/>
              <a:t> arah pengembangan upaya kesehatan, dari </a:t>
            </a:r>
            <a:r>
              <a:rPr lang="id-ID" altLang="id-ID"/>
              <a:t>upaya kesehatan yang ber</a:t>
            </a:r>
            <a:r>
              <a:rPr lang="en-US" altLang="id-ID"/>
              <a:t>si</a:t>
            </a:r>
            <a:r>
              <a:rPr lang="id-ID" altLang="id-ID"/>
              <a:t>fat </a:t>
            </a:r>
            <a:r>
              <a:rPr lang="en-US" altLang="id-ID"/>
              <a:t>kuratif bergerak ke arah </a:t>
            </a:r>
            <a:r>
              <a:rPr lang="id-ID" altLang="id-ID"/>
              <a:t>upaya kesehatan yang bersifat </a:t>
            </a:r>
            <a:r>
              <a:rPr lang="en-US" altLang="id-ID"/>
              <a:t> preventif</a:t>
            </a:r>
            <a:r>
              <a:rPr lang="id-ID" altLang="id-ID"/>
              <a:t> dan </a:t>
            </a:r>
            <a:r>
              <a:rPr lang="en-US" altLang="id-ID"/>
              <a:t> promotif sesuai kebutuhan</a:t>
            </a:r>
            <a:r>
              <a:rPr lang="id-ID" altLang="id-ID"/>
              <a:t> dan tantangan kesehatan.</a:t>
            </a:r>
            <a:endParaRPr lang="en-US" altLang="id-ID"/>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8017" indent="-280006">
              <a:defRPr>
                <a:solidFill>
                  <a:schemeClr val="tx1"/>
                </a:solidFill>
                <a:latin typeface="Arial" pitchFamily="34" charset="0"/>
                <a:cs typeface="Arial" pitchFamily="34" charset="0"/>
              </a:defRPr>
            </a:lvl2pPr>
            <a:lvl3pPr marL="1120026" indent="-224005">
              <a:defRPr>
                <a:solidFill>
                  <a:schemeClr val="tx1"/>
                </a:solidFill>
                <a:latin typeface="Arial" pitchFamily="34" charset="0"/>
                <a:cs typeface="Arial" pitchFamily="34" charset="0"/>
              </a:defRPr>
            </a:lvl3pPr>
            <a:lvl4pPr marL="1568036" indent="-224005">
              <a:defRPr>
                <a:solidFill>
                  <a:schemeClr val="tx1"/>
                </a:solidFill>
                <a:latin typeface="Arial" pitchFamily="34" charset="0"/>
                <a:cs typeface="Arial" pitchFamily="34" charset="0"/>
              </a:defRPr>
            </a:lvl4pPr>
            <a:lvl5pPr marL="2016046" indent="-224005">
              <a:defRPr>
                <a:solidFill>
                  <a:schemeClr val="tx1"/>
                </a:solidFill>
                <a:latin typeface="Arial" pitchFamily="34" charset="0"/>
                <a:cs typeface="Arial" pitchFamily="34" charset="0"/>
              </a:defRPr>
            </a:lvl5pPr>
            <a:lvl6pPr marL="2464057" indent="-224005" eaLnBrk="0" fontAlgn="base" hangingPunct="0">
              <a:spcBef>
                <a:spcPct val="0"/>
              </a:spcBef>
              <a:spcAft>
                <a:spcPct val="0"/>
              </a:spcAft>
              <a:defRPr>
                <a:solidFill>
                  <a:schemeClr val="tx1"/>
                </a:solidFill>
                <a:latin typeface="Arial" pitchFamily="34" charset="0"/>
                <a:cs typeface="Arial" pitchFamily="34" charset="0"/>
              </a:defRPr>
            </a:lvl6pPr>
            <a:lvl7pPr marL="2912067" indent="-224005" eaLnBrk="0" fontAlgn="base" hangingPunct="0">
              <a:spcBef>
                <a:spcPct val="0"/>
              </a:spcBef>
              <a:spcAft>
                <a:spcPct val="0"/>
              </a:spcAft>
              <a:defRPr>
                <a:solidFill>
                  <a:schemeClr val="tx1"/>
                </a:solidFill>
                <a:latin typeface="Arial" pitchFamily="34" charset="0"/>
                <a:cs typeface="Arial" pitchFamily="34" charset="0"/>
              </a:defRPr>
            </a:lvl7pPr>
            <a:lvl8pPr marL="3360077" indent="-224005" eaLnBrk="0" fontAlgn="base" hangingPunct="0">
              <a:spcBef>
                <a:spcPct val="0"/>
              </a:spcBef>
              <a:spcAft>
                <a:spcPct val="0"/>
              </a:spcAft>
              <a:defRPr>
                <a:solidFill>
                  <a:schemeClr val="tx1"/>
                </a:solidFill>
                <a:latin typeface="Arial" pitchFamily="34" charset="0"/>
                <a:cs typeface="Arial" pitchFamily="34" charset="0"/>
              </a:defRPr>
            </a:lvl8pPr>
            <a:lvl9pPr marL="3808087" indent="-224005" eaLnBrk="0" fontAlgn="base" hangingPunct="0">
              <a:spcBef>
                <a:spcPct val="0"/>
              </a:spcBef>
              <a:spcAft>
                <a:spcPct val="0"/>
              </a:spcAft>
              <a:defRPr>
                <a:solidFill>
                  <a:schemeClr val="tx1"/>
                </a:solidFill>
                <a:latin typeface="Arial" pitchFamily="34" charset="0"/>
                <a:cs typeface="Arial" pitchFamily="34" charset="0"/>
              </a:defRPr>
            </a:lvl9pPr>
          </a:lstStyle>
          <a:p>
            <a:fld id="{2BDA0217-4AE5-4FB1-AFEE-405C319CA514}" type="slidenum">
              <a:rPr lang="en-US" altLang="en-US">
                <a:latin typeface="Calibri" pitchFamily="34" charset="0"/>
              </a:rPr>
              <a:pPr/>
              <a:t>4</a:t>
            </a:fld>
            <a:endParaRPr lang="en-US" altLang="en-US">
              <a:latin typeface="Calibri" pitchFamily="34" charset="0"/>
            </a:endParaRPr>
          </a:p>
        </p:txBody>
      </p:sp>
      <p:sp>
        <p:nvSpPr>
          <p:cNvPr id="44037" name="Date Placeholder 1"/>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718419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Dengan</a:t>
            </a:r>
            <a:r>
              <a:rPr lang="en-US" dirty="0"/>
              <a:t> </a:t>
            </a:r>
            <a:r>
              <a:rPr lang="en-US" dirty="0" err="1"/>
              <a:t>adanya</a:t>
            </a:r>
            <a:r>
              <a:rPr lang="en-US" dirty="0"/>
              <a:t> Program Indonesia </a:t>
            </a:r>
            <a:r>
              <a:rPr lang="en-US" dirty="0" err="1"/>
              <a:t>Sehat</a:t>
            </a:r>
            <a:r>
              <a:rPr lang="en-US" dirty="0"/>
              <a:t> </a:t>
            </a:r>
            <a:r>
              <a:rPr lang="en-US" dirty="0" err="1"/>
              <a:t>dengan</a:t>
            </a:r>
            <a:r>
              <a:rPr lang="en-US" dirty="0"/>
              <a:t> </a:t>
            </a:r>
            <a:r>
              <a:rPr lang="en-US" dirty="0" err="1"/>
              <a:t>Pendekatan</a:t>
            </a:r>
            <a:r>
              <a:rPr lang="en-US" dirty="0"/>
              <a:t> </a:t>
            </a:r>
            <a:r>
              <a:rPr lang="en-US" dirty="0" err="1"/>
              <a:t>Keluarga</a:t>
            </a:r>
            <a:r>
              <a:rPr lang="en-US" dirty="0"/>
              <a:t> </a:t>
            </a:r>
            <a:r>
              <a:rPr lang="en-US" dirty="0" err="1"/>
              <a:t>akan</a:t>
            </a:r>
            <a:r>
              <a:rPr lang="en-US" dirty="0"/>
              <a:t> </a:t>
            </a:r>
            <a:r>
              <a:rPr lang="en-US" dirty="0" err="1"/>
              <a:t>meningkatan</a:t>
            </a:r>
            <a:r>
              <a:rPr lang="en-US" dirty="0"/>
              <a:t> </a:t>
            </a:r>
            <a:r>
              <a:rPr lang="en-US" dirty="0" err="1"/>
              <a:t>dan</a:t>
            </a:r>
            <a:r>
              <a:rPr lang="en-US" dirty="0"/>
              <a:t> </a:t>
            </a:r>
            <a:r>
              <a:rPr lang="en-US" dirty="0" err="1"/>
              <a:t>memperluas</a:t>
            </a:r>
            <a:r>
              <a:rPr lang="en-US" dirty="0"/>
              <a:t> </a:t>
            </a:r>
            <a:r>
              <a:rPr lang="en-US" dirty="0" err="1"/>
              <a:t>sasaran</a:t>
            </a:r>
            <a:r>
              <a:rPr lang="en-US" dirty="0"/>
              <a:t> </a:t>
            </a:r>
            <a:r>
              <a:rPr lang="en-US" dirty="0" err="1"/>
              <a:t>perkesmas</a:t>
            </a:r>
            <a:r>
              <a:rPr lang="en-US" dirty="0"/>
              <a:t>, </a:t>
            </a:r>
            <a:r>
              <a:rPr lang="en-US" dirty="0" err="1"/>
              <a:t>bukan</a:t>
            </a:r>
            <a:r>
              <a:rPr lang="en-US" dirty="0"/>
              <a:t> </a:t>
            </a:r>
            <a:r>
              <a:rPr lang="en-US" dirty="0" err="1"/>
              <a:t>hanya</a:t>
            </a:r>
            <a:r>
              <a:rPr lang="en-US" dirty="0"/>
              <a:t> </a:t>
            </a:r>
            <a:r>
              <a:rPr lang="en-US" dirty="0" err="1"/>
              <a:t>kepada</a:t>
            </a:r>
            <a:r>
              <a:rPr lang="en-US" dirty="0"/>
              <a:t> </a:t>
            </a:r>
            <a:r>
              <a:rPr lang="en-US" dirty="0" err="1"/>
              <a:t>keluarga</a:t>
            </a:r>
            <a:r>
              <a:rPr lang="en-US" dirty="0"/>
              <a:t> </a:t>
            </a:r>
            <a:r>
              <a:rPr lang="en-US" dirty="0" err="1"/>
              <a:t>beresiko</a:t>
            </a:r>
            <a:r>
              <a:rPr lang="en-US" dirty="0"/>
              <a:t> </a:t>
            </a:r>
            <a:r>
              <a:rPr lang="en-US" dirty="0" err="1"/>
              <a:t>masalah</a:t>
            </a:r>
            <a:r>
              <a:rPr lang="en-US" dirty="0"/>
              <a:t> </a:t>
            </a:r>
            <a:r>
              <a:rPr lang="en-US" dirty="0" err="1"/>
              <a:t>kesehatan</a:t>
            </a:r>
            <a:r>
              <a:rPr lang="en-US" dirty="0"/>
              <a:t> </a:t>
            </a:r>
            <a:r>
              <a:rPr lang="en-US" dirty="0" err="1"/>
              <a:t>melainkan</a:t>
            </a:r>
            <a:r>
              <a:rPr lang="en-US" dirty="0"/>
              <a:t> </a:t>
            </a:r>
            <a:r>
              <a:rPr lang="en-US" dirty="0" err="1"/>
              <a:t>kepada</a:t>
            </a:r>
            <a:r>
              <a:rPr lang="en-US" dirty="0"/>
              <a:t> </a:t>
            </a:r>
            <a:r>
              <a:rPr lang="en-US" dirty="0" err="1"/>
              <a:t>seluruh</a:t>
            </a:r>
            <a:r>
              <a:rPr lang="en-US" dirty="0"/>
              <a:t> </a:t>
            </a:r>
            <a:r>
              <a:rPr lang="en-US" dirty="0" err="1"/>
              <a:t>keluarga</a:t>
            </a:r>
            <a:r>
              <a:rPr lang="en-US" dirty="0"/>
              <a:t> (total coverage) </a:t>
            </a:r>
          </a:p>
          <a:p>
            <a:r>
              <a:rPr lang="en-US" dirty="0" err="1"/>
              <a:t>Pelayanan</a:t>
            </a:r>
            <a:r>
              <a:rPr lang="en-US" dirty="0"/>
              <a:t> </a:t>
            </a:r>
            <a:r>
              <a:rPr lang="en-US" dirty="0" err="1"/>
              <a:t>Perkesmas</a:t>
            </a:r>
            <a:r>
              <a:rPr lang="en-US" dirty="0"/>
              <a:t> </a:t>
            </a:r>
            <a:r>
              <a:rPr lang="en-US" dirty="0" err="1"/>
              <a:t>melalui</a:t>
            </a:r>
            <a:r>
              <a:rPr lang="en-US" dirty="0"/>
              <a:t> </a:t>
            </a:r>
            <a:r>
              <a:rPr lang="en-US" dirty="0" err="1"/>
              <a:t>pembinaan</a:t>
            </a:r>
            <a:r>
              <a:rPr lang="en-US" dirty="0"/>
              <a:t> </a:t>
            </a:r>
            <a:r>
              <a:rPr lang="en-US" dirty="0" err="1"/>
              <a:t>keluarga</a:t>
            </a:r>
            <a:r>
              <a:rPr lang="en-US" dirty="0"/>
              <a:t> </a:t>
            </a:r>
            <a:r>
              <a:rPr lang="en-US" dirty="0" err="1"/>
              <a:t>akan</a:t>
            </a:r>
            <a:r>
              <a:rPr lang="en-US" dirty="0"/>
              <a:t> </a:t>
            </a:r>
            <a:r>
              <a:rPr lang="en-US" dirty="0" err="1"/>
              <a:t>meningkatkan</a:t>
            </a:r>
            <a:r>
              <a:rPr lang="en-US" dirty="0"/>
              <a:t> </a:t>
            </a:r>
            <a:r>
              <a:rPr lang="en-US" dirty="0" err="1"/>
              <a:t>cakupan</a:t>
            </a:r>
            <a:r>
              <a:rPr lang="en-US" dirty="0"/>
              <a:t> </a:t>
            </a:r>
            <a:r>
              <a:rPr lang="en-US" dirty="0" err="1"/>
              <a:t>kunjungan</a:t>
            </a:r>
            <a:r>
              <a:rPr lang="en-US" dirty="0"/>
              <a:t> </a:t>
            </a:r>
            <a:r>
              <a:rPr lang="en-US" dirty="0" err="1"/>
              <a:t>keluarga</a:t>
            </a:r>
            <a:r>
              <a:rPr lang="en-US" dirty="0"/>
              <a:t> </a:t>
            </a:r>
            <a:r>
              <a:rPr lang="en-US" dirty="0" err="1"/>
              <a:t>pada</a:t>
            </a:r>
            <a:r>
              <a:rPr lang="en-US" dirty="0"/>
              <a:t> Program Indonesia </a:t>
            </a:r>
            <a:r>
              <a:rPr lang="en-US" dirty="0" err="1"/>
              <a:t>Sehat</a:t>
            </a:r>
            <a:r>
              <a:rPr lang="en-US" dirty="0"/>
              <a:t> </a:t>
            </a:r>
            <a:r>
              <a:rPr lang="en-US" dirty="0" err="1"/>
              <a:t>dengan</a:t>
            </a:r>
            <a:r>
              <a:rPr lang="en-US" dirty="0"/>
              <a:t> </a:t>
            </a:r>
            <a:r>
              <a:rPr lang="en-US" dirty="0" err="1"/>
              <a:t>Pendekatan</a:t>
            </a:r>
            <a:r>
              <a:rPr lang="en-US" dirty="0"/>
              <a:t> </a:t>
            </a:r>
            <a:r>
              <a:rPr lang="en-US" dirty="0" err="1"/>
              <a:t>Keluarga</a:t>
            </a:r>
            <a:endParaRPr lang="en-US" dirty="0"/>
          </a:p>
          <a:p>
            <a:endParaRPr lang="id-ID" dirty="0"/>
          </a:p>
        </p:txBody>
      </p:sp>
      <p:sp>
        <p:nvSpPr>
          <p:cNvPr id="4" name="Slide Number Placeholder 3"/>
          <p:cNvSpPr>
            <a:spLocks noGrp="1"/>
          </p:cNvSpPr>
          <p:nvPr>
            <p:ph type="sldNum" sz="quarter" idx="10"/>
          </p:nvPr>
        </p:nvSpPr>
        <p:spPr/>
        <p:txBody>
          <a:bodyPr/>
          <a:lstStyle/>
          <a:p>
            <a:fld id="{DBA5D165-E1D9-4EEA-80FC-61D4CD454515}" type="slidenum">
              <a:rPr lang="en-US" smtClean="0"/>
              <a:pPr/>
              <a:t>29</a:t>
            </a:fld>
            <a:endParaRPr lang="en-US"/>
          </a:p>
        </p:txBody>
      </p:sp>
    </p:spTree>
    <p:extLst>
      <p:ext uri="{BB962C8B-B14F-4D97-AF65-F5344CB8AC3E}">
        <p14:creationId xmlns:p14="http://schemas.microsoft.com/office/powerpoint/2010/main" val="1512696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n-ea"/>
                <a:cs typeface="+mn-cs"/>
              </a:rPr>
              <a:t>Slide </a:t>
            </a:r>
            <a:r>
              <a:rPr lang="en-US" sz="1200" kern="1200" dirty="0" err="1">
                <a:solidFill>
                  <a:schemeClr val="tx1"/>
                </a:solidFill>
                <a:effectLst/>
                <a:latin typeface="+mn-lt"/>
                <a:ea typeface="+mn-ea"/>
                <a:cs typeface="+mn-cs"/>
              </a:rPr>
              <a:t>ini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menjelaskan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ilustrasi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kegiatan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perkesmas</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Contoh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adalah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keluarga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dengan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balita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buruk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dengan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kemandirian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keluarga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tingkat</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dengan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kriteria</a:t>
            </a:r>
            <a:r>
              <a:rPr lang="en-US" sz="1200" kern="1200" dirty="0">
                <a:solidFill>
                  <a:schemeClr val="tx1"/>
                </a:solidFill>
                <a:effectLst/>
                <a:latin typeface="+mn-lt"/>
                <a:ea typeface="+mn-ea"/>
                <a:cs typeface="+mn-cs"/>
              </a:rPr>
              <a:t> :  </a:t>
            </a:r>
            <a:r>
              <a:rPr lang="fi-FI" sz="1200" kern="1200" baseline="0" dirty="0">
                <a:solidFill>
                  <a:schemeClr val="tx1"/>
                </a:solidFill>
                <a:latin typeface="+mn-lt"/>
                <a:ea typeface="+mn-ea"/>
                <a:cs typeface="+mn-cs"/>
              </a:rPr>
              <a:t>Menerima petugas Perkesmas dan </a:t>
            </a:r>
            <a:r>
              <a:rPr lang="id-ID" sz="1200" kern="1200" baseline="0" dirty="0">
                <a:solidFill>
                  <a:schemeClr val="tx1"/>
                </a:solidFill>
                <a:latin typeface="+mn-lt"/>
                <a:ea typeface="+mn-ea"/>
                <a:cs typeface="+mn-cs"/>
              </a:rPr>
              <a:t>Menerima pelayanan Keperawatan yang diberikan sesuai dengan rencana keperawatan</a:t>
            </a:r>
            <a:r>
              <a:rPr lang="en-US" sz="1200" kern="1200" baseline="0" dirty="0">
                <a:solidFill>
                  <a:schemeClr val="tx1"/>
                </a:solidFill>
                <a:latin typeface="+mn-lt"/>
                <a:ea typeface="+mn-ea"/>
                <a:cs typeface="+mn-cs"/>
              </a:rPr>
              <a:t>). Antara lain : </a:t>
            </a:r>
          </a:p>
          <a:p>
            <a:pPr marL="120650" lvl="0" indent="-120650">
              <a:lnSpc>
                <a:spcPct val="100000"/>
              </a:lnSpc>
              <a:spcBef>
                <a:spcPts val="300"/>
              </a:spcBef>
            </a:pPr>
            <a:r>
              <a:rPr lang="de-DE" sz="1200" b="0" dirty="0"/>
              <a:t>- Membina hubungan saling percaya</a:t>
            </a:r>
          </a:p>
          <a:p>
            <a:pPr marL="120650" lvl="0" indent="-120650">
              <a:lnSpc>
                <a:spcPct val="100000"/>
              </a:lnSpc>
              <a:spcBef>
                <a:spcPts val="300"/>
              </a:spcBef>
            </a:pPr>
            <a:r>
              <a:rPr lang="de-DE" sz="1200" b="0" dirty="0"/>
              <a:t>- Mendorong keluarga untuk mengungkapkan masalah kesehatannya</a:t>
            </a:r>
          </a:p>
          <a:p>
            <a:pPr marL="120650" lvl="0" indent="-120650">
              <a:lnSpc>
                <a:spcPct val="100000"/>
              </a:lnSpc>
              <a:spcBef>
                <a:spcPts val="300"/>
              </a:spcBef>
            </a:pPr>
            <a:r>
              <a:rPr lang="de-DE" sz="1200" b="0" dirty="0"/>
              <a:t>- Melakukan pengkajian kepada seluruh anggota keluarga</a:t>
            </a:r>
          </a:p>
          <a:p>
            <a:pPr marL="120650" lvl="0" indent="-120650">
              <a:lnSpc>
                <a:spcPct val="100000"/>
              </a:lnSpc>
              <a:spcBef>
                <a:spcPts val="300"/>
              </a:spcBef>
            </a:pPr>
            <a:r>
              <a:rPr lang="de-DE" sz="1200" b="0" dirty="0"/>
              <a:t>- Menimbang berat badan dan panjang/tinggi badan </a:t>
            </a:r>
            <a:endParaRPr lang="en-US" sz="1200" b="0" dirty="0"/>
          </a:p>
          <a:p>
            <a:pPr marL="120650" lvl="0" indent="-120650">
              <a:lnSpc>
                <a:spcPct val="100000"/>
              </a:lnSpc>
              <a:spcBef>
                <a:spcPts val="300"/>
              </a:spcBef>
            </a:pPr>
            <a:r>
              <a:rPr lang="de-DE" sz="1200" b="0" dirty="0"/>
              <a:t>- Melakukan analisi status gizi anak (dapat dilihat dari KMS) </a:t>
            </a:r>
            <a:endParaRPr lang="en-US" sz="1200" b="0" dirty="0"/>
          </a:p>
          <a:p>
            <a:pPr marL="120650" lvl="0" indent="-120650">
              <a:lnSpc>
                <a:spcPct val="100000"/>
              </a:lnSpc>
              <a:spcBef>
                <a:spcPts val="300"/>
              </a:spcBef>
            </a:pPr>
            <a:r>
              <a:rPr lang="nl-NL" sz="1200" b="0" dirty="0"/>
              <a:t>- Menjelaskan kepada keluarga  tentang kondisi anak saat ini dengan masalah gizi kurang</a:t>
            </a:r>
            <a:endParaRPr lang="en-US" sz="1200" b="0" dirty="0"/>
          </a:p>
          <a:p>
            <a:pPr marL="120650" lvl="0" indent="-120650">
              <a:lnSpc>
                <a:spcPct val="100000"/>
              </a:lnSpc>
              <a:spcBef>
                <a:spcPts val="300"/>
              </a:spcBef>
            </a:pPr>
            <a:r>
              <a:rPr lang="nl-NL" sz="1200" b="0" dirty="0"/>
              <a:t>- Menjelaskan kepada keluarga tentang pentingnya gizi seimbang untuk tumbang anak</a:t>
            </a:r>
            <a:endParaRPr lang="en-US" sz="1200" b="0" dirty="0"/>
          </a:p>
          <a:p>
            <a:pPr marL="120650" indent="-120650">
              <a:spcBef>
                <a:spcPts val="300"/>
              </a:spcBef>
            </a:pPr>
            <a:r>
              <a:rPr lang="nl-NL" sz="1200" b="0" dirty="0"/>
              <a:t>- Memantau tingkat  perkembangan anak </a:t>
            </a:r>
            <a:endParaRPr lang="en-US" sz="1200" b="0" dirty="0"/>
          </a:p>
          <a:p>
            <a:endParaRPr lang="id-ID" sz="1200" kern="1200" baseline="0" dirty="0">
              <a:solidFill>
                <a:schemeClr val="tx1"/>
              </a:solidFill>
              <a:latin typeface="+mn-lt"/>
              <a:ea typeface="+mn-ea"/>
              <a:cs typeface="+mn-cs"/>
            </a:endParaRPr>
          </a:p>
          <a:p>
            <a:pPr eaLnBrk="1" hangingPunct="1">
              <a:spcBef>
                <a:spcPct val="0"/>
              </a:spcBef>
            </a:pPr>
            <a:endParaRPr lang="en-US" sz="1200" kern="1200" dirty="0">
              <a:solidFill>
                <a:schemeClr val="tx1"/>
              </a:solidFill>
              <a:effectLst/>
              <a:latin typeface="+mn-lt"/>
              <a:ea typeface="+mn-ea"/>
              <a:cs typeface="+mn-cs"/>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871" indent="-285719">
              <a:defRPr>
                <a:solidFill>
                  <a:schemeClr val="tx1"/>
                </a:solidFill>
                <a:latin typeface="Calibri" panose="020F0502020204030204" pitchFamily="34" charset="0"/>
              </a:defRPr>
            </a:lvl2pPr>
            <a:lvl3pPr marL="1142878" indent="-228575">
              <a:defRPr>
                <a:solidFill>
                  <a:schemeClr val="tx1"/>
                </a:solidFill>
                <a:latin typeface="Calibri" panose="020F0502020204030204" pitchFamily="34" charset="0"/>
              </a:defRPr>
            </a:lvl3pPr>
            <a:lvl4pPr marL="1600029" indent="-228575">
              <a:defRPr>
                <a:solidFill>
                  <a:schemeClr val="tx1"/>
                </a:solidFill>
                <a:latin typeface="Calibri" panose="020F0502020204030204" pitchFamily="34" charset="0"/>
              </a:defRPr>
            </a:lvl4pPr>
            <a:lvl5pPr marL="2057180" indent="-228575">
              <a:defRPr>
                <a:solidFill>
                  <a:schemeClr val="tx1"/>
                </a:solidFill>
                <a:latin typeface="Calibri" panose="020F0502020204030204" pitchFamily="34" charset="0"/>
              </a:defRPr>
            </a:lvl5pPr>
            <a:lvl6pPr marL="2514331" indent="-228575" eaLnBrk="0" fontAlgn="base" hangingPunct="0">
              <a:spcBef>
                <a:spcPct val="0"/>
              </a:spcBef>
              <a:spcAft>
                <a:spcPct val="0"/>
              </a:spcAft>
              <a:defRPr>
                <a:solidFill>
                  <a:schemeClr val="tx1"/>
                </a:solidFill>
                <a:latin typeface="Calibri" panose="020F0502020204030204" pitchFamily="34" charset="0"/>
              </a:defRPr>
            </a:lvl6pPr>
            <a:lvl7pPr marL="2971482" indent="-228575" eaLnBrk="0" fontAlgn="base" hangingPunct="0">
              <a:spcBef>
                <a:spcPct val="0"/>
              </a:spcBef>
              <a:spcAft>
                <a:spcPct val="0"/>
              </a:spcAft>
              <a:defRPr>
                <a:solidFill>
                  <a:schemeClr val="tx1"/>
                </a:solidFill>
                <a:latin typeface="Calibri" panose="020F0502020204030204" pitchFamily="34" charset="0"/>
              </a:defRPr>
            </a:lvl7pPr>
            <a:lvl8pPr marL="3428633" indent="-228575" eaLnBrk="0" fontAlgn="base" hangingPunct="0">
              <a:spcBef>
                <a:spcPct val="0"/>
              </a:spcBef>
              <a:spcAft>
                <a:spcPct val="0"/>
              </a:spcAft>
              <a:defRPr>
                <a:solidFill>
                  <a:schemeClr val="tx1"/>
                </a:solidFill>
                <a:latin typeface="Calibri" panose="020F0502020204030204" pitchFamily="34" charset="0"/>
              </a:defRPr>
            </a:lvl8pPr>
            <a:lvl9pPr marL="3885784" indent="-2285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08AFCC-209D-4501-972D-756EA80ED880}" type="slidenum">
              <a:rPr lang="en-US" altLang="en-US" smtClean="0"/>
              <a:pPr fontAlgn="base">
                <a:spcBef>
                  <a:spcPct val="0"/>
                </a:spcBef>
                <a:spcAft>
                  <a:spcPct val="0"/>
                </a:spcAft>
              </a:pPr>
              <a:t>31</a:t>
            </a:fld>
            <a:endParaRPr lang="en-US" altLang="en-US"/>
          </a:p>
        </p:txBody>
      </p:sp>
    </p:spTree>
    <p:extLst>
      <p:ext uri="{BB962C8B-B14F-4D97-AF65-F5344CB8AC3E}">
        <p14:creationId xmlns:p14="http://schemas.microsoft.com/office/powerpoint/2010/main" val="4288842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BA5D165-E1D9-4EEA-80FC-61D4CD454515}" type="slidenum">
              <a:rPr lang="en-US" smtClean="0"/>
              <a:pPr/>
              <a:t>32</a:t>
            </a:fld>
            <a:endParaRPr lang="en-US"/>
          </a:p>
        </p:txBody>
      </p:sp>
    </p:spTree>
    <p:extLst>
      <p:ext uri="{BB962C8B-B14F-4D97-AF65-F5344CB8AC3E}">
        <p14:creationId xmlns:p14="http://schemas.microsoft.com/office/powerpoint/2010/main" val="521353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d-ID"/>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8017" indent="-280006">
              <a:defRPr>
                <a:solidFill>
                  <a:schemeClr val="tx1"/>
                </a:solidFill>
                <a:latin typeface="Arial" pitchFamily="34" charset="0"/>
                <a:cs typeface="Arial" pitchFamily="34" charset="0"/>
              </a:defRPr>
            </a:lvl2pPr>
            <a:lvl3pPr marL="1120026" indent="-224005">
              <a:defRPr>
                <a:solidFill>
                  <a:schemeClr val="tx1"/>
                </a:solidFill>
                <a:latin typeface="Arial" pitchFamily="34" charset="0"/>
                <a:cs typeface="Arial" pitchFamily="34" charset="0"/>
              </a:defRPr>
            </a:lvl3pPr>
            <a:lvl4pPr marL="1568036" indent="-224005">
              <a:defRPr>
                <a:solidFill>
                  <a:schemeClr val="tx1"/>
                </a:solidFill>
                <a:latin typeface="Arial" pitchFamily="34" charset="0"/>
                <a:cs typeface="Arial" pitchFamily="34" charset="0"/>
              </a:defRPr>
            </a:lvl4pPr>
            <a:lvl5pPr marL="2016046" indent="-224005">
              <a:defRPr>
                <a:solidFill>
                  <a:schemeClr val="tx1"/>
                </a:solidFill>
                <a:latin typeface="Arial" pitchFamily="34" charset="0"/>
                <a:cs typeface="Arial" pitchFamily="34" charset="0"/>
              </a:defRPr>
            </a:lvl5pPr>
            <a:lvl6pPr marL="2464057" indent="-224005" eaLnBrk="0" fontAlgn="base" hangingPunct="0">
              <a:spcBef>
                <a:spcPct val="0"/>
              </a:spcBef>
              <a:spcAft>
                <a:spcPct val="0"/>
              </a:spcAft>
              <a:defRPr>
                <a:solidFill>
                  <a:schemeClr val="tx1"/>
                </a:solidFill>
                <a:latin typeface="Arial" pitchFamily="34" charset="0"/>
                <a:cs typeface="Arial" pitchFamily="34" charset="0"/>
              </a:defRPr>
            </a:lvl6pPr>
            <a:lvl7pPr marL="2912067" indent="-224005" eaLnBrk="0" fontAlgn="base" hangingPunct="0">
              <a:spcBef>
                <a:spcPct val="0"/>
              </a:spcBef>
              <a:spcAft>
                <a:spcPct val="0"/>
              </a:spcAft>
              <a:defRPr>
                <a:solidFill>
                  <a:schemeClr val="tx1"/>
                </a:solidFill>
                <a:latin typeface="Arial" pitchFamily="34" charset="0"/>
                <a:cs typeface="Arial" pitchFamily="34" charset="0"/>
              </a:defRPr>
            </a:lvl7pPr>
            <a:lvl8pPr marL="3360077" indent="-224005" eaLnBrk="0" fontAlgn="base" hangingPunct="0">
              <a:spcBef>
                <a:spcPct val="0"/>
              </a:spcBef>
              <a:spcAft>
                <a:spcPct val="0"/>
              </a:spcAft>
              <a:defRPr>
                <a:solidFill>
                  <a:schemeClr val="tx1"/>
                </a:solidFill>
                <a:latin typeface="Arial" pitchFamily="34" charset="0"/>
                <a:cs typeface="Arial" pitchFamily="34" charset="0"/>
              </a:defRPr>
            </a:lvl8pPr>
            <a:lvl9pPr marL="3808087" indent="-224005" eaLnBrk="0" fontAlgn="base" hangingPunct="0">
              <a:spcBef>
                <a:spcPct val="0"/>
              </a:spcBef>
              <a:spcAft>
                <a:spcPct val="0"/>
              </a:spcAft>
              <a:defRPr>
                <a:solidFill>
                  <a:schemeClr val="tx1"/>
                </a:solidFill>
                <a:latin typeface="Arial" pitchFamily="34" charset="0"/>
                <a:cs typeface="Arial" pitchFamily="34" charset="0"/>
              </a:defRPr>
            </a:lvl9pPr>
          </a:lstStyle>
          <a:p>
            <a:fld id="{5FDD2126-DDBE-43F0-9DEE-25C57052B11E}" type="slidenum">
              <a:rPr lang="id-ID" altLang="en-US">
                <a:latin typeface="Calibri" pitchFamily="34" charset="0"/>
              </a:rPr>
              <a:pPr/>
              <a:t>36</a:t>
            </a:fld>
            <a:endParaRPr lang="id-ID" altLang="en-US">
              <a:latin typeface="Calibri" pitchFamily="34" charset="0"/>
            </a:endParaRPr>
          </a:p>
        </p:txBody>
      </p:sp>
    </p:spTree>
    <p:extLst>
      <p:ext uri="{BB962C8B-B14F-4D97-AF65-F5344CB8AC3E}">
        <p14:creationId xmlns:p14="http://schemas.microsoft.com/office/powerpoint/2010/main" val="3514632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8017" indent="-280006">
              <a:defRPr>
                <a:solidFill>
                  <a:schemeClr val="tx1"/>
                </a:solidFill>
                <a:latin typeface="Arial" pitchFamily="34" charset="0"/>
                <a:cs typeface="Arial" pitchFamily="34" charset="0"/>
              </a:defRPr>
            </a:lvl2pPr>
            <a:lvl3pPr marL="1120026" indent="-224005">
              <a:defRPr>
                <a:solidFill>
                  <a:schemeClr val="tx1"/>
                </a:solidFill>
                <a:latin typeface="Arial" pitchFamily="34" charset="0"/>
                <a:cs typeface="Arial" pitchFamily="34" charset="0"/>
              </a:defRPr>
            </a:lvl3pPr>
            <a:lvl4pPr marL="1568036" indent="-224005">
              <a:defRPr>
                <a:solidFill>
                  <a:schemeClr val="tx1"/>
                </a:solidFill>
                <a:latin typeface="Arial" pitchFamily="34" charset="0"/>
                <a:cs typeface="Arial" pitchFamily="34" charset="0"/>
              </a:defRPr>
            </a:lvl4pPr>
            <a:lvl5pPr marL="2016046" indent="-224005">
              <a:defRPr>
                <a:solidFill>
                  <a:schemeClr val="tx1"/>
                </a:solidFill>
                <a:latin typeface="Arial" pitchFamily="34" charset="0"/>
                <a:cs typeface="Arial" pitchFamily="34" charset="0"/>
              </a:defRPr>
            </a:lvl5pPr>
            <a:lvl6pPr marL="2464057" indent="-224005" eaLnBrk="0" fontAlgn="base" hangingPunct="0">
              <a:spcBef>
                <a:spcPct val="0"/>
              </a:spcBef>
              <a:spcAft>
                <a:spcPct val="0"/>
              </a:spcAft>
              <a:defRPr>
                <a:solidFill>
                  <a:schemeClr val="tx1"/>
                </a:solidFill>
                <a:latin typeface="Arial" pitchFamily="34" charset="0"/>
                <a:cs typeface="Arial" pitchFamily="34" charset="0"/>
              </a:defRPr>
            </a:lvl6pPr>
            <a:lvl7pPr marL="2912067" indent="-224005" eaLnBrk="0" fontAlgn="base" hangingPunct="0">
              <a:spcBef>
                <a:spcPct val="0"/>
              </a:spcBef>
              <a:spcAft>
                <a:spcPct val="0"/>
              </a:spcAft>
              <a:defRPr>
                <a:solidFill>
                  <a:schemeClr val="tx1"/>
                </a:solidFill>
                <a:latin typeface="Arial" pitchFamily="34" charset="0"/>
                <a:cs typeface="Arial" pitchFamily="34" charset="0"/>
              </a:defRPr>
            </a:lvl7pPr>
            <a:lvl8pPr marL="3360077" indent="-224005" eaLnBrk="0" fontAlgn="base" hangingPunct="0">
              <a:spcBef>
                <a:spcPct val="0"/>
              </a:spcBef>
              <a:spcAft>
                <a:spcPct val="0"/>
              </a:spcAft>
              <a:defRPr>
                <a:solidFill>
                  <a:schemeClr val="tx1"/>
                </a:solidFill>
                <a:latin typeface="Arial" pitchFamily="34" charset="0"/>
                <a:cs typeface="Arial" pitchFamily="34" charset="0"/>
              </a:defRPr>
            </a:lvl8pPr>
            <a:lvl9pPr marL="3808087" indent="-224005" eaLnBrk="0" fontAlgn="base" hangingPunct="0">
              <a:spcBef>
                <a:spcPct val="0"/>
              </a:spcBef>
              <a:spcAft>
                <a:spcPct val="0"/>
              </a:spcAft>
              <a:defRPr>
                <a:solidFill>
                  <a:schemeClr val="tx1"/>
                </a:solidFill>
                <a:latin typeface="Arial" pitchFamily="34" charset="0"/>
                <a:cs typeface="Arial" pitchFamily="34" charset="0"/>
              </a:defRPr>
            </a:lvl9pPr>
          </a:lstStyle>
          <a:p>
            <a:fld id="{2D72C9EF-A5E0-4B52-96C6-F0D2811C16A2}" type="slidenum">
              <a:rPr lang="en-US" altLang="en-US">
                <a:latin typeface="Calibri" pitchFamily="34" charset="0"/>
              </a:rPr>
              <a:pPr/>
              <a:t>37</a:t>
            </a:fld>
            <a:endParaRPr lang="en-US" altLang="en-US">
              <a:latin typeface="Calibri" pitchFamily="34" charset="0"/>
            </a:endParaRPr>
          </a:p>
        </p:txBody>
      </p:sp>
    </p:spTree>
    <p:extLst>
      <p:ext uri="{BB962C8B-B14F-4D97-AF65-F5344CB8AC3E}">
        <p14:creationId xmlns:p14="http://schemas.microsoft.com/office/powerpoint/2010/main" val="208249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lnSpc>
                <a:spcPts val="1564"/>
              </a:lnSpc>
              <a:spcBef>
                <a:spcPts val="585"/>
              </a:spcBef>
            </a:pPr>
            <a:r>
              <a:rPr lang="id-ID" altLang="id-ID" sz="900" dirty="0">
                <a:latin typeface="Arial" pitchFamily="34" charset="0"/>
                <a:ea typeface="ＭＳ Ｐゴシック" pitchFamily="34" charset="-128"/>
                <a:cs typeface="Arial" pitchFamily="34" charset="0"/>
              </a:rPr>
              <a:t>Hadirin yang berbahagia, </a:t>
            </a:r>
          </a:p>
          <a:p>
            <a:pPr algn="just">
              <a:lnSpc>
                <a:spcPts val="1564"/>
              </a:lnSpc>
              <a:spcBef>
                <a:spcPts val="585"/>
              </a:spcBef>
            </a:pPr>
            <a:r>
              <a:rPr lang="en-US" altLang="id-ID" sz="900" dirty="0">
                <a:latin typeface="Arial" pitchFamily="34" charset="0"/>
                <a:ea typeface="ＭＳ Ｐゴシック" pitchFamily="34" charset="-128"/>
                <a:cs typeface="Arial" pitchFamily="34" charset="0"/>
              </a:rPr>
              <a:t>Pembangunan </a:t>
            </a:r>
            <a:r>
              <a:rPr lang="en-US" altLang="id-ID" sz="900" dirty="0" err="1">
                <a:latin typeface="Arial" pitchFamily="34" charset="0"/>
                <a:ea typeface="ＭＳ Ｐゴシック" pitchFamily="34" charset="-128"/>
                <a:cs typeface="Arial" pitchFamily="34" charset="0"/>
              </a:rPr>
              <a:t>kesehatan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diselenggarakan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dengan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mengacu</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pada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visi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misi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Presiden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Visi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Presiden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adalah</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Terwujudnya</a:t>
            </a:r>
            <a:r>
              <a:rPr lang="en-US" altLang="id-ID" sz="900" dirty="0">
                <a:latin typeface="Arial" pitchFamily="34" charset="0"/>
                <a:ea typeface="ＭＳ Ｐゴシック" pitchFamily="34" charset="-128"/>
                <a:cs typeface="Arial" pitchFamily="34" charset="0"/>
              </a:rPr>
              <a:t> Indonesia yang </a:t>
            </a:r>
            <a:r>
              <a:rPr lang="en-US" altLang="id-ID" sz="900" dirty="0" err="1">
                <a:latin typeface="Arial" pitchFamily="34" charset="0"/>
                <a:ea typeface="ＭＳ Ｐゴシック" pitchFamily="34" charset="-128"/>
                <a:cs typeface="Arial" pitchFamily="34" charset="0"/>
              </a:rPr>
              <a:t>Berdaulat</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Mandiri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Berkepribadian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Berlandaskan</a:t>
            </a:r>
            <a:r>
              <a:rPr lang="en-US" altLang="id-ID" sz="900" dirty="0">
                <a:latin typeface="Arial" pitchFamily="34" charset="0"/>
                <a:ea typeface="ＭＳ Ｐゴシック" pitchFamily="34" charset="-128"/>
                <a:cs typeface="Arial" pitchFamily="34" charset="0"/>
              </a:rPr>
              <a:t> Gotong-royong". </a:t>
            </a:r>
            <a:r>
              <a:rPr lang="en-US" altLang="id-ID" sz="900" dirty="0" err="1">
                <a:latin typeface="Arial" pitchFamily="34" charset="0"/>
                <a:ea typeface="ＭＳ Ｐゴシック" pitchFamily="34" charset="-128"/>
                <a:cs typeface="Arial" pitchFamily="34" charset="0"/>
              </a:rPr>
              <a:t>Upaya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untuk</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mewujudkan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visi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ini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dilakukan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melalui</a:t>
            </a:r>
            <a:r>
              <a:rPr lang="en-US" altLang="id-ID" sz="900" dirty="0">
                <a:latin typeface="Arial" pitchFamily="34" charset="0"/>
                <a:ea typeface="ＭＳ Ｐゴシック" pitchFamily="34" charset="-128"/>
                <a:cs typeface="Arial" pitchFamily="34" charset="0"/>
              </a:rPr>
              <a:t> 7 </a:t>
            </a:r>
            <a:r>
              <a:rPr lang="en-US" altLang="id-ID" sz="900" dirty="0" err="1">
                <a:latin typeface="Arial" pitchFamily="34" charset="0"/>
                <a:ea typeface="ＭＳ Ｐゴシック" pitchFamily="34" charset="-128"/>
                <a:cs typeface="Arial" pitchFamily="34" charset="0"/>
              </a:rPr>
              <a:t>misi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pembangunan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dimana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pada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misi</a:t>
            </a:r>
            <a:r>
              <a:rPr lang="en-US" altLang="id-ID" sz="900" dirty="0">
                <a:latin typeface="Arial" pitchFamily="34" charset="0"/>
                <a:ea typeface="ＭＳ Ｐゴシック" pitchFamily="34" charset="-128"/>
                <a:cs typeface="Arial" pitchFamily="34" charset="0"/>
              </a:rPr>
              <a:t> ke-4 </a:t>
            </a:r>
            <a:r>
              <a:rPr lang="en-US" altLang="id-ID" sz="900" dirty="0" err="1">
                <a:latin typeface="Arial" pitchFamily="34" charset="0"/>
                <a:ea typeface="ＭＳ Ｐゴシック" pitchFamily="34" charset="-128"/>
                <a:cs typeface="Arial" pitchFamily="34" charset="0"/>
              </a:rPr>
              <a:t>adalah</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mewujudkan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kualitas</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hidup</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manusia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lndonesia</a:t>
            </a:r>
            <a:r>
              <a:rPr lang="en-US" altLang="id-ID" sz="900" dirty="0">
                <a:latin typeface="Arial" pitchFamily="34" charset="0"/>
                <a:ea typeface="ＭＳ Ｐゴシック" pitchFamily="34" charset="-128"/>
                <a:cs typeface="Arial" pitchFamily="34" charset="0"/>
              </a:rPr>
              <a:t> yang </a:t>
            </a:r>
            <a:r>
              <a:rPr lang="en-US" altLang="id-ID" sz="900" dirty="0" err="1">
                <a:latin typeface="Arial" pitchFamily="34" charset="0"/>
                <a:ea typeface="ＭＳ Ｐゴシック" pitchFamily="34" charset="-128"/>
                <a:cs typeface="Arial" pitchFamily="34" charset="0"/>
              </a:rPr>
              <a:t>tinggi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maju</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sejahtera</a:t>
            </a:r>
            <a:r>
              <a:rPr lang="en-US" altLang="id-ID" sz="900" dirty="0">
                <a:latin typeface="Arial" pitchFamily="34" charset="0"/>
                <a:ea typeface="ＭＳ Ｐゴシック" pitchFamily="34" charset="-128"/>
                <a:cs typeface="Arial" pitchFamily="34" charset="0"/>
              </a:rPr>
              <a:t>. </a:t>
            </a:r>
          </a:p>
          <a:p>
            <a:pPr algn="just">
              <a:lnSpc>
                <a:spcPts val="1564"/>
              </a:lnSpc>
              <a:spcBef>
                <a:spcPts val="585"/>
              </a:spcBef>
            </a:pPr>
            <a:r>
              <a:rPr lang="en-US" altLang="id-ID" sz="900" dirty="0" err="1">
                <a:latin typeface="Arial" pitchFamily="34" charset="0"/>
                <a:ea typeface="ＭＳ Ｐゴシック" pitchFamily="34" charset="-128"/>
                <a:cs typeface="Arial" pitchFamily="34" charset="0"/>
              </a:rPr>
              <a:t>Dalam</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pembangunan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nasional</a:t>
            </a:r>
            <a:r>
              <a:rPr lang="en-US" altLang="id-ID" sz="900" dirty="0">
                <a:latin typeface="Arial" pitchFamily="34" charset="0"/>
                <a:ea typeface="ＭＳ Ｐゴシック" pitchFamily="34" charset="-128"/>
                <a:cs typeface="Arial" pitchFamily="34" charset="0"/>
              </a:rPr>
              <a:t> 2015-2019 </a:t>
            </a:r>
            <a:r>
              <a:rPr lang="en-US" altLang="id-ID" sz="900" dirty="0" err="1">
                <a:latin typeface="Arial" pitchFamily="34" charset="0"/>
                <a:ea typeface="ＭＳ Ｐゴシック" pitchFamily="34" charset="-128"/>
                <a:cs typeface="Arial" pitchFamily="34" charset="0"/>
              </a:rPr>
              <a:t>kita</a:t>
            </a:r>
            <a:r>
              <a:rPr lang="en-US" altLang="id-ID" sz="900" dirty="0">
                <a:latin typeface="Arial" pitchFamily="34" charset="0"/>
                <a:ea typeface="ＭＳ Ｐゴシック" pitchFamily="34" charset="-128"/>
                <a:cs typeface="Arial" pitchFamily="34" charset="0"/>
              </a:rPr>
              <a:t> juga </a:t>
            </a:r>
            <a:r>
              <a:rPr lang="en-US" altLang="id-ID" sz="900" dirty="0" err="1">
                <a:latin typeface="Arial" pitchFamily="34" charset="0"/>
                <a:ea typeface="ＭＳ Ｐゴシック" pitchFamily="34" charset="-128"/>
                <a:cs typeface="Arial" pitchFamily="34" charset="0"/>
              </a:rPr>
              <a:t>ingin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membangun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kemandirian</a:t>
            </a:r>
            <a:r>
              <a:rPr lang="en-US" altLang="id-ID" sz="900" dirty="0">
                <a:latin typeface="Arial" pitchFamily="34" charset="0"/>
                <a:ea typeface="ＭＳ Ｐゴシック" pitchFamily="34" charset="-128"/>
                <a:cs typeface="Arial" pitchFamily="34" charset="0"/>
              </a:rPr>
              <a:t> di </a:t>
            </a:r>
            <a:r>
              <a:rPr lang="en-US" altLang="id-ID" sz="900" dirty="0" err="1">
                <a:latin typeface="Arial" pitchFamily="34" charset="0"/>
                <a:ea typeface="ＭＳ Ｐゴシック" pitchFamily="34" charset="-128"/>
                <a:cs typeface="Arial" pitchFamily="34" charset="0"/>
              </a:rPr>
              <a:t>bidang</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ekonomi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berdaulat</a:t>
            </a:r>
            <a:r>
              <a:rPr lang="en-US" altLang="id-ID" sz="900" dirty="0">
                <a:latin typeface="Arial" pitchFamily="34" charset="0"/>
                <a:ea typeface="ＭＳ Ｐゴシック" pitchFamily="34" charset="-128"/>
                <a:cs typeface="Arial" pitchFamily="34" charset="0"/>
              </a:rPr>
              <a:t> di </a:t>
            </a:r>
            <a:r>
              <a:rPr lang="en-US" altLang="id-ID" sz="900" dirty="0" err="1">
                <a:latin typeface="Arial" pitchFamily="34" charset="0"/>
                <a:ea typeface="ＭＳ Ｐゴシック" pitchFamily="34" charset="-128"/>
                <a:cs typeface="Arial" pitchFamily="34" charset="0"/>
              </a:rPr>
              <a:t>bidang</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politik</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berkepribadian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dalam</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budaya</a:t>
            </a:r>
            <a:r>
              <a:rPr lang="en-US" altLang="id-ID" sz="900" dirty="0">
                <a:latin typeface="Arial" pitchFamily="34" charset="0"/>
                <a:ea typeface="ＭＳ Ｐゴシック" pitchFamily="34" charset="-128"/>
                <a:cs typeface="Arial" pitchFamily="34" charset="0"/>
              </a:rPr>
              <a:t> yang </a:t>
            </a:r>
            <a:r>
              <a:rPr lang="en-US" altLang="id-ID" sz="900" dirty="0" err="1">
                <a:latin typeface="Arial" pitchFamily="34" charset="0"/>
                <a:ea typeface="ＭＳ Ｐゴシック" pitchFamily="34" charset="-128"/>
                <a:cs typeface="Arial" pitchFamily="34" charset="0"/>
              </a:rPr>
              <a:t>dikenal</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dengan</a:t>
            </a:r>
            <a:r>
              <a:rPr lang="en-US" altLang="id-ID" sz="900" dirty="0">
                <a:latin typeface="Arial" pitchFamily="34" charset="0"/>
                <a:ea typeface="ＭＳ Ｐゴシック" pitchFamily="34" charset="-128"/>
                <a:cs typeface="Arial" pitchFamily="34" charset="0"/>
              </a:rPr>
              <a:t> TRISAKTI.  </a:t>
            </a:r>
            <a:r>
              <a:rPr lang="en-US" altLang="id-ID" sz="900" dirty="0" err="1">
                <a:latin typeface="Arial" pitchFamily="34" charset="0"/>
                <a:ea typeface="ＭＳ Ｐゴシック" pitchFamily="34" charset="-128"/>
                <a:cs typeface="Arial" pitchFamily="34" charset="0"/>
              </a:rPr>
              <a:t>Untuk</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mewujudkan</a:t>
            </a:r>
            <a:r>
              <a:rPr lang="en-US" altLang="id-ID" sz="900" dirty="0">
                <a:latin typeface="Arial" pitchFamily="34" charset="0"/>
                <a:ea typeface="ＭＳ Ｐゴシック" pitchFamily="34" charset="-128"/>
                <a:cs typeface="Arial" pitchFamily="34" charset="0"/>
              </a:rPr>
              <a:t> TRISAKTI </a:t>
            </a:r>
            <a:r>
              <a:rPr lang="en-US" altLang="id-ID" sz="900" dirty="0" err="1">
                <a:latin typeface="Arial" pitchFamily="34" charset="0"/>
                <a:ea typeface="ＭＳ Ｐゴシック" pitchFamily="34" charset="-128"/>
                <a:cs typeface="Arial" pitchFamily="34" charset="0"/>
              </a:rPr>
              <a:t>tersebut</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maka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ditetapkan</a:t>
            </a:r>
            <a:r>
              <a:rPr lang="en-US" altLang="id-ID" sz="900" dirty="0">
                <a:latin typeface="Arial" pitchFamily="34" charset="0"/>
                <a:ea typeface="ＭＳ Ｐゴシック" pitchFamily="34" charset="-128"/>
                <a:cs typeface="Arial" pitchFamily="34" charset="0"/>
              </a:rPr>
              <a:t> 9 agenda </a:t>
            </a:r>
            <a:r>
              <a:rPr lang="en-US" altLang="id-ID" sz="900" dirty="0" err="1">
                <a:latin typeface="Arial" pitchFamily="34" charset="0"/>
                <a:ea typeface="ＭＳ Ｐゴシック" pitchFamily="34" charset="-128"/>
                <a:cs typeface="Arial" pitchFamily="34" charset="0"/>
              </a:rPr>
              <a:t>prioritas</a:t>
            </a:r>
            <a:r>
              <a:rPr lang="en-US" altLang="id-ID" sz="900" dirty="0">
                <a:latin typeface="Arial" pitchFamily="34" charset="0"/>
                <a:ea typeface="ＭＳ Ｐゴシック" pitchFamily="34" charset="-128"/>
                <a:cs typeface="Arial" pitchFamily="34" charset="0"/>
              </a:rPr>
              <a:t> (NAWACITA), </a:t>
            </a:r>
            <a:r>
              <a:rPr lang="en-US" altLang="id-ID" sz="900" dirty="0" err="1">
                <a:latin typeface="Arial" pitchFamily="34" charset="0"/>
                <a:ea typeface="ＭＳ Ｐゴシック" pitchFamily="34" charset="-128"/>
                <a:cs typeface="Arial" pitchFamily="34" charset="0"/>
              </a:rPr>
              <a:t>dimana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pada</a:t>
            </a:r>
            <a:r>
              <a:rPr lang="en-US" altLang="id-ID" sz="900" dirty="0">
                <a:latin typeface="Arial" pitchFamily="34" charset="0"/>
                <a:ea typeface="ＭＳ Ｐゴシック" pitchFamily="34" charset="-128"/>
                <a:cs typeface="Arial" pitchFamily="34" charset="0"/>
              </a:rPr>
              <a:t> agenda ke-5 </a:t>
            </a:r>
            <a:r>
              <a:rPr lang="en-US" altLang="id-ID" sz="900" dirty="0" err="1">
                <a:latin typeface="Arial" pitchFamily="34" charset="0"/>
                <a:ea typeface="ＭＳ Ｐゴシック" pitchFamily="34" charset="-128"/>
                <a:cs typeface="Arial" pitchFamily="34" charset="0"/>
              </a:rPr>
              <a:t>dimaksudkan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untuk</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meningkatkan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kualitas</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hidup</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manusia</a:t>
            </a:r>
            <a:r>
              <a:rPr lang="en-US" altLang="id-ID" sz="900" dirty="0">
                <a:latin typeface="Arial" pitchFamily="34" charset="0"/>
                <a:ea typeface="ＭＳ Ｐゴシック" pitchFamily="34" charset="-128"/>
                <a:cs typeface="Arial" pitchFamily="34" charset="0"/>
              </a:rPr>
              <a:t> Indonesia yang  </a:t>
            </a:r>
            <a:r>
              <a:rPr lang="en-US" altLang="id-ID" sz="900" dirty="0" err="1">
                <a:latin typeface="Arial" pitchFamily="34" charset="0"/>
                <a:ea typeface="ＭＳ Ｐゴシック" pitchFamily="34" charset="-128"/>
                <a:cs typeface="Arial" pitchFamily="34" charset="0"/>
              </a:rPr>
              <a:t>akan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dicapai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melalui</a:t>
            </a:r>
            <a:r>
              <a:rPr lang="en-US" altLang="id-ID" sz="900" dirty="0">
                <a:latin typeface="Arial" pitchFamily="34" charset="0"/>
                <a:ea typeface="ＭＳ Ｐゴシック" pitchFamily="34" charset="-128"/>
                <a:cs typeface="Arial" pitchFamily="34" charset="0"/>
              </a:rPr>
              <a:t> program Indonesia </a:t>
            </a:r>
            <a:r>
              <a:rPr lang="en-US" altLang="id-ID" sz="900" dirty="0" err="1">
                <a:latin typeface="Arial" pitchFamily="34" charset="0"/>
                <a:ea typeface="ＭＳ Ｐゴシック" pitchFamily="34" charset="-128"/>
                <a:cs typeface="Arial" pitchFamily="34" charset="0"/>
              </a:rPr>
              <a:t>pintar</a:t>
            </a:r>
            <a:r>
              <a:rPr lang="en-US" altLang="id-ID" sz="900" dirty="0">
                <a:latin typeface="Arial" pitchFamily="34" charset="0"/>
                <a:ea typeface="ＭＳ Ｐゴシック" pitchFamily="34" charset="-128"/>
                <a:cs typeface="Arial" pitchFamily="34" charset="0"/>
              </a:rPr>
              <a:t>, program Indonesia </a:t>
            </a:r>
            <a:r>
              <a:rPr lang="en-US" altLang="id-ID" sz="900" dirty="0" err="1">
                <a:latin typeface="Arial" pitchFamily="34" charset="0"/>
                <a:ea typeface="ＭＳ Ｐゴシック" pitchFamily="34" charset="-128"/>
                <a:cs typeface="Arial" pitchFamily="34" charset="0"/>
              </a:rPr>
              <a:t>sehat</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dan</a:t>
            </a:r>
            <a:r>
              <a:rPr lang="en-US" altLang="id-ID" sz="900" dirty="0">
                <a:latin typeface="Arial" pitchFamily="34" charset="0"/>
                <a:ea typeface="ＭＳ Ｐゴシック" pitchFamily="34" charset="-128"/>
                <a:cs typeface="Arial" pitchFamily="34" charset="0"/>
              </a:rPr>
              <a:t> program Indonesia </a:t>
            </a:r>
            <a:r>
              <a:rPr lang="en-US" altLang="id-ID" sz="900" dirty="0" err="1">
                <a:latin typeface="Arial" pitchFamily="34" charset="0"/>
                <a:ea typeface="ＭＳ Ｐゴシック" pitchFamily="34" charset="-128"/>
                <a:cs typeface="Arial" pitchFamily="34" charset="0"/>
              </a:rPr>
              <a:t>kerja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dan</a:t>
            </a:r>
            <a:r>
              <a:rPr lang="en-US" altLang="id-ID" sz="900" dirty="0">
                <a:latin typeface="Arial" pitchFamily="34" charset="0"/>
                <a:ea typeface="ＭＳ Ｐゴシック" pitchFamily="34" charset="-128"/>
                <a:cs typeface="Arial" pitchFamily="34" charset="0"/>
              </a:rPr>
              <a:t> program Indonesia </a:t>
            </a:r>
            <a:r>
              <a:rPr lang="en-US" altLang="id-ID" sz="900" dirty="0" err="1">
                <a:latin typeface="Arial" pitchFamily="34" charset="0"/>
                <a:ea typeface="ＭＳ Ｐゴシック" pitchFamily="34" charset="-128"/>
                <a:cs typeface="Arial" pitchFamily="34" charset="0"/>
              </a:rPr>
              <a:t>sejahtera</a:t>
            </a:r>
            <a:r>
              <a:rPr lang="en-US" altLang="id-ID" sz="900" dirty="0">
                <a:latin typeface="Arial" pitchFamily="34" charset="0"/>
                <a:ea typeface="ＭＳ Ｐゴシック" pitchFamily="34" charset="-128"/>
                <a:cs typeface="Arial" pitchFamily="34" charset="0"/>
              </a:rPr>
              <a:t>.</a:t>
            </a:r>
          </a:p>
          <a:p>
            <a:pPr algn="just">
              <a:lnSpc>
                <a:spcPts val="1564"/>
              </a:lnSpc>
              <a:spcBef>
                <a:spcPts val="585"/>
              </a:spcBef>
            </a:pPr>
            <a:r>
              <a:rPr lang="en-US" altLang="id-ID" sz="900" dirty="0">
                <a:latin typeface="Arial" pitchFamily="34" charset="0"/>
                <a:ea typeface="ＭＳ Ｐゴシック" pitchFamily="34" charset="-128"/>
                <a:cs typeface="Arial" pitchFamily="34" charset="0"/>
              </a:rPr>
              <a:t>Program Indonesia </a:t>
            </a:r>
            <a:r>
              <a:rPr lang="en-US" altLang="id-ID" sz="900" dirty="0" err="1">
                <a:latin typeface="Arial" pitchFamily="34" charset="0"/>
                <a:ea typeface="ＭＳ Ｐゴシック" pitchFamily="34" charset="-128"/>
                <a:cs typeface="Arial" pitchFamily="34" charset="0"/>
              </a:rPr>
              <a:t>sehat</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terdapat</a:t>
            </a:r>
            <a:r>
              <a:rPr lang="en-US" altLang="id-ID" sz="900" dirty="0">
                <a:latin typeface="Arial" pitchFamily="34" charset="0"/>
                <a:ea typeface="ＭＳ Ｐゴシック" pitchFamily="34" charset="-128"/>
                <a:cs typeface="Arial" pitchFamily="34" charset="0"/>
              </a:rPr>
              <a:t> 3 </a:t>
            </a:r>
            <a:r>
              <a:rPr lang="en-US" altLang="id-ID" sz="900" dirty="0" err="1">
                <a:latin typeface="Arial" pitchFamily="34" charset="0"/>
                <a:ea typeface="ＭＳ Ｐゴシック" pitchFamily="34" charset="-128"/>
                <a:cs typeface="Arial" pitchFamily="34" charset="0"/>
              </a:rPr>
              <a:t>komponen</a:t>
            </a:r>
            <a:r>
              <a:rPr lang="en-US" altLang="id-ID" sz="900" dirty="0">
                <a:latin typeface="Arial" pitchFamily="34" charset="0"/>
                <a:ea typeface="ＭＳ Ｐゴシック" pitchFamily="34" charset="-128"/>
                <a:cs typeface="Arial" pitchFamily="34" charset="0"/>
              </a:rPr>
              <a:t> yang </a:t>
            </a:r>
            <a:r>
              <a:rPr lang="en-US" altLang="id-ID" sz="900" dirty="0" err="1">
                <a:latin typeface="Arial" pitchFamily="34" charset="0"/>
                <a:ea typeface="ＭＳ Ｐゴシック" pitchFamily="34" charset="-128"/>
                <a:cs typeface="Arial" pitchFamily="34" charset="0"/>
              </a:rPr>
              <a:t>akan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kita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lakukan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yaitu</a:t>
            </a:r>
            <a:r>
              <a:rPr lang="en-US" altLang="id-ID" sz="900" dirty="0">
                <a:latin typeface="Arial" pitchFamily="34" charset="0"/>
                <a:ea typeface="ＭＳ Ｐゴシック" pitchFamily="34" charset="-128"/>
                <a:cs typeface="Arial" pitchFamily="34" charset="0"/>
              </a:rPr>
              <a:t>: 1) </a:t>
            </a:r>
            <a:r>
              <a:rPr lang="en-US" altLang="id-ID" sz="900" dirty="0" err="1">
                <a:latin typeface="Arial" pitchFamily="34" charset="0"/>
                <a:ea typeface="ＭＳ Ｐゴシック" pitchFamily="34" charset="-128"/>
                <a:cs typeface="Arial" pitchFamily="34" charset="0"/>
              </a:rPr>
              <a:t>Mewujudkan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paradigma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sehat</a:t>
            </a:r>
            <a:r>
              <a:rPr lang="en-US" altLang="id-ID" sz="900" dirty="0">
                <a:latin typeface="Arial" pitchFamily="34" charset="0"/>
                <a:ea typeface="ＭＳ Ｐゴシック" pitchFamily="34" charset="-128"/>
                <a:cs typeface="Arial" pitchFamily="34" charset="0"/>
              </a:rPr>
              <a:t>; 2) </a:t>
            </a:r>
            <a:r>
              <a:rPr lang="en-US" altLang="id-ID" sz="900" dirty="0" err="1">
                <a:latin typeface="Arial" pitchFamily="34" charset="0"/>
                <a:ea typeface="ＭＳ Ｐゴシック" pitchFamily="34" charset="-128"/>
                <a:cs typeface="Arial" pitchFamily="34" charset="0"/>
              </a:rPr>
              <a:t>Penguatan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Pelayanan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Kesehatan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dan</a:t>
            </a:r>
            <a:r>
              <a:rPr lang="en-US" altLang="id-ID" sz="900" dirty="0">
                <a:latin typeface="Arial" pitchFamily="34" charset="0"/>
                <a:ea typeface="ＭＳ Ｐゴシック" pitchFamily="34" charset="-128"/>
                <a:cs typeface="Arial" pitchFamily="34" charset="0"/>
              </a:rPr>
              <a:t> 3) </a:t>
            </a:r>
            <a:r>
              <a:rPr lang="en-US" altLang="id-ID" sz="900" dirty="0" err="1">
                <a:latin typeface="Arial" pitchFamily="34" charset="0"/>
                <a:ea typeface="ＭＳ Ｐゴシック" pitchFamily="34" charset="-128"/>
                <a:cs typeface="Arial" pitchFamily="34" charset="0"/>
              </a:rPr>
              <a:t>Jaminan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Kesehatan</a:t>
            </a:r>
            <a:r>
              <a:rPr lang="en-US" altLang="id-ID" sz="900" dirty="0">
                <a:latin typeface="Arial" pitchFamily="34" charset="0"/>
                <a:ea typeface="ＭＳ Ｐゴシック" pitchFamily="34" charset="-128"/>
                <a:cs typeface="Arial" pitchFamily="34" charset="0"/>
              </a:rPr>
              <a:t> Nasional.  Program </a:t>
            </a:r>
            <a:r>
              <a:rPr lang="en-US" altLang="id-ID" sz="900" dirty="0" err="1">
                <a:latin typeface="Arial" pitchFamily="34" charset="0"/>
                <a:ea typeface="ＭＳ Ｐゴシック" pitchFamily="34" charset="-128"/>
                <a:cs typeface="Arial" pitchFamily="34" charset="0"/>
              </a:rPr>
              <a:t>tersebut</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dilaksanakan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dengan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Pendekatan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Keluarga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sehingga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keluarga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sehat</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dapat</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terwujud</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Untuk</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mendukung</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pelaksanaan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pendekatan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keluarga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ini</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dalam</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rangka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penguatan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pelayanan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kesehatan</a:t>
            </a:r>
            <a:r>
              <a:rPr lang="en-US" altLang="id-ID" sz="900" dirty="0">
                <a:latin typeface="Arial" pitchFamily="34" charset="0"/>
                <a:ea typeface="ＭＳ Ｐゴシック" pitchFamily="34" charset="-128"/>
                <a:cs typeface="Arial" pitchFamily="34" charset="0"/>
              </a:rPr>
              <a:t> di </a:t>
            </a:r>
            <a:r>
              <a:rPr lang="en-US" altLang="id-ID" sz="900" dirty="0" err="1">
                <a:latin typeface="Arial" pitchFamily="34" charset="0"/>
                <a:ea typeface="ＭＳ Ｐゴシック" pitchFamily="34" charset="-128"/>
                <a:cs typeface="Arial" pitchFamily="34" charset="0"/>
              </a:rPr>
              <a:t>daerah</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terpencil</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dan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perbatasan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maka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Kemenkes</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akan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menempatkan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tenaga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kesehatan</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secara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tim</a:t>
            </a:r>
            <a:r>
              <a:rPr lang="en-US" altLang="id-ID" sz="900" dirty="0">
                <a:latin typeface="Arial" pitchFamily="34" charset="0"/>
                <a:ea typeface="ＭＳ Ｐゴシック" pitchFamily="34" charset="-128"/>
                <a:cs typeface="Arial" pitchFamily="34" charset="0"/>
              </a:rPr>
              <a:t> yang </a:t>
            </a:r>
            <a:r>
              <a:rPr lang="en-US" altLang="id-ID" sz="900" dirty="0" err="1">
                <a:latin typeface="Arial" pitchFamily="34" charset="0"/>
                <a:ea typeface="ＭＳ Ｐゴシック" pitchFamily="34" charset="-128"/>
                <a:cs typeface="Arial" pitchFamily="34" charset="0"/>
              </a:rPr>
              <a:t>kita</a:t>
            </a:r>
            <a:r>
              <a:rPr lang="en-US" altLang="id-ID" sz="900" dirty="0">
                <a:latin typeface="Arial" pitchFamily="34" charset="0"/>
                <a:ea typeface="ＭＳ Ｐゴシック" pitchFamily="34" charset="-128"/>
                <a:cs typeface="Arial" pitchFamily="34" charset="0"/>
              </a:rPr>
              <a:t> </a:t>
            </a:r>
            <a:r>
              <a:rPr lang="en-US" altLang="id-ID" sz="900" dirty="0" err="1">
                <a:latin typeface="Arial" pitchFamily="34" charset="0"/>
                <a:ea typeface="ＭＳ Ｐゴシック" pitchFamily="34" charset="-128"/>
                <a:cs typeface="Arial" pitchFamily="34" charset="0"/>
              </a:rPr>
              <a:t>namakan</a:t>
            </a:r>
            <a:r>
              <a:rPr lang="en-US" altLang="id-ID" sz="900" dirty="0">
                <a:latin typeface="Arial" pitchFamily="34" charset="0"/>
                <a:ea typeface="ＭＳ Ｐゴシック" pitchFamily="34" charset="-128"/>
                <a:cs typeface="Arial" pitchFamily="34" charset="0"/>
              </a:rPr>
              <a:t> program </a:t>
            </a:r>
            <a:r>
              <a:rPr lang="ja-JP" altLang="en-US" sz="900" dirty="0">
                <a:latin typeface="Arial" pitchFamily="34" charset="0"/>
                <a:ea typeface="ＭＳ Ｐゴシック" pitchFamily="34" charset="-128"/>
              </a:rPr>
              <a:t>“</a:t>
            </a:r>
            <a:r>
              <a:rPr lang="en-US" altLang="ja-JP" sz="900" dirty="0">
                <a:latin typeface="Arial" pitchFamily="34" charset="0"/>
                <a:ea typeface="ＭＳ Ｐゴシック" pitchFamily="34" charset="-128"/>
                <a:cs typeface="Arial" pitchFamily="34" charset="0"/>
              </a:rPr>
              <a:t>NUSANTARA SEHAT</a:t>
            </a:r>
            <a:r>
              <a:rPr lang="ja-JP" altLang="en-US" sz="900" dirty="0">
                <a:latin typeface="Arial" pitchFamily="34" charset="0"/>
                <a:ea typeface="ＭＳ Ｐゴシック" pitchFamily="34" charset="-128"/>
              </a:rPr>
              <a:t>”</a:t>
            </a:r>
            <a:r>
              <a:rPr lang="en-US" altLang="ja-JP" sz="900" dirty="0">
                <a:latin typeface="Arial" pitchFamily="34" charset="0"/>
                <a:ea typeface="ＭＳ Ｐゴシック" pitchFamily="34" charset="-128"/>
                <a:cs typeface="Arial" pitchFamily="34" charset="0"/>
              </a:rPr>
              <a:t>. </a:t>
            </a:r>
          </a:p>
          <a:p>
            <a:pPr algn="just">
              <a:lnSpc>
                <a:spcPts val="1564"/>
              </a:lnSpc>
              <a:spcBef>
                <a:spcPts val="585"/>
              </a:spcBef>
            </a:pPr>
            <a:endParaRPr lang="id-ID" altLang="id-ID" sz="900" dirty="0">
              <a:latin typeface="Arial" pitchFamily="34" charset="0"/>
              <a:ea typeface="ＭＳ Ｐゴシック" pitchFamily="34" charset="-128"/>
              <a:cs typeface="Arial" pitchFamily="34" charset="0"/>
            </a:endParaRPr>
          </a:p>
          <a:p>
            <a:pPr eaLnBrk="1" hangingPunct="1">
              <a:lnSpc>
                <a:spcPct val="90000"/>
              </a:lnSpc>
              <a:spcBef>
                <a:spcPct val="0"/>
              </a:spcBef>
            </a:pPr>
            <a:endParaRPr lang="id-ID" altLang="id-ID" sz="900" dirty="0">
              <a:latin typeface="Arial" pitchFamily="34" charset="0"/>
              <a:ea typeface="ＭＳ Ｐゴシック" pitchFamily="34" charset="-128"/>
              <a:cs typeface="Arial" pitchFamily="34" charset="0"/>
            </a:endParaRPr>
          </a:p>
          <a:p>
            <a:pPr algn="just">
              <a:lnSpc>
                <a:spcPts val="1564"/>
              </a:lnSpc>
              <a:spcBef>
                <a:spcPts val="585"/>
              </a:spcBef>
            </a:pPr>
            <a:endParaRPr lang="id-ID" altLang="id-ID" sz="800" b="1" dirty="0">
              <a:latin typeface="Arial" pitchFamily="34" charset="0"/>
              <a:ea typeface="ＭＳ Ｐゴシック" pitchFamily="34" charset="-128"/>
              <a:cs typeface="Arial" pitchFamily="34" charset="0"/>
            </a:endParaRPr>
          </a:p>
          <a:p>
            <a:pPr algn="just">
              <a:lnSpc>
                <a:spcPts val="1564"/>
              </a:lnSpc>
              <a:spcBef>
                <a:spcPts val="585"/>
              </a:spcBef>
            </a:pPr>
            <a:endParaRPr lang="id-ID" altLang="id-ID" sz="800" b="1" dirty="0">
              <a:latin typeface="Arial" pitchFamily="34" charset="0"/>
              <a:ea typeface="ＭＳ Ｐゴシック" pitchFamily="34" charset="-128"/>
              <a:cs typeface="Arial" pitchFamily="34" charset="0"/>
            </a:endParaRPr>
          </a:p>
          <a:p>
            <a:pPr algn="just">
              <a:lnSpc>
                <a:spcPts val="1564"/>
              </a:lnSpc>
              <a:spcBef>
                <a:spcPts val="585"/>
              </a:spcBef>
            </a:pPr>
            <a:endParaRPr lang="id-ID" altLang="id-ID" sz="800" b="1" dirty="0">
              <a:latin typeface="Arial" pitchFamily="34" charset="0"/>
              <a:ea typeface="ＭＳ Ｐゴシック" pitchFamily="34" charset="-128"/>
              <a:cs typeface="Arial" pitchFamily="34" charset="0"/>
            </a:endParaRPr>
          </a:p>
          <a:p>
            <a:pPr algn="just">
              <a:lnSpc>
                <a:spcPts val="1564"/>
              </a:lnSpc>
              <a:spcBef>
                <a:spcPts val="585"/>
              </a:spcBef>
            </a:pPr>
            <a:endParaRPr lang="id-ID" altLang="id-ID" sz="800" b="1" dirty="0">
              <a:latin typeface="Arial" pitchFamily="34" charset="0"/>
              <a:ea typeface="ＭＳ Ｐゴシック" pitchFamily="34" charset="-128"/>
              <a:cs typeface="Arial" pitchFamily="34"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solidFill>
                  <a:schemeClr val="tx1"/>
                </a:solidFill>
                <a:latin typeface="Arial" pitchFamily="34" charset="0"/>
                <a:ea typeface="ＭＳ Ｐゴシック" pitchFamily="34" charset="-128"/>
              </a:defRPr>
            </a:lvl1pPr>
            <a:lvl2pPr marL="709327" indent="-272818">
              <a:defRPr sz="1800">
                <a:solidFill>
                  <a:schemeClr val="tx1"/>
                </a:solidFill>
                <a:latin typeface="Arial" pitchFamily="34" charset="0"/>
                <a:ea typeface="ＭＳ Ｐゴシック" pitchFamily="34" charset="-128"/>
              </a:defRPr>
            </a:lvl2pPr>
            <a:lvl3pPr marL="1091273" indent="-218255">
              <a:defRPr sz="1800">
                <a:solidFill>
                  <a:schemeClr val="tx1"/>
                </a:solidFill>
                <a:latin typeface="Arial" pitchFamily="34" charset="0"/>
                <a:ea typeface="ＭＳ Ｐゴシック" pitchFamily="34" charset="-128"/>
              </a:defRPr>
            </a:lvl3pPr>
            <a:lvl4pPr marL="1527781" indent="-218255">
              <a:defRPr sz="1800">
                <a:solidFill>
                  <a:schemeClr val="tx1"/>
                </a:solidFill>
                <a:latin typeface="Arial" pitchFamily="34" charset="0"/>
                <a:ea typeface="ＭＳ Ｐゴシック" pitchFamily="34" charset="-128"/>
              </a:defRPr>
            </a:lvl4pPr>
            <a:lvl5pPr marL="1964290" indent="-218255">
              <a:defRPr sz="1800">
                <a:solidFill>
                  <a:schemeClr val="tx1"/>
                </a:solidFill>
                <a:latin typeface="Arial" pitchFamily="34" charset="0"/>
                <a:ea typeface="ＭＳ Ｐゴシック" pitchFamily="34" charset="-128"/>
              </a:defRPr>
            </a:lvl5pPr>
            <a:lvl6pPr marL="2400799"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837308"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3273817"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3710326"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fld id="{AEF48373-2347-45C8-B208-2ED2329A6442}" type="slidenum">
              <a:rPr lang="id-ID" altLang="id-ID" sz="1200">
                <a:latin typeface="Calibri" pitchFamily="34" charset="0"/>
              </a:rPr>
              <a:pPr/>
              <a:t>5</a:t>
            </a:fld>
            <a:endParaRPr lang="id-ID" altLang="id-ID" sz="1200">
              <a:latin typeface="Calibri" pitchFamily="34" charset="0"/>
            </a:endParaRPr>
          </a:p>
        </p:txBody>
      </p:sp>
    </p:spTree>
    <p:extLst>
      <p:ext uri="{BB962C8B-B14F-4D97-AF65-F5344CB8AC3E}">
        <p14:creationId xmlns:p14="http://schemas.microsoft.com/office/powerpoint/2010/main" val="104066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485775" y="630238"/>
            <a:ext cx="5145088" cy="38576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lnSpc>
                <a:spcPts val="1564"/>
              </a:lnSpc>
              <a:spcBef>
                <a:spcPts val="585"/>
              </a:spcBef>
            </a:pPr>
            <a:r>
              <a:rPr lang="en-US" altLang="id-ID" sz="800" dirty="0">
                <a:ea typeface="ＭＳ Ｐゴシック" pitchFamily="34" charset="-128"/>
              </a:rPr>
              <a:t>PROGRAM INDONESIA SEHAT </a:t>
            </a:r>
            <a:r>
              <a:rPr lang="en-US" altLang="id-ID" sz="800" dirty="0" err="1">
                <a:ea typeface="ＭＳ Ｐゴシック" pitchFamily="34" charset="-128"/>
              </a:rPr>
              <a:t>dengan</a:t>
            </a:r>
            <a:r>
              <a:rPr lang="en-US" altLang="id-ID" sz="800" dirty="0">
                <a:ea typeface="ＭＳ Ｐゴシック" pitchFamily="34" charset="-128"/>
              </a:rPr>
              <a:t> 3 </a:t>
            </a:r>
            <a:r>
              <a:rPr lang="en-US" altLang="id-ID" sz="800" dirty="0" err="1">
                <a:ea typeface="ＭＳ Ｐゴシック" pitchFamily="34" charset="-128"/>
              </a:rPr>
              <a:t>pilar</a:t>
            </a:r>
            <a:r>
              <a:rPr lang="en-US" altLang="id-ID" sz="800" dirty="0">
                <a:ea typeface="ＭＳ Ｐゴシック" pitchFamily="34" charset="-128"/>
              </a:rPr>
              <a:t> </a:t>
            </a:r>
            <a:r>
              <a:rPr lang="en-US" altLang="id-ID" sz="800" dirty="0" err="1">
                <a:ea typeface="ＭＳ Ｐゴシック" pitchFamily="34" charset="-128"/>
              </a:rPr>
              <a:t>pencapaian</a:t>
            </a:r>
            <a:r>
              <a:rPr lang="en-US" altLang="id-ID" sz="800" dirty="0">
                <a:ea typeface="ＭＳ Ｐゴシック" pitchFamily="34" charset="-128"/>
              </a:rPr>
              <a:t> </a:t>
            </a:r>
            <a:r>
              <a:rPr lang="en-US" altLang="id-ID" sz="800" dirty="0" err="1">
                <a:ea typeface="ＭＳ Ｐゴシック" pitchFamily="34" charset="-128"/>
              </a:rPr>
              <a:t>yaitu</a:t>
            </a:r>
            <a:r>
              <a:rPr lang="en-US" altLang="id-ID" sz="800" dirty="0">
                <a:ea typeface="ＭＳ Ｐゴシック" pitchFamily="34" charset="-128"/>
              </a:rPr>
              <a:t> PELAKSANAAN PARADIGMA SEHAT, PENINGKATAN AKSES </a:t>
            </a:r>
            <a:r>
              <a:rPr lang="en-US" altLang="id-ID" sz="800" dirty="0" err="1">
                <a:ea typeface="ＭＳ Ｐゴシック" pitchFamily="34" charset="-128"/>
              </a:rPr>
              <a:t>dan</a:t>
            </a:r>
            <a:r>
              <a:rPr lang="en-US" altLang="id-ID" sz="800" dirty="0">
                <a:ea typeface="ＭＳ Ｐゴシック" pitchFamily="34" charset="-128"/>
              </a:rPr>
              <a:t> MUTU PELAYANAN KESEHATAN, </a:t>
            </a:r>
            <a:r>
              <a:rPr lang="en-US" altLang="id-ID" sz="800" dirty="0" err="1">
                <a:ea typeface="ＭＳ Ｐゴシック" pitchFamily="34" charset="-128"/>
              </a:rPr>
              <a:t>serta</a:t>
            </a:r>
            <a:r>
              <a:rPr lang="en-US" altLang="id-ID" sz="800" dirty="0">
                <a:ea typeface="ＭＳ Ｐゴシック" pitchFamily="34" charset="-128"/>
              </a:rPr>
              <a:t> PEMBERIAN JAMINAN KESEHATAN NASIONAL </a:t>
            </a:r>
            <a:r>
              <a:rPr lang="en-US" altLang="id-ID" sz="800" dirty="0" err="1">
                <a:ea typeface="ＭＳ Ｐゴシック" pitchFamily="34" charset="-128"/>
              </a:rPr>
              <a:t>bagi</a:t>
            </a:r>
            <a:r>
              <a:rPr lang="en-US" altLang="id-ID" sz="800" dirty="0">
                <a:ea typeface="ＭＳ Ｐゴシック" pitchFamily="34" charset="-128"/>
              </a:rPr>
              <a:t> </a:t>
            </a:r>
            <a:r>
              <a:rPr lang="en-US" altLang="id-ID" sz="800" dirty="0" err="1">
                <a:ea typeface="ＭＳ Ｐゴシック" pitchFamily="34" charset="-128"/>
              </a:rPr>
              <a:t>seluruh</a:t>
            </a:r>
            <a:r>
              <a:rPr lang="en-US" altLang="id-ID" sz="800" dirty="0">
                <a:ea typeface="ＭＳ Ｐゴシック" pitchFamily="34" charset="-128"/>
              </a:rPr>
              <a:t> </a:t>
            </a:r>
            <a:r>
              <a:rPr lang="en-US" altLang="id-ID" sz="800" dirty="0" err="1">
                <a:ea typeface="ＭＳ Ｐゴシック" pitchFamily="34" charset="-128"/>
              </a:rPr>
              <a:t>penduduk</a:t>
            </a:r>
            <a:r>
              <a:rPr lang="en-US" altLang="id-ID" sz="800" dirty="0">
                <a:ea typeface="ＭＳ Ｐゴシック" pitchFamily="34" charset="-128"/>
              </a:rPr>
              <a:t> </a:t>
            </a:r>
            <a:r>
              <a:rPr lang="en-US" altLang="id-ID" sz="800" dirty="0" err="1">
                <a:ea typeface="ＭＳ Ｐゴシック" pitchFamily="34" charset="-128"/>
              </a:rPr>
              <a:t>pada</a:t>
            </a:r>
            <a:r>
              <a:rPr lang="en-US" altLang="id-ID" sz="800" dirty="0">
                <a:ea typeface="ＭＳ Ｐゴシック" pitchFamily="34" charset="-128"/>
              </a:rPr>
              <a:t> </a:t>
            </a:r>
            <a:r>
              <a:rPr lang="en-US" altLang="id-ID" sz="800" dirty="0" err="1">
                <a:ea typeface="ＭＳ Ｐゴシック" pitchFamily="34" charset="-128"/>
              </a:rPr>
              <a:t>akhir</a:t>
            </a:r>
            <a:r>
              <a:rPr lang="en-US" altLang="id-ID" sz="800" dirty="0">
                <a:ea typeface="ＭＳ Ｐゴシック" pitchFamily="34" charset="-128"/>
              </a:rPr>
              <a:t> </a:t>
            </a:r>
            <a:r>
              <a:rPr lang="en-US" altLang="id-ID" sz="800" dirty="0" err="1">
                <a:ea typeface="ＭＳ Ｐゴシック" pitchFamily="34" charset="-128"/>
              </a:rPr>
              <a:t>tahun</a:t>
            </a:r>
            <a:r>
              <a:rPr lang="en-US" altLang="id-ID" sz="800" dirty="0">
                <a:ea typeface="ＭＳ Ｐゴシック" pitchFamily="34" charset="-128"/>
              </a:rPr>
              <a:t> 2019, yang </a:t>
            </a:r>
            <a:r>
              <a:rPr lang="en-US" altLang="id-ID" sz="800" dirty="0" err="1">
                <a:ea typeface="ＭＳ Ｐゴシック" pitchFamily="34" charset="-128"/>
              </a:rPr>
              <a:t>tertuang</a:t>
            </a:r>
            <a:r>
              <a:rPr lang="en-US" altLang="id-ID" sz="800" dirty="0">
                <a:ea typeface="ＭＳ Ｐゴシック" pitchFamily="34" charset="-128"/>
              </a:rPr>
              <a:t> </a:t>
            </a:r>
            <a:r>
              <a:rPr lang="en-US" altLang="id-ID" sz="800" dirty="0" err="1">
                <a:ea typeface="ＭＳ Ｐゴシック" pitchFamily="34" charset="-128"/>
              </a:rPr>
              <a:t>dalam</a:t>
            </a:r>
            <a:r>
              <a:rPr lang="en-US" altLang="id-ID" sz="800" dirty="0">
                <a:ea typeface="ＭＳ Ｐゴシック" pitchFamily="34" charset="-128"/>
              </a:rPr>
              <a:t> </a:t>
            </a:r>
            <a:r>
              <a:rPr lang="en-US" altLang="id-ID" sz="800" dirty="0" err="1">
                <a:ea typeface="ＭＳ Ｐゴシック" pitchFamily="34" charset="-128"/>
              </a:rPr>
              <a:t>Renstra</a:t>
            </a:r>
            <a:r>
              <a:rPr lang="en-US" altLang="id-ID" sz="800" dirty="0">
                <a:ea typeface="ＭＳ Ｐゴシック" pitchFamily="34" charset="-128"/>
              </a:rPr>
              <a:t> </a:t>
            </a:r>
            <a:r>
              <a:rPr lang="en-US" altLang="id-ID" sz="800" dirty="0" err="1">
                <a:ea typeface="ＭＳ Ｐゴシック" pitchFamily="34" charset="-128"/>
              </a:rPr>
              <a:t>Kementerian</a:t>
            </a:r>
            <a:r>
              <a:rPr lang="en-US" altLang="id-ID" sz="800" dirty="0">
                <a:ea typeface="ＭＳ Ｐゴシック" pitchFamily="34" charset="-128"/>
              </a:rPr>
              <a:t> </a:t>
            </a:r>
            <a:r>
              <a:rPr lang="en-US" altLang="id-ID" sz="800" dirty="0" err="1">
                <a:ea typeface="ＭＳ Ｐゴシック" pitchFamily="34" charset="-128"/>
              </a:rPr>
              <a:t>Kesehatan</a:t>
            </a:r>
            <a:r>
              <a:rPr lang="en-US" altLang="id-ID" sz="800" dirty="0">
                <a:ea typeface="ＭＳ Ｐゴシック" pitchFamily="34" charset="-128"/>
              </a:rPr>
              <a:t> </a:t>
            </a:r>
            <a:r>
              <a:rPr lang="en-US" altLang="id-ID" sz="800" dirty="0" err="1">
                <a:ea typeface="ＭＳ Ｐゴシック" pitchFamily="34" charset="-128"/>
              </a:rPr>
              <a:t>tahun</a:t>
            </a:r>
            <a:r>
              <a:rPr lang="en-US" altLang="id-ID" sz="800" dirty="0">
                <a:ea typeface="ＭＳ Ｐゴシック" pitchFamily="34" charset="-128"/>
              </a:rPr>
              <a:t> 2015 – 2019.</a:t>
            </a:r>
            <a:endParaRPr lang="en-US" altLang="id-ID" sz="900" dirty="0">
              <a:ea typeface="ＭＳ Ｐゴシック" pitchFamily="34" charset="-128"/>
              <a:cs typeface="Arial" pitchFamily="34" charset="0"/>
            </a:endParaRPr>
          </a:p>
          <a:p>
            <a:pPr marL="0" lvl="1" algn="just">
              <a:lnSpc>
                <a:spcPct val="80000"/>
              </a:lnSpc>
              <a:spcBef>
                <a:spcPct val="0"/>
              </a:spcBef>
            </a:pPr>
            <a:r>
              <a:rPr lang="en-US" altLang="id-ID" sz="900" b="1" dirty="0">
                <a:ea typeface="ＭＳ Ｐゴシック" pitchFamily="34" charset="-128"/>
                <a:cs typeface="Arial" pitchFamily="34" charset="0"/>
              </a:rPr>
              <a:t>Pilar 1. </a:t>
            </a:r>
            <a:r>
              <a:rPr lang="en-US" altLang="id-ID" sz="900" b="1" dirty="0" err="1">
                <a:ea typeface="ＭＳ Ｐゴシック" pitchFamily="34" charset="-128"/>
                <a:cs typeface="Arial" pitchFamily="34" charset="0"/>
              </a:rPr>
              <a:t>Paradigma</a:t>
            </a:r>
            <a:r>
              <a:rPr lang="en-US" altLang="id-ID" sz="900" b="1" dirty="0">
                <a:ea typeface="ＭＳ Ｐゴシック" pitchFamily="34" charset="-128"/>
                <a:cs typeface="Arial" pitchFamily="34" charset="0"/>
              </a:rPr>
              <a:t> </a:t>
            </a:r>
            <a:r>
              <a:rPr lang="en-US" altLang="id-ID" sz="900" b="1" dirty="0" err="1">
                <a:ea typeface="ＭＳ Ｐゴシック" pitchFamily="34" charset="-128"/>
                <a:cs typeface="Arial" pitchFamily="34" charset="0"/>
              </a:rPr>
              <a:t>Sehat</a:t>
            </a:r>
            <a:r>
              <a:rPr lang="en-US" altLang="id-ID" sz="900" b="1" dirty="0">
                <a:ea typeface="ＭＳ Ｐゴシック" pitchFamily="34" charset="-128"/>
                <a:cs typeface="Arial" pitchFamily="34" charset="0"/>
              </a:rPr>
              <a:t>  :</a:t>
            </a:r>
          </a:p>
          <a:p>
            <a:pPr marL="0" lvl="1" algn="just">
              <a:lnSpc>
                <a:spcPct val="80000"/>
              </a:lnSpc>
              <a:spcBef>
                <a:spcPct val="0"/>
              </a:spcBef>
            </a:pPr>
            <a:r>
              <a:rPr lang="en-US" altLang="id-ID" sz="900" dirty="0" err="1">
                <a:ea typeface="ＭＳ Ｐゴシック" pitchFamily="34" charset="-128"/>
                <a:cs typeface="Arial" pitchFamily="34" charset="0"/>
              </a:rPr>
              <a:t>Paradigma</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sehat</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merupakan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upaya</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Kementerian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Kesehatan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untuk</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merubah</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pola</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pikir</a:t>
            </a:r>
            <a:r>
              <a:rPr lang="en-US" altLang="id-ID" sz="900" dirty="0">
                <a:ea typeface="ＭＳ Ｐゴシック" pitchFamily="34" charset="-128"/>
                <a:cs typeface="Arial" pitchFamily="34" charset="0"/>
              </a:rPr>
              <a:t> stakeholder </a:t>
            </a:r>
            <a:r>
              <a:rPr lang="en-US" altLang="id-ID" sz="900" dirty="0" err="1">
                <a:ea typeface="ＭＳ Ｐゴシック" pitchFamily="34" charset="-128"/>
                <a:cs typeface="Arial" pitchFamily="34" charset="0"/>
              </a:rPr>
              <a:t>dan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masyarakat</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dalam</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pembangunan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kesehatan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dengan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peningkatan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upaya</a:t>
            </a:r>
            <a:r>
              <a:rPr lang="en-US" altLang="id-ID" sz="900" dirty="0">
                <a:ea typeface="ＭＳ Ｐゴシック" pitchFamily="34" charset="-128"/>
                <a:cs typeface="Arial" pitchFamily="34" charset="0"/>
              </a:rPr>
              <a:t> p</a:t>
            </a:r>
            <a:r>
              <a:rPr lang="id-ID" altLang="id-ID" sz="900" dirty="0">
                <a:ea typeface="ＭＳ Ｐゴシック" pitchFamily="34" charset="-128"/>
                <a:cs typeface="Arial" pitchFamily="34" charset="0"/>
              </a:rPr>
              <a:t>romotif – preventif</a:t>
            </a:r>
            <a:r>
              <a:rPr lang="en-US" altLang="id-ID" sz="900" dirty="0">
                <a:ea typeface="ＭＳ Ｐゴシック" pitchFamily="34" charset="-128"/>
                <a:cs typeface="Arial" pitchFamily="34" charset="0"/>
              </a:rPr>
              <a:t>, p</a:t>
            </a:r>
            <a:r>
              <a:rPr lang="id-ID" altLang="id-ID" sz="900" dirty="0">
                <a:ea typeface="ＭＳ Ｐゴシック" pitchFamily="34" charset="-128"/>
                <a:cs typeface="Arial" pitchFamily="34" charset="0"/>
              </a:rPr>
              <a:t>emberdayaan masyarakat melalui pendekatan keluarga</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peningkatan</a:t>
            </a:r>
            <a:r>
              <a:rPr lang="en-US" altLang="id-ID" sz="900" dirty="0">
                <a:ea typeface="ＭＳ Ｐゴシック" pitchFamily="34" charset="-128"/>
                <a:cs typeface="Arial" pitchFamily="34" charset="0"/>
              </a:rPr>
              <a:t> k</a:t>
            </a:r>
            <a:r>
              <a:rPr lang="id-ID" altLang="id-ID" sz="900" dirty="0">
                <a:ea typeface="ＭＳ Ｐゴシック" pitchFamily="34" charset="-128"/>
                <a:cs typeface="Arial" pitchFamily="34" charset="0"/>
              </a:rPr>
              <a:t>eterlibatan lintas sektor</a:t>
            </a:r>
            <a:r>
              <a:rPr lang="en-AU" altLang="id-ID" sz="900" dirty="0">
                <a:ea typeface="ＭＳ Ｐゴシック" pitchFamily="34" charset="-128"/>
                <a:cs typeface="Arial" pitchFamily="34" charset="0"/>
              </a:rPr>
              <a:t> </a:t>
            </a:r>
            <a:r>
              <a:rPr lang="en-AU" altLang="id-ID" sz="900" dirty="0" err="1">
                <a:ea typeface="ＭＳ Ｐゴシック" pitchFamily="34" charset="-128"/>
                <a:cs typeface="Arial" pitchFamily="34" charset="0"/>
              </a:rPr>
              <a:t>dan</a:t>
            </a:r>
            <a:r>
              <a:rPr lang="en-AU" altLang="id-ID" sz="900" dirty="0">
                <a:ea typeface="ＭＳ Ｐゴシック" pitchFamily="34" charset="-128"/>
                <a:cs typeface="Arial" pitchFamily="34" charset="0"/>
              </a:rPr>
              <a:t> </a:t>
            </a:r>
            <a:r>
              <a:rPr lang="en-AU" altLang="id-ID" sz="900" dirty="0" err="1">
                <a:ea typeface="ＭＳ Ｐゴシック" pitchFamily="34" charset="-128"/>
                <a:cs typeface="Arial" pitchFamily="34" charset="0"/>
              </a:rPr>
              <a:t>Gerakan</a:t>
            </a:r>
            <a:r>
              <a:rPr lang="en-AU" altLang="id-ID" sz="900" dirty="0">
                <a:ea typeface="ＭＳ Ｐゴシック" pitchFamily="34" charset="-128"/>
                <a:cs typeface="Arial" pitchFamily="34" charset="0"/>
              </a:rPr>
              <a:t> </a:t>
            </a:r>
            <a:r>
              <a:rPr lang="en-AU" altLang="id-ID" sz="900" dirty="0" err="1">
                <a:ea typeface="ＭＳ Ｐゴシック" pitchFamily="34" charset="-128"/>
                <a:cs typeface="Arial" pitchFamily="34" charset="0"/>
              </a:rPr>
              <a:t>Masyarakat</a:t>
            </a:r>
            <a:r>
              <a:rPr lang="en-AU" altLang="id-ID" sz="900" dirty="0">
                <a:ea typeface="ＭＳ Ｐゴシック" pitchFamily="34" charset="-128"/>
                <a:cs typeface="Arial" pitchFamily="34" charset="0"/>
              </a:rPr>
              <a:t> </a:t>
            </a:r>
            <a:r>
              <a:rPr lang="en-AU" altLang="id-ID" sz="900" dirty="0" err="1">
                <a:ea typeface="ＭＳ Ｐゴシック" pitchFamily="34" charset="-128"/>
                <a:cs typeface="Arial" pitchFamily="34" charset="0"/>
              </a:rPr>
              <a:t>Hidup</a:t>
            </a:r>
            <a:r>
              <a:rPr lang="en-AU" altLang="id-ID" sz="900" dirty="0">
                <a:ea typeface="ＭＳ Ｐゴシック" pitchFamily="34" charset="-128"/>
                <a:cs typeface="Arial" pitchFamily="34" charset="0"/>
              </a:rPr>
              <a:t> </a:t>
            </a:r>
            <a:r>
              <a:rPr lang="en-AU" altLang="id-ID" sz="900" dirty="0" err="1">
                <a:ea typeface="ＭＳ Ｐゴシック" pitchFamily="34" charset="-128"/>
                <a:cs typeface="Arial" pitchFamily="34" charset="0"/>
              </a:rPr>
              <a:t>Sehat</a:t>
            </a:r>
            <a:r>
              <a:rPr lang="en-AU" altLang="id-ID" sz="900" dirty="0">
                <a:ea typeface="ＭＳ Ｐゴシック" pitchFamily="34" charset="-128"/>
                <a:cs typeface="Arial" pitchFamily="34" charset="0"/>
              </a:rPr>
              <a:t>.</a:t>
            </a:r>
          </a:p>
          <a:p>
            <a:pPr marL="0" lvl="1" algn="just">
              <a:lnSpc>
                <a:spcPct val="80000"/>
              </a:lnSpc>
              <a:spcBef>
                <a:spcPct val="0"/>
              </a:spcBef>
            </a:pPr>
            <a:r>
              <a:rPr lang="en-US" altLang="id-ID" sz="900" b="1" dirty="0">
                <a:ea typeface="ＭＳ Ｐゴシック" pitchFamily="34" charset="-128"/>
                <a:cs typeface="Arial" pitchFamily="34" charset="0"/>
              </a:rPr>
              <a:t>Pilar 2. </a:t>
            </a:r>
            <a:r>
              <a:rPr lang="en-US" altLang="id-ID" sz="900" b="1" dirty="0" err="1">
                <a:ea typeface="ＭＳ Ｐゴシック" pitchFamily="34" charset="-128"/>
                <a:cs typeface="Arial" pitchFamily="34" charset="0"/>
              </a:rPr>
              <a:t>Penguatan</a:t>
            </a:r>
            <a:r>
              <a:rPr lang="en-US" altLang="id-ID" sz="900" b="1" dirty="0">
                <a:ea typeface="ＭＳ Ｐゴシック" pitchFamily="34" charset="-128"/>
                <a:cs typeface="Arial" pitchFamily="34" charset="0"/>
              </a:rPr>
              <a:t> </a:t>
            </a:r>
            <a:r>
              <a:rPr lang="en-US" altLang="id-ID" sz="900" b="1" dirty="0" err="1">
                <a:ea typeface="ＭＳ Ｐゴシック" pitchFamily="34" charset="-128"/>
                <a:cs typeface="Arial" pitchFamily="34" charset="0"/>
              </a:rPr>
              <a:t>Pelayanan</a:t>
            </a:r>
            <a:r>
              <a:rPr lang="en-US" altLang="id-ID" sz="900" b="1" dirty="0">
                <a:ea typeface="ＭＳ Ｐゴシック" pitchFamily="34" charset="-128"/>
                <a:cs typeface="Arial" pitchFamily="34" charset="0"/>
              </a:rPr>
              <a:t> </a:t>
            </a:r>
            <a:r>
              <a:rPr lang="en-US" altLang="id-ID" sz="900" b="1" dirty="0" err="1">
                <a:ea typeface="ＭＳ Ｐゴシック" pitchFamily="34" charset="-128"/>
                <a:cs typeface="Arial" pitchFamily="34" charset="0"/>
              </a:rPr>
              <a:t>Kesehatan</a:t>
            </a:r>
            <a:endParaRPr lang="en-US" altLang="id-ID" sz="900" b="1" dirty="0">
              <a:ea typeface="ＭＳ Ｐゴシック" pitchFamily="34" charset="-128"/>
              <a:cs typeface="Arial" pitchFamily="34" charset="0"/>
            </a:endParaRPr>
          </a:p>
          <a:p>
            <a:pPr algn="just" eaLnBrk="1" hangingPunct="1">
              <a:lnSpc>
                <a:spcPct val="80000"/>
              </a:lnSpc>
              <a:spcBef>
                <a:spcPct val="0"/>
              </a:spcBef>
            </a:pPr>
            <a:r>
              <a:rPr lang="en-US" altLang="id-ID" sz="900" dirty="0" err="1">
                <a:ea typeface="ＭＳ Ｐゴシック" pitchFamily="34" charset="-128"/>
                <a:cs typeface="Arial" pitchFamily="34" charset="0"/>
              </a:rPr>
              <a:t>Penguatan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pelayanan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kesehatan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dimaksudkan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untuk</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menjamin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keterjangkauan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dan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mutu</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pelayanan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kesehatan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Kegiatan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ini</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dilakukan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dengan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mengacu</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pada</a:t>
            </a:r>
            <a:r>
              <a:rPr lang="en-US" altLang="id-ID" sz="900" dirty="0">
                <a:ea typeface="ＭＳ Ｐゴシック" pitchFamily="34" charset="-128"/>
                <a:cs typeface="Arial" pitchFamily="34" charset="0"/>
              </a:rPr>
              <a:t> 3 (</a:t>
            </a:r>
            <a:r>
              <a:rPr lang="en-US" altLang="id-ID" sz="900" dirty="0" err="1">
                <a:ea typeface="ＭＳ Ｐゴシック" pitchFamily="34" charset="-128"/>
                <a:cs typeface="Arial" pitchFamily="34" charset="0"/>
              </a:rPr>
              <a:t>tiga</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hal</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penting</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sebagai</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berikut</a:t>
            </a:r>
            <a:r>
              <a:rPr lang="en-US" altLang="id-ID" sz="900" dirty="0">
                <a:ea typeface="ＭＳ Ｐゴシック" pitchFamily="34" charset="-128"/>
                <a:cs typeface="Arial" pitchFamily="34" charset="0"/>
              </a:rPr>
              <a:t>:</a:t>
            </a:r>
          </a:p>
          <a:p>
            <a:pPr algn="just" eaLnBrk="1" hangingPunct="1">
              <a:lnSpc>
                <a:spcPct val="80000"/>
              </a:lnSpc>
              <a:spcBef>
                <a:spcPct val="0"/>
              </a:spcBef>
              <a:buFontTx/>
              <a:buAutoNum type="alphaLcPeriod"/>
            </a:pPr>
            <a:r>
              <a:rPr lang="en-US" altLang="id-ID" sz="900" dirty="0">
                <a:ea typeface="ＭＳ Ｐゴシック" pitchFamily="34" charset="-128"/>
                <a:cs typeface="Arial" pitchFamily="34" charset="0"/>
              </a:rPr>
              <a:t>P</a:t>
            </a:r>
            <a:r>
              <a:rPr lang="id-ID" altLang="id-ID" sz="900" dirty="0">
                <a:ea typeface="ＭＳ Ｐゴシック" pitchFamily="34" charset="-128"/>
                <a:cs typeface="Arial" pitchFamily="34" charset="0"/>
              </a:rPr>
              <a:t>eningkatan </a:t>
            </a:r>
            <a:r>
              <a:rPr lang="en-US" altLang="id-ID" sz="900" dirty="0">
                <a:ea typeface="ＭＳ Ｐゴシック" pitchFamily="34" charset="-128"/>
                <a:cs typeface="Arial" pitchFamily="34" charset="0"/>
              </a:rPr>
              <a:t>a</a:t>
            </a:r>
            <a:r>
              <a:rPr lang="id-ID" altLang="id-ID" sz="900" dirty="0">
                <a:ea typeface="ＭＳ Ｐゴシック" pitchFamily="34" charset="-128"/>
                <a:cs typeface="Arial" pitchFamily="34" charset="0"/>
              </a:rPr>
              <a:t>kses</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terutama</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pada</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Fasilitas</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Kesehatan</a:t>
            </a:r>
            <a:r>
              <a:rPr lang="en-US" altLang="id-ID" sz="900" dirty="0">
                <a:ea typeface="ＭＳ Ｐゴシック" pitchFamily="34" charset="-128"/>
                <a:cs typeface="Arial" pitchFamily="34" charset="0"/>
              </a:rPr>
              <a:t> Tingkat </a:t>
            </a:r>
            <a:r>
              <a:rPr lang="en-US" altLang="id-ID" sz="900" dirty="0" err="1">
                <a:ea typeface="ＭＳ Ｐゴシック" pitchFamily="34" charset="-128"/>
                <a:cs typeface="Arial" pitchFamily="34" charset="0"/>
              </a:rPr>
              <a:t>Pertama</a:t>
            </a:r>
            <a:r>
              <a:rPr lang="en-US" altLang="id-ID" sz="900" dirty="0">
                <a:ea typeface="ＭＳ Ｐゴシック" pitchFamily="34" charset="-128"/>
                <a:cs typeface="Arial" pitchFamily="34" charset="0"/>
              </a:rPr>
              <a:t> (FKTP), </a:t>
            </a:r>
            <a:r>
              <a:rPr lang="id-ID" altLang="id-ID" sz="900" dirty="0">
                <a:ea typeface="ＭＳ Ｐゴシック" pitchFamily="34" charset="-128"/>
                <a:cs typeface="Arial" pitchFamily="34" charset="0"/>
              </a:rPr>
              <a:t>Optimalisasi Sistem Ruj</a:t>
            </a:r>
            <a:r>
              <a:rPr lang="en-US" altLang="id-ID" sz="900" dirty="0" err="1">
                <a:ea typeface="ＭＳ Ｐゴシック" pitchFamily="34" charset="-128"/>
                <a:cs typeface="Arial" pitchFamily="34" charset="0"/>
              </a:rPr>
              <a:t>ukan</a:t>
            </a:r>
            <a:r>
              <a:rPr lang="en-US" altLang="id-ID" sz="900" dirty="0">
                <a:ea typeface="ＭＳ Ｐゴシック" pitchFamily="34" charset="-128"/>
                <a:cs typeface="Arial" pitchFamily="34" charset="0"/>
              </a:rPr>
              <a:t>, p</a:t>
            </a:r>
            <a:r>
              <a:rPr lang="id-ID" altLang="id-ID" sz="900" dirty="0">
                <a:ea typeface="ＭＳ Ｐゴシック" pitchFamily="34" charset="-128"/>
                <a:cs typeface="Arial" pitchFamily="34" charset="0"/>
              </a:rPr>
              <a:t>eningkatan </a:t>
            </a:r>
            <a:r>
              <a:rPr lang="en-US" altLang="id-ID" sz="900" dirty="0">
                <a:ea typeface="ＭＳ Ｐゴシック" pitchFamily="34" charset="-128"/>
                <a:cs typeface="Arial" pitchFamily="34" charset="0"/>
              </a:rPr>
              <a:t>m</a:t>
            </a:r>
            <a:r>
              <a:rPr lang="id-ID" altLang="id-ID" sz="900" dirty="0">
                <a:ea typeface="ＭＳ Ｐゴシック" pitchFamily="34" charset="-128"/>
                <a:cs typeface="Arial" pitchFamily="34" charset="0"/>
              </a:rPr>
              <a:t>utu</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pelayanan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kesehatan</a:t>
            </a:r>
            <a:endParaRPr lang="en-US" altLang="id-ID" sz="900" dirty="0">
              <a:ea typeface="ＭＳ Ｐゴシック" pitchFamily="34" charset="-128"/>
              <a:cs typeface="Arial" pitchFamily="34" charset="0"/>
            </a:endParaRPr>
          </a:p>
          <a:p>
            <a:pPr algn="just" eaLnBrk="1" hangingPunct="1">
              <a:lnSpc>
                <a:spcPct val="80000"/>
              </a:lnSpc>
              <a:spcBef>
                <a:spcPct val="0"/>
              </a:spcBef>
              <a:buFontTx/>
              <a:buAutoNum type="alphaLcPeriod"/>
            </a:pPr>
            <a:r>
              <a:rPr lang="en-US" altLang="id-ID" sz="900" dirty="0" err="1">
                <a:ea typeface="ＭＳ Ｐゴシック" pitchFamily="34" charset="-128"/>
                <a:cs typeface="Arial" pitchFamily="34" charset="0"/>
              </a:rPr>
              <a:t>Penerapan</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pendekatan</a:t>
            </a:r>
            <a:r>
              <a:rPr lang="id-ID" altLang="id-ID" sz="900" dirty="0">
                <a:ea typeface="ＭＳ Ｐゴシック" pitchFamily="34" charset="-128"/>
                <a:cs typeface="Arial" pitchFamily="34" charset="0"/>
              </a:rPr>
              <a:t> </a:t>
            </a:r>
            <a:r>
              <a:rPr lang="en-US" altLang="id-ID" sz="900" i="1" dirty="0">
                <a:ea typeface="ＭＳ Ｐゴシック" pitchFamily="34" charset="-128"/>
                <a:cs typeface="Arial" pitchFamily="34" charset="0"/>
              </a:rPr>
              <a:t>continuum of care.</a:t>
            </a:r>
          </a:p>
          <a:p>
            <a:pPr algn="just" eaLnBrk="1" hangingPunct="1">
              <a:lnSpc>
                <a:spcPct val="80000"/>
              </a:lnSpc>
              <a:spcBef>
                <a:spcPct val="0"/>
              </a:spcBef>
              <a:buFontTx/>
              <a:buAutoNum type="alphaLcPeriod"/>
            </a:pPr>
            <a:r>
              <a:rPr lang="en-US" altLang="id-ID" sz="900" dirty="0" err="1">
                <a:ea typeface="ＭＳ Ｐゴシック" pitchFamily="34" charset="-128"/>
                <a:cs typeface="Arial" pitchFamily="34" charset="0"/>
              </a:rPr>
              <a:t>Intervensi</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berbasis</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resiko</a:t>
            </a:r>
            <a:r>
              <a:rPr lang="en-US" altLang="id-ID" sz="900" dirty="0">
                <a:ea typeface="ＭＳ Ｐゴシック" pitchFamily="34" charset="-128"/>
                <a:cs typeface="Arial" pitchFamily="34" charset="0"/>
              </a:rPr>
              <a:t> </a:t>
            </a:r>
            <a:r>
              <a:rPr lang="en-US" altLang="id-ID" sz="900" dirty="0" err="1">
                <a:ea typeface="ＭＳ Ｐゴシック" pitchFamily="34" charset="-128"/>
                <a:cs typeface="Arial" pitchFamily="34" charset="0"/>
              </a:rPr>
              <a:t>kesehatan</a:t>
            </a:r>
            <a:r>
              <a:rPr lang="en-US" altLang="id-ID" sz="900" dirty="0">
                <a:ea typeface="ＭＳ Ｐゴシック" pitchFamily="34" charset="-128"/>
                <a:cs typeface="Arial" pitchFamily="34" charset="0"/>
              </a:rPr>
              <a:t> (</a:t>
            </a:r>
            <a:r>
              <a:rPr lang="en-US" altLang="id-ID" sz="900" i="1" dirty="0">
                <a:ea typeface="ＭＳ Ｐゴシック" pitchFamily="34" charset="-128"/>
                <a:cs typeface="Arial" pitchFamily="34" charset="0"/>
              </a:rPr>
              <a:t>health risk</a:t>
            </a:r>
            <a:r>
              <a:rPr lang="en-US" altLang="id-ID" sz="900" dirty="0">
                <a:ea typeface="ＭＳ Ｐゴシック" pitchFamily="34" charset="-128"/>
                <a:cs typeface="Arial" pitchFamily="34" charset="0"/>
              </a:rPr>
              <a:t>).</a:t>
            </a:r>
          </a:p>
          <a:p>
            <a:pPr marL="0" lvl="1" algn="just">
              <a:lnSpc>
                <a:spcPct val="80000"/>
              </a:lnSpc>
              <a:spcBef>
                <a:spcPct val="0"/>
              </a:spcBef>
            </a:pPr>
            <a:r>
              <a:rPr lang="en-US" altLang="id-ID" sz="900" b="1" dirty="0">
                <a:ea typeface="ＭＳ Ｐゴシック" pitchFamily="34" charset="-128"/>
                <a:cs typeface="Arial" pitchFamily="34" charset="0"/>
              </a:rPr>
              <a:t>Pilar 3. </a:t>
            </a:r>
            <a:r>
              <a:rPr lang="en-US" altLang="id-ID" sz="900" b="1" dirty="0" err="1">
                <a:ea typeface="ＭＳ Ｐゴシック" pitchFamily="34" charset="-128"/>
                <a:cs typeface="Arial" pitchFamily="34" charset="0"/>
              </a:rPr>
              <a:t>Jaminan</a:t>
            </a:r>
            <a:r>
              <a:rPr lang="en-US" altLang="id-ID" sz="900" b="1" dirty="0">
                <a:ea typeface="ＭＳ Ｐゴシック" pitchFamily="34" charset="-128"/>
                <a:cs typeface="Arial" pitchFamily="34" charset="0"/>
              </a:rPr>
              <a:t> </a:t>
            </a:r>
            <a:r>
              <a:rPr lang="en-US" altLang="id-ID" sz="900" b="1" dirty="0" err="1">
                <a:ea typeface="ＭＳ Ｐゴシック" pitchFamily="34" charset="-128"/>
                <a:cs typeface="Arial" pitchFamily="34" charset="0"/>
              </a:rPr>
              <a:t>Kesehatan</a:t>
            </a:r>
            <a:r>
              <a:rPr lang="en-US" altLang="id-ID" sz="900" b="1" dirty="0">
                <a:ea typeface="ＭＳ Ｐゴシック" pitchFamily="34" charset="-128"/>
                <a:cs typeface="Arial" pitchFamily="34" charset="0"/>
              </a:rPr>
              <a:t> Nasional (JKN)</a:t>
            </a:r>
          </a:p>
          <a:p>
            <a:pPr algn="just" eaLnBrk="1" hangingPunct="1">
              <a:lnSpc>
                <a:spcPct val="80000"/>
              </a:lnSpc>
              <a:spcBef>
                <a:spcPct val="0"/>
              </a:spcBef>
            </a:pPr>
            <a:r>
              <a:rPr lang="id-ID" altLang="id-ID" sz="900" dirty="0">
                <a:ea typeface="ＭＳ Ｐゴシック" pitchFamily="34" charset="-128"/>
              </a:rPr>
              <a:t>Program</a:t>
            </a:r>
            <a:r>
              <a:rPr lang="en-US" altLang="id-ID" sz="900" dirty="0">
                <a:ea typeface="ＭＳ Ｐゴシック" pitchFamily="34" charset="-128"/>
              </a:rPr>
              <a:t> JKN </a:t>
            </a:r>
            <a:r>
              <a:rPr lang="en-US" altLang="id-ID" sz="900" dirty="0" err="1">
                <a:ea typeface="ＭＳ Ｐゴシック" pitchFamily="34" charset="-128"/>
              </a:rPr>
              <a:t>ini</a:t>
            </a:r>
            <a:r>
              <a:rPr lang="en-US" altLang="id-ID" sz="900" dirty="0">
                <a:ea typeface="ＭＳ Ｐゴシック" pitchFamily="34" charset="-128"/>
              </a:rPr>
              <a:t> </a:t>
            </a:r>
            <a:r>
              <a:rPr lang="en-US" altLang="id-ID" sz="900" dirty="0" err="1">
                <a:ea typeface="ＭＳ Ｐゴシック" pitchFamily="34" charset="-128"/>
              </a:rPr>
              <a:t>dimaksudkan</a:t>
            </a:r>
            <a:r>
              <a:rPr lang="en-US" altLang="id-ID" sz="900" dirty="0">
                <a:ea typeface="ＭＳ Ｐゴシック" pitchFamily="34" charset="-128"/>
              </a:rPr>
              <a:t> </a:t>
            </a:r>
            <a:r>
              <a:rPr lang="en-US" altLang="id-ID" sz="900" dirty="0" err="1">
                <a:ea typeface="ＭＳ Ｐゴシック" pitchFamily="34" charset="-128"/>
              </a:rPr>
              <a:t>untuk</a:t>
            </a:r>
            <a:r>
              <a:rPr lang="en-US" altLang="id-ID" sz="900" dirty="0">
                <a:ea typeface="ＭＳ Ｐゴシック" pitchFamily="34" charset="-128"/>
              </a:rPr>
              <a:t> </a:t>
            </a:r>
            <a:r>
              <a:rPr lang="en-US" altLang="id-ID" sz="900" dirty="0" err="1">
                <a:ea typeface="ＭＳ Ｐゴシック" pitchFamily="34" charset="-128"/>
              </a:rPr>
              <a:t>memberikan</a:t>
            </a:r>
            <a:r>
              <a:rPr lang="en-US" altLang="id-ID" sz="900" dirty="0">
                <a:ea typeface="ＭＳ Ｐゴシック" pitchFamily="34" charset="-128"/>
              </a:rPr>
              <a:t> </a:t>
            </a:r>
            <a:r>
              <a:rPr lang="en-US" altLang="id-ID" sz="900" dirty="0" err="1">
                <a:ea typeface="ＭＳ Ｐゴシック" pitchFamily="34" charset="-128"/>
              </a:rPr>
              <a:t>perlindungan</a:t>
            </a:r>
            <a:r>
              <a:rPr lang="en-US" altLang="id-ID" sz="900" dirty="0">
                <a:ea typeface="ＭＳ Ｐゴシック" pitchFamily="34" charset="-128"/>
              </a:rPr>
              <a:t> </a:t>
            </a:r>
            <a:r>
              <a:rPr lang="en-US" altLang="id-ID" sz="900" dirty="0" err="1">
                <a:ea typeface="ＭＳ Ｐゴシック" pitchFamily="34" charset="-128"/>
              </a:rPr>
              <a:t>kesehatan</a:t>
            </a:r>
            <a:r>
              <a:rPr lang="en-US" altLang="id-ID" sz="900" dirty="0">
                <a:ea typeface="ＭＳ Ｐゴシック" pitchFamily="34" charset="-128"/>
              </a:rPr>
              <a:t> </a:t>
            </a:r>
            <a:r>
              <a:rPr lang="en-US" altLang="id-ID" sz="900" dirty="0" err="1">
                <a:ea typeface="ＭＳ Ｐゴシック" pitchFamily="34" charset="-128"/>
              </a:rPr>
              <a:t>bagi</a:t>
            </a:r>
            <a:r>
              <a:rPr lang="en-US" altLang="id-ID" sz="900" dirty="0">
                <a:ea typeface="ＭＳ Ｐゴシック" pitchFamily="34" charset="-128"/>
              </a:rPr>
              <a:t> </a:t>
            </a:r>
            <a:r>
              <a:rPr lang="en-US" altLang="id-ID" sz="900" dirty="0" err="1">
                <a:ea typeface="ＭＳ Ｐゴシック" pitchFamily="34" charset="-128"/>
              </a:rPr>
              <a:t>seluruh</a:t>
            </a:r>
            <a:r>
              <a:rPr lang="en-US" altLang="id-ID" sz="900" dirty="0">
                <a:ea typeface="ＭＳ Ｐゴシック" pitchFamily="34" charset="-128"/>
              </a:rPr>
              <a:t> </a:t>
            </a:r>
            <a:r>
              <a:rPr lang="en-US" altLang="id-ID" sz="900" dirty="0" err="1">
                <a:ea typeface="ＭＳ Ｐゴシック" pitchFamily="34" charset="-128"/>
              </a:rPr>
              <a:t>masyarakat</a:t>
            </a:r>
            <a:r>
              <a:rPr lang="en-US" altLang="id-ID" sz="900" dirty="0">
                <a:ea typeface="ＭＳ Ｐゴシック" pitchFamily="34" charset="-128"/>
              </a:rPr>
              <a:t> Indonesia, </a:t>
            </a:r>
            <a:r>
              <a:rPr lang="en-US" altLang="id-ID" sz="900" dirty="0" err="1">
                <a:ea typeface="ＭＳ Ｐゴシック" pitchFamily="34" charset="-128"/>
              </a:rPr>
              <a:t>baik</a:t>
            </a:r>
            <a:r>
              <a:rPr lang="en-US" altLang="id-ID" sz="900" dirty="0">
                <a:ea typeface="ＭＳ Ｐゴシック" pitchFamily="34" charset="-128"/>
              </a:rPr>
              <a:t> </a:t>
            </a:r>
            <a:r>
              <a:rPr lang="en-US" altLang="id-ID" sz="900" dirty="0" err="1">
                <a:ea typeface="ＭＳ Ｐゴシック" pitchFamily="34" charset="-128"/>
              </a:rPr>
              <a:t>Penerima</a:t>
            </a:r>
            <a:r>
              <a:rPr lang="en-US" altLang="id-ID" sz="900" dirty="0">
                <a:ea typeface="ＭＳ Ｐゴシック" pitchFamily="34" charset="-128"/>
              </a:rPr>
              <a:t> </a:t>
            </a:r>
            <a:r>
              <a:rPr lang="en-US" altLang="id-ID" sz="900" dirty="0" err="1">
                <a:ea typeface="ＭＳ Ｐゴシック" pitchFamily="34" charset="-128"/>
              </a:rPr>
              <a:t>Bantuan</a:t>
            </a:r>
            <a:r>
              <a:rPr lang="en-US" altLang="id-ID" sz="900" dirty="0">
                <a:ea typeface="ＭＳ Ｐゴシック" pitchFamily="34" charset="-128"/>
              </a:rPr>
              <a:t> </a:t>
            </a:r>
            <a:r>
              <a:rPr lang="en-US" altLang="id-ID" sz="900" dirty="0" err="1">
                <a:ea typeface="ＭＳ Ｐゴシック" pitchFamily="34" charset="-128"/>
              </a:rPr>
              <a:t>Iuran</a:t>
            </a:r>
            <a:r>
              <a:rPr lang="en-US" altLang="id-ID" sz="900" dirty="0">
                <a:ea typeface="ＭＳ Ｐゴシック" pitchFamily="34" charset="-128"/>
              </a:rPr>
              <a:t> (PBI) </a:t>
            </a:r>
            <a:r>
              <a:rPr lang="en-US" altLang="id-ID" sz="900" dirty="0" err="1">
                <a:ea typeface="ＭＳ Ｐゴシック" pitchFamily="34" charset="-128"/>
              </a:rPr>
              <a:t>ataupun</a:t>
            </a:r>
            <a:r>
              <a:rPr lang="en-US" altLang="id-ID" sz="900" dirty="0">
                <a:ea typeface="ＭＳ Ｐゴシック" pitchFamily="34" charset="-128"/>
              </a:rPr>
              <a:t> Non-PBI. </a:t>
            </a:r>
            <a:r>
              <a:rPr lang="en-US" altLang="id-ID" sz="900" dirty="0" err="1">
                <a:ea typeface="ＭＳ Ｐゴシック" pitchFamily="34" charset="-128"/>
              </a:rPr>
              <a:t>Dalam</a:t>
            </a:r>
            <a:r>
              <a:rPr lang="en-US" altLang="id-ID" sz="900" dirty="0">
                <a:ea typeface="ＭＳ Ｐゴシック" pitchFamily="34" charset="-128"/>
              </a:rPr>
              <a:t> </a:t>
            </a:r>
            <a:r>
              <a:rPr lang="en-US" altLang="id-ID" sz="900" dirty="0" err="1">
                <a:ea typeface="ＭＳ Ｐゴシック" pitchFamily="34" charset="-128"/>
              </a:rPr>
              <a:t>pengembangan</a:t>
            </a:r>
            <a:r>
              <a:rPr lang="en-US" altLang="id-ID" sz="900" dirty="0">
                <a:ea typeface="ＭＳ Ｐゴシック" pitchFamily="34" charset="-128"/>
              </a:rPr>
              <a:t> JKN </a:t>
            </a:r>
            <a:r>
              <a:rPr lang="en-US" altLang="id-ID" sz="900" dirty="0" err="1">
                <a:ea typeface="ＭＳ Ｐゴシック" pitchFamily="34" charset="-128"/>
              </a:rPr>
              <a:t>ini</a:t>
            </a:r>
            <a:r>
              <a:rPr lang="en-US" altLang="id-ID" sz="900" dirty="0">
                <a:ea typeface="ＭＳ Ｐゴシック" pitchFamily="34" charset="-128"/>
              </a:rPr>
              <a:t> </a:t>
            </a:r>
            <a:r>
              <a:rPr lang="en-US" altLang="id-ID" sz="900" dirty="0" err="1">
                <a:ea typeface="ＭＳ Ｐゴシック" pitchFamily="34" charset="-128"/>
              </a:rPr>
              <a:t>Kementerian</a:t>
            </a:r>
            <a:r>
              <a:rPr lang="en-US" altLang="id-ID" sz="900" dirty="0">
                <a:ea typeface="ＭＳ Ｐゴシック" pitchFamily="34" charset="-128"/>
              </a:rPr>
              <a:t> </a:t>
            </a:r>
            <a:r>
              <a:rPr lang="en-US" altLang="id-ID" sz="900" dirty="0" err="1">
                <a:ea typeface="ＭＳ Ｐゴシック" pitchFamily="34" charset="-128"/>
              </a:rPr>
              <a:t>Kesehatan</a:t>
            </a:r>
            <a:r>
              <a:rPr lang="en-US" altLang="id-ID" sz="900" dirty="0">
                <a:ea typeface="ＭＳ Ｐゴシック" pitchFamily="34" charset="-128"/>
              </a:rPr>
              <a:t> </a:t>
            </a:r>
            <a:r>
              <a:rPr lang="en-US" altLang="id-ID" sz="900" dirty="0" err="1">
                <a:ea typeface="ＭＳ Ｐゴシック" pitchFamily="34" charset="-128"/>
              </a:rPr>
              <a:t>fokus</a:t>
            </a:r>
            <a:r>
              <a:rPr lang="en-US" altLang="id-ID" sz="900" dirty="0">
                <a:ea typeface="ＭＳ Ｐゴシック" pitchFamily="34" charset="-128"/>
              </a:rPr>
              <a:t> </a:t>
            </a:r>
            <a:r>
              <a:rPr lang="en-US" altLang="id-ID" sz="900" dirty="0" err="1">
                <a:ea typeface="ＭＳ Ｐゴシック" pitchFamily="34" charset="-128"/>
              </a:rPr>
              <a:t>pada</a:t>
            </a:r>
            <a:r>
              <a:rPr lang="en-US" altLang="id-ID" sz="900" dirty="0">
                <a:ea typeface="ＭＳ Ｐゴシック" pitchFamily="34" charset="-128"/>
              </a:rPr>
              <a:t> </a:t>
            </a:r>
            <a:r>
              <a:rPr lang="en-US" altLang="id-ID" sz="900" dirty="0" err="1">
                <a:ea typeface="ＭＳ Ｐゴシック" pitchFamily="34" charset="-128"/>
              </a:rPr>
              <a:t>pengembangan</a:t>
            </a:r>
            <a:r>
              <a:rPr lang="en-US" altLang="id-ID" sz="900" dirty="0">
                <a:ea typeface="ＭＳ Ｐゴシック" pitchFamily="34" charset="-128"/>
              </a:rPr>
              <a:t> benefit package, </a:t>
            </a:r>
            <a:r>
              <a:rPr lang="en-US" altLang="id-ID" sz="900" dirty="0" err="1">
                <a:ea typeface="ＭＳ Ｐゴシック" pitchFamily="34" charset="-128"/>
              </a:rPr>
              <a:t>menggunakan</a:t>
            </a:r>
            <a:r>
              <a:rPr lang="en-US" altLang="id-ID" sz="900" dirty="0">
                <a:ea typeface="ＭＳ Ｐゴシック" pitchFamily="34" charset="-128"/>
              </a:rPr>
              <a:t> s</a:t>
            </a:r>
            <a:r>
              <a:rPr lang="id-ID" altLang="id-ID" sz="900" dirty="0">
                <a:ea typeface="ＭＳ Ｐゴシック" pitchFamily="34" charset="-128"/>
              </a:rPr>
              <a:t>istem pembiayaan asuransi </a:t>
            </a:r>
            <a:r>
              <a:rPr lang="en-US" altLang="id-ID" sz="900" dirty="0" err="1">
                <a:ea typeface="ＭＳ Ｐゴシック" pitchFamily="34" charset="-128"/>
              </a:rPr>
              <a:t>dengan</a:t>
            </a:r>
            <a:r>
              <a:rPr lang="id-ID" altLang="id-ID" sz="900" dirty="0">
                <a:ea typeface="ＭＳ Ｐゴシック" pitchFamily="34" charset="-128"/>
              </a:rPr>
              <a:t> azas gotong royong</a:t>
            </a:r>
            <a:r>
              <a:rPr lang="en-US" altLang="id-ID" sz="900" dirty="0">
                <a:ea typeface="ＭＳ Ｐゴシック" pitchFamily="34" charset="-128"/>
              </a:rPr>
              <a:t>, </a:t>
            </a:r>
            <a:r>
              <a:rPr lang="en-US" altLang="id-ID" sz="900" dirty="0" err="1">
                <a:ea typeface="ＭＳ Ｐゴシック" pitchFamily="34" charset="-128"/>
              </a:rPr>
              <a:t>serta</a:t>
            </a:r>
            <a:r>
              <a:rPr lang="en-US" altLang="id-ID" sz="900" dirty="0">
                <a:ea typeface="ＭＳ Ｐゴシック" pitchFamily="34" charset="-128"/>
              </a:rPr>
              <a:t> </a:t>
            </a:r>
            <a:r>
              <a:rPr lang="en-US" altLang="id-ID" sz="900" dirty="0" err="1">
                <a:ea typeface="ＭＳ Ｐゴシック" pitchFamily="34" charset="-128"/>
              </a:rPr>
              <a:t>melakukan</a:t>
            </a:r>
            <a:r>
              <a:rPr lang="en-US" altLang="id-ID" sz="900" dirty="0">
                <a:ea typeface="ＭＳ Ｐゴシック" pitchFamily="34" charset="-128"/>
              </a:rPr>
              <a:t> k</a:t>
            </a:r>
            <a:r>
              <a:rPr lang="id-ID" altLang="id-ID" sz="900" dirty="0">
                <a:ea typeface="ＭＳ Ｐゴシック" pitchFamily="34" charset="-128"/>
              </a:rPr>
              <a:t>endali </a:t>
            </a:r>
            <a:r>
              <a:rPr lang="en-US" altLang="id-ID" sz="900" dirty="0">
                <a:ea typeface="ＭＳ Ｐゴシック" pitchFamily="34" charset="-128"/>
              </a:rPr>
              <a:t>mu</a:t>
            </a:r>
            <a:r>
              <a:rPr lang="id-ID" altLang="id-ID" sz="900" dirty="0">
                <a:ea typeface="ＭＳ Ｐゴシック" pitchFamily="34" charset="-128"/>
              </a:rPr>
              <a:t>tu </a:t>
            </a:r>
            <a:r>
              <a:rPr lang="en-US" altLang="id-ID" sz="900" dirty="0" err="1">
                <a:ea typeface="ＭＳ Ｐゴシック" pitchFamily="34" charset="-128"/>
              </a:rPr>
              <a:t>dan</a:t>
            </a:r>
            <a:r>
              <a:rPr lang="en-US" altLang="id-ID" sz="900" dirty="0">
                <a:ea typeface="ＭＳ Ｐゴシック" pitchFamily="34" charset="-128"/>
              </a:rPr>
              <a:t> k</a:t>
            </a:r>
            <a:r>
              <a:rPr lang="id-ID" altLang="id-ID" sz="900" dirty="0">
                <a:ea typeface="ＭＳ Ｐゴシック" pitchFamily="34" charset="-128"/>
              </a:rPr>
              <a:t>endali </a:t>
            </a:r>
            <a:r>
              <a:rPr lang="en-US" altLang="id-ID" sz="900" dirty="0">
                <a:ea typeface="ＭＳ Ｐゴシック" pitchFamily="34" charset="-128"/>
              </a:rPr>
              <a:t>b</a:t>
            </a:r>
            <a:r>
              <a:rPr lang="id-ID" altLang="id-ID" sz="900" dirty="0">
                <a:ea typeface="ＭＳ Ｐゴシック" pitchFamily="34" charset="-128"/>
              </a:rPr>
              <a:t>iaya</a:t>
            </a:r>
            <a:r>
              <a:rPr lang="en-US" altLang="id-ID" sz="900" dirty="0">
                <a:ea typeface="ＭＳ Ｐゴシック" pitchFamily="34" charset="-128"/>
              </a:rPr>
              <a:t> </a:t>
            </a:r>
            <a:r>
              <a:rPr lang="en-US" altLang="id-ID" sz="900" dirty="0" err="1">
                <a:ea typeface="ＭＳ Ｐゴシック" pitchFamily="34" charset="-128"/>
              </a:rPr>
              <a:t>pelayanan</a:t>
            </a:r>
            <a:r>
              <a:rPr lang="en-US" altLang="id-ID" sz="900" dirty="0">
                <a:ea typeface="ＭＳ Ｐゴシック" pitchFamily="34" charset="-128"/>
              </a:rPr>
              <a:t> </a:t>
            </a:r>
            <a:r>
              <a:rPr lang="en-US" altLang="id-ID" sz="900" dirty="0" err="1">
                <a:ea typeface="ＭＳ Ｐゴシック" pitchFamily="34" charset="-128"/>
              </a:rPr>
              <a:t>kesehatan</a:t>
            </a:r>
            <a:r>
              <a:rPr lang="en-US" altLang="id-ID" sz="900" dirty="0">
                <a:ea typeface="ＭＳ Ｐゴシック" pitchFamily="34" charset="-128"/>
              </a:rPr>
              <a:t>.</a:t>
            </a:r>
            <a:endParaRPr lang="id-ID" altLang="id-ID" sz="900" dirty="0">
              <a:ea typeface="ＭＳ Ｐゴシック" pitchFamily="34" charset="-128"/>
            </a:endParaRPr>
          </a:p>
          <a:p>
            <a:pPr marL="0" lvl="1" algn="just">
              <a:lnSpc>
                <a:spcPct val="80000"/>
              </a:lnSpc>
              <a:spcBef>
                <a:spcPct val="0"/>
              </a:spcBef>
            </a:pPr>
            <a:r>
              <a:rPr lang="en-US" altLang="id-ID" sz="1100" dirty="0" err="1">
                <a:ea typeface="ＭＳ Ｐゴシック" pitchFamily="34" charset="-128"/>
              </a:rPr>
              <a:t>Untuk</a:t>
            </a:r>
            <a:r>
              <a:rPr lang="en-US" altLang="id-ID" sz="1100" dirty="0">
                <a:ea typeface="ＭＳ Ｐゴシック" pitchFamily="34" charset="-128"/>
              </a:rPr>
              <a:t> </a:t>
            </a:r>
            <a:r>
              <a:rPr lang="en-US" altLang="id-ID" sz="1100" dirty="0" err="1">
                <a:ea typeface="ＭＳ Ｐゴシック" pitchFamily="34" charset="-128"/>
              </a:rPr>
              <a:t>mewujudkan</a:t>
            </a:r>
            <a:r>
              <a:rPr lang="en-US" altLang="id-ID" sz="1100" dirty="0">
                <a:ea typeface="ＭＳ Ｐゴシック" pitchFamily="34" charset="-128"/>
              </a:rPr>
              <a:t> </a:t>
            </a:r>
            <a:r>
              <a:rPr lang="en-US" altLang="id-ID" sz="1100" dirty="0" err="1">
                <a:ea typeface="ＭＳ Ｐゴシック" pitchFamily="34" charset="-128"/>
              </a:rPr>
              <a:t>itu</a:t>
            </a:r>
            <a:r>
              <a:rPr lang="en-US" altLang="id-ID" sz="1100" dirty="0">
                <a:ea typeface="ＭＳ Ｐゴシック" pitchFamily="34" charset="-128"/>
              </a:rPr>
              <a:t> </a:t>
            </a:r>
            <a:r>
              <a:rPr lang="en-US" altLang="id-ID" sz="1100" dirty="0" err="1">
                <a:ea typeface="ＭＳ Ｐゴシック" pitchFamily="34" charset="-128"/>
              </a:rPr>
              <a:t>semua</a:t>
            </a:r>
            <a:r>
              <a:rPr lang="en-US" altLang="id-ID" sz="1100" dirty="0">
                <a:ea typeface="ＭＳ Ｐゴシック" pitchFamily="34" charset="-128"/>
              </a:rPr>
              <a:t>, </a:t>
            </a:r>
            <a:r>
              <a:rPr lang="en-US" altLang="id-ID" sz="1100" dirty="0" err="1">
                <a:ea typeface="ＭＳ Ｐゴシック" pitchFamily="34" charset="-128"/>
              </a:rPr>
              <a:t>maka</a:t>
            </a:r>
            <a:r>
              <a:rPr lang="en-US" altLang="id-ID" sz="1100" dirty="0">
                <a:ea typeface="ＭＳ Ｐゴシック" pitchFamily="34" charset="-128"/>
              </a:rPr>
              <a:t> </a:t>
            </a:r>
            <a:r>
              <a:rPr lang="en-US" altLang="id-ID" sz="1100" dirty="0" err="1">
                <a:ea typeface="ＭＳ Ｐゴシック" pitchFamily="34" charset="-128"/>
              </a:rPr>
              <a:t>diperlukan</a:t>
            </a:r>
            <a:r>
              <a:rPr lang="en-US" altLang="id-ID" sz="1100" dirty="0">
                <a:ea typeface="ＭＳ Ｐゴシック" pitchFamily="34" charset="-128"/>
              </a:rPr>
              <a:t> </a:t>
            </a:r>
            <a:r>
              <a:rPr lang="en-US" altLang="id-ID" sz="1100" dirty="0" err="1">
                <a:ea typeface="ＭＳ Ｐゴシック" pitchFamily="34" charset="-128"/>
              </a:rPr>
              <a:t>upaya</a:t>
            </a:r>
            <a:r>
              <a:rPr lang="en-US" altLang="id-ID" sz="1100" dirty="0">
                <a:ea typeface="ＭＳ Ｐゴシック" pitchFamily="34" charset="-128"/>
              </a:rPr>
              <a:t> </a:t>
            </a:r>
            <a:r>
              <a:rPr lang="en-US" altLang="id-ID" sz="1100" dirty="0" err="1">
                <a:ea typeface="ＭＳ Ｐゴシック" pitchFamily="34" charset="-128"/>
              </a:rPr>
              <a:t>terobosan</a:t>
            </a:r>
            <a:r>
              <a:rPr lang="en-US" altLang="id-ID" sz="1100" dirty="0">
                <a:ea typeface="ＭＳ Ｐゴシック" pitchFamily="34" charset="-128"/>
              </a:rPr>
              <a:t> </a:t>
            </a:r>
            <a:r>
              <a:rPr lang="en-US" altLang="id-ID" sz="1100" dirty="0" err="1">
                <a:ea typeface="ＭＳ Ｐゴシック" pitchFamily="34" charset="-128"/>
              </a:rPr>
              <a:t>dalam</a:t>
            </a:r>
            <a:r>
              <a:rPr lang="en-US" altLang="id-ID" sz="1100" dirty="0">
                <a:ea typeface="ＭＳ Ｐゴシック" pitchFamily="34" charset="-128"/>
              </a:rPr>
              <a:t> PELAYANAN KESEHATAN </a:t>
            </a:r>
            <a:r>
              <a:rPr lang="en-US" altLang="id-ID" sz="1100" dirty="0" err="1">
                <a:ea typeface="ＭＳ Ｐゴシック" pitchFamily="34" charset="-128"/>
              </a:rPr>
              <a:t>yaitu</a:t>
            </a:r>
            <a:r>
              <a:rPr lang="en-US" altLang="id-ID" sz="1100" dirty="0">
                <a:ea typeface="ＭＳ Ｐゴシック" pitchFamily="34" charset="-128"/>
              </a:rPr>
              <a:t> </a:t>
            </a:r>
            <a:r>
              <a:rPr lang="en-US" altLang="id-ID" sz="1100" dirty="0" err="1">
                <a:ea typeface="ＭＳ Ｐゴシック" pitchFamily="34" charset="-128"/>
              </a:rPr>
              <a:t>pendekatan</a:t>
            </a:r>
            <a:r>
              <a:rPr lang="en-US" altLang="id-ID" sz="1100" dirty="0">
                <a:ea typeface="ＭＳ Ｐゴシック" pitchFamily="34" charset="-128"/>
              </a:rPr>
              <a:t> </a:t>
            </a:r>
            <a:r>
              <a:rPr lang="en-US" altLang="id-ID" sz="1100" dirty="0" err="1">
                <a:ea typeface="ＭＳ Ｐゴシック" pitchFamily="34" charset="-128"/>
              </a:rPr>
              <a:t>keluarga</a:t>
            </a:r>
            <a:r>
              <a:rPr lang="en-US" altLang="id-ID" sz="1100" dirty="0">
                <a:ea typeface="ＭＳ Ｐゴシック" pitchFamily="34" charset="-128"/>
              </a:rPr>
              <a:t>. </a:t>
            </a:r>
            <a:r>
              <a:rPr lang="en-US" altLang="id-ID" sz="1100" dirty="0" err="1">
                <a:ea typeface="ＭＳ Ｐゴシック" pitchFamily="34" charset="-128"/>
              </a:rPr>
              <a:t>Pendekatan</a:t>
            </a:r>
            <a:r>
              <a:rPr lang="en-US" altLang="id-ID" sz="1100" dirty="0">
                <a:ea typeface="ＭＳ Ｐゴシック" pitchFamily="34" charset="-128"/>
              </a:rPr>
              <a:t> </a:t>
            </a:r>
            <a:r>
              <a:rPr lang="en-US" altLang="id-ID" sz="1100" dirty="0" err="1">
                <a:ea typeface="ＭＳ Ｐゴシック" pitchFamily="34" charset="-128"/>
              </a:rPr>
              <a:t>keluarga</a:t>
            </a:r>
            <a:r>
              <a:rPr lang="en-US" altLang="id-ID" sz="1100" dirty="0">
                <a:ea typeface="ＭＳ Ｐゴシック" pitchFamily="34" charset="-128"/>
              </a:rPr>
              <a:t> </a:t>
            </a:r>
            <a:r>
              <a:rPr lang="en-US" altLang="id-ID" sz="1100" dirty="0" err="1">
                <a:ea typeface="ＭＳ Ｐゴシック" pitchFamily="34" charset="-128"/>
              </a:rPr>
              <a:t>ini</a:t>
            </a:r>
            <a:r>
              <a:rPr lang="en-US" altLang="id-ID" sz="1100" dirty="0">
                <a:ea typeface="ＭＳ Ｐゴシック" pitchFamily="34" charset="-128"/>
              </a:rPr>
              <a:t> </a:t>
            </a:r>
            <a:r>
              <a:rPr lang="en-US" altLang="id-ID" sz="1100" dirty="0" err="1">
                <a:ea typeface="ＭＳ Ｐゴシック" pitchFamily="34" charset="-128"/>
              </a:rPr>
              <a:t>merupakan</a:t>
            </a:r>
            <a:r>
              <a:rPr lang="en-US" altLang="id-ID" sz="1100" dirty="0">
                <a:ea typeface="ＭＳ Ｐゴシック" pitchFamily="34" charset="-128"/>
              </a:rPr>
              <a:t> </a:t>
            </a:r>
            <a:r>
              <a:rPr lang="en-US" altLang="id-ID" sz="1100" dirty="0" err="1">
                <a:ea typeface="ＭＳ Ｐゴシック" pitchFamily="34" charset="-128"/>
              </a:rPr>
              <a:t>cara</a:t>
            </a:r>
            <a:r>
              <a:rPr lang="en-US" altLang="id-ID" sz="1100" dirty="0">
                <a:ea typeface="ＭＳ Ｐゴシック" pitchFamily="34" charset="-128"/>
              </a:rPr>
              <a:t> </a:t>
            </a:r>
            <a:r>
              <a:rPr lang="en-US" altLang="id-ID" sz="1100" dirty="0" err="1">
                <a:ea typeface="ＭＳ Ｐゴシック" pitchFamily="34" charset="-128"/>
              </a:rPr>
              <a:t>pandang</a:t>
            </a:r>
            <a:r>
              <a:rPr lang="en-US" altLang="id-ID" sz="1100" dirty="0">
                <a:ea typeface="ＭＳ Ｐゴシック" pitchFamily="34" charset="-128"/>
              </a:rPr>
              <a:t> </a:t>
            </a:r>
            <a:r>
              <a:rPr lang="en-US" altLang="id-ID" sz="1100" dirty="0" err="1">
                <a:ea typeface="ＭＳ Ｐゴシック" pitchFamily="34" charset="-128"/>
              </a:rPr>
              <a:t>dan</a:t>
            </a:r>
            <a:r>
              <a:rPr lang="en-US" altLang="id-ID" sz="1100" dirty="0">
                <a:ea typeface="ＭＳ Ｐゴシック" pitchFamily="34" charset="-128"/>
              </a:rPr>
              <a:t> </a:t>
            </a:r>
            <a:r>
              <a:rPr lang="en-US" altLang="id-ID" sz="1100" dirty="0" err="1">
                <a:ea typeface="ＭＳ Ｐゴシック" pitchFamily="34" charset="-128"/>
              </a:rPr>
              <a:t>cara</a:t>
            </a:r>
            <a:r>
              <a:rPr lang="en-US" altLang="id-ID" sz="1100" dirty="0">
                <a:ea typeface="ＭＳ Ｐゴシック" pitchFamily="34" charset="-128"/>
              </a:rPr>
              <a:t> </a:t>
            </a:r>
            <a:r>
              <a:rPr lang="en-US" altLang="id-ID" sz="1100" dirty="0" err="1">
                <a:ea typeface="ＭＳ Ｐゴシック" pitchFamily="34" charset="-128"/>
              </a:rPr>
              <a:t>kerja</a:t>
            </a:r>
            <a:r>
              <a:rPr lang="en-US" altLang="id-ID" sz="1100" dirty="0">
                <a:ea typeface="ＭＳ Ｐゴシック" pitchFamily="34" charset="-128"/>
              </a:rPr>
              <a:t> </a:t>
            </a:r>
            <a:r>
              <a:rPr lang="en-US" altLang="id-ID" sz="1100" dirty="0" err="1">
                <a:ea typeface="ＭＳ Ｐゴシック" pitchFamily="34" charset="-128"/>
              </a:rPr>
              <a:t>baru</a:t>
            </a:r>
            <a:r>
              <a:rPr lang="en-US" altLang="id-ID" sz="1100" dirty="0">
                <a:ea typeface="ＭＳ Ｐゴシック" pitchFamily="34" charset="-128"/>
              </a:rPr>
              <a:t> </a:t>
            </a:r>
            <a:r>
              <a:rPr lang="en-US" altLang="id-ID" sz="1100" dirty="0" err="1">
                <a:ea typeface="ＭＳ Ｐゴシック" pitchFamily="34" charset="-128"/>
              </a:rPr>
              <a:t>bagi</a:t>
            </a:r>
            <a:r>
              <a:rPr lang="en-US" altLang="id-ID" sz="1100" dirty="0">
                <a:ea typeface="ＭＳ Ｐゴシック" pitchFamily="34" charset="-128"/>
              </a:rPr>
              <a:t> </a:t>
            </a:r>
            <a:r>
              <a:rPr lang="en-US" altLang="id-ID" sz="1100" dirty="0" err="1">
                <a:ea typeface="ＭＳ Ｐゴシック" pitchFamily="34" charset="-128"/>
              </a:rPr>
              <a:t>institusi</a:t>
            </a:r>
            <a:r>
              <a:rPr lang="en-US" altLang="id-ID" sz="1100" dirty="0">
                <a:ea typeface="ＭＳ Ｐゴシック" pitchFamily="34" charset="-128"/>
              </a:rPr>
              <a:t> </a:t>
            </a:r>
            <a:r>
              <a:rPr lang="en-US" altLang="id-ID" sz="1100" dirty="0" err="1">
                <a:ea typeface="ＭＳ Ｐゴシック" pitchFamily="34" charset="-128"/>
              </a:rPr>
              <a:t>pelayanan</a:t>
            </a:r>
            <a:r>
              <a:rPr lang="en-US" altLang="id-ID" sz="1100" dirty="0">
                <a:ea typeface="ＭＳ Ｐゴシック" pitchFamily="34" charset="-128"/>
              </a:rPr>
              <a:t> </a:t>
            </a:r>
            <a:r>
              <a:rPr lang="en-US" altLang="id-ID" sz="1100" dirty="0" err="1">
                <a:ea typeface="ＭＳ Ｐゴシック" pitchFamily="34" charset="-128"/>
              </a:rPr>
              <a:t>kesehatan</a:t>
            </a:r>
            <a:r>
              <a:rPr lang="en-US" altLang="id-ID" sz="1100" dirty="0">
                <a:ea typeface="ＭＳ Ｐゴシック" pitchFamily="34" charset="-128"/>
              </a:rPr>
              <a:t> </a:t>
            </a:r>
            <a:r>
              <a:rPr lang="en-US" altLang="id-ID" sz="1100" dirty="0" err="1">
                <a:ea typeface="ＭＳ Ｐゴシック" pitchFamily="34" charset="-128"/>
              </a:rPr>
              <a:t>yakni</a:t>
            </a:r>
            <a:r>
              <a:rPr lang="en-US" altLang="id-ID" sz="1100" dirty="0">
                <a:ea typeface="ＭＳ Ｐゴシック" pitchFamily="34" charset="-128"/>
              </a:rPr>
              <a:t> </a:t>
            </a:r>
            <a:r>
              <a:rPr lang="en-US" altLang="id-ID" sz="1100" dirty="0" err="1">
                <a:ea typeface="ＭＳ Ｐゴシック" pitchFamily="34" charset="-128"/>
              </a:rPr>
              <a:t>secara</a:t>
            </a:r>
            <a:r>
              <a:rPr lang="en-US" altLang="id-ID" sz="1100" dirty="0">
                <a:ea typeface="ＭＳ Ｐゴシック" pitchFamily="34" charset="-128"/>
              </a:rPr>
              <a:t> </a:t>
            </a:r>
            <a:r>
              <a:rPr lang="en-US" altLang="id-ID" sz="1100" dirty="0" err="1">
                <a:ea typeface="ＭＳ Ｐゴシック" pitchFamily="34" charset="-128"/>
              </a:rPr>
              <a:t>aktif</a:t>
            </a:r>
            <a:r>
              <a:rPr lang="en-US" altLang="id-ID" sz="1100" dirty="0">
                <a:ea typeface="ＭＳ Ｐゴシック" pitchFamily="34" charset="-128"/>
              </a:rPr>
              <a:t> </a:t>
            </a:r>
            <a:r>
              <a:rPr lang="en-US" altLang="id-ID" sz="1100" dirty="0" err="1">
                <a:ea typeface="ＭＳ Ｐゴシック" pitchFamily="34" charset="-128"/>
              </a:rPr>
              <a:t>menjangkau</a:t>
            </a:r>
            <a:r>
              <a:rPr lang="en-US" altLang="id-ID" sz="1100" dirty="0">
                <a:ea typeface="ＭＳ Ｐゴシック" pitchFamily="34" charset="-128"/>
              </a:rPr>
              <a:t> </a:t>
            </a:r>
            <a:r>
              <a:rPr lang="en-US" altLang="id-ID" sz="1100" dirty="0" err="1">
                <a:ea typeface="ＭＳ Ｐゴシック" pitchFamily="34" charset="-128"/>
              </a:rPr>
              <a:t>seluruh</a:t>
            </a:r>
            <a:r>
              <a:rPr lang="en-US" altLang="id-ID" sz="1100" dirty="0">
                <a:ea typeface="ＭＳ Ｐゴシック" pitchFamily="34" charset="-128"/>
              </a:rPr>
              <a:t> </a:t>
            </a:r>
            <a:r>
              <a:rPr lang="en-US" altLang="id-ID" sz="1100" dirty="0" err="1">
                <a:ea typeface="ＭＳ Ｐゴシック" pitchFamily="34" charset="-128"/>
              </a:rPr>
              <a:t>keluarga</a:t>
            </a:r>
            <a:r>
              <a:rPr lang="en-US" altLang="id-ID" sz="1100" dirty="0">
                <a:ea typeface="ＭＳ Ｐゴシック" pitchFamily="34" charset="-128"/>
              </a:rPr>
              <a:t> yang </a:t>
            </a:r>
            <a:r>
              <a:rPr lang="en-US" altLang="id-ID" sz="1100" dirty="0" err="1">
                <a:ea typeface="ＭＳ Ｐゴシック" pitchFamily="34" charset="-128"/>
              </a:rPr>
              <a:t>ada</a:t>
            </a:r>
            <a:r>
              <a:rPr lang="en-US" altLang="id-ID" sz="1100" dirty="0">
                <a:ea typeface="ＭＳ Ｐゴシック" pitchFamily="34" charset="-128"/>
              </a:rPr>
              <a:t> </a:t>
            </a:r>
            <a:r>
              <a:rPr lang="en-US" altLang="id-ID" sz="1100" dirty="0" err="1">
                <a:ea typeface="ＭＳ Ｐゴシック" pitchFamily="34" charset="-128"/>
              </a:rPr>
              <a:t>dalam</a:t>
            </a:r>
            <a:r>
              <a:rPr lang="en-US" altLang="id-ID" sz="1100" dirty="0">
                <a:ea typeface="ＭＳ Ｐゴシック" pitchFamily="34" charset="-128"/>
              </a:rPr>
              <a:t> </a:t>
            </a:r>
            <a:r>
              <a:rPr lang="en-US" altLang="id-ID" sz="1100" dirty="0" err="1">
                <a:ea typeface="ＭＳ Ｐゴシック" pitchFamily="34" charset="-128"/>
              </a:rPr>
              <a:t>wilayah</a:t>
            </a:r>
            <a:r>
              <a:rPr lang="en-US" altLang="id-ID" sz="1100" dirty="0">
                <a:ea typeface="ＭＳ Ｐゴシック" pitchFamily="34" charset="-128"/>
              </a:rPr>
              <a:t> </a:t>
            </a:r>
            <a:r>
              <a:rPr lang="en-US" altLang="id-ID" sz="1100" dirty="0" err="1">
                <a:ea typeface="ＭＳ Ｐゴシック" pitchFamily="34" charset="-128"/>
              </a:rPr>
              <a:t>kerjanya</a:t>
            </a:r>
            <a:r>
              <a:rPr lang="en-US" altLang="id-ID" sz="1100" dirty="0">
                <a:ea typeface="ＭＳ Ｐゴシック" pitchFamily="34" charset="-128"/>
              </a:rPr>
              <a:t> </a:t>
            </a:r>
            <a:r>
              <a:rPr lang="en-US" altLang="id-ID" sz="1100" dirty="0" err="1">
                <a:ea typeface="ＭＳ Ｐゴシック" pitchFamily="34" charset="-128"/>
              </a:rPr>
              <a:t>dan</a:t>
            </a:r>
            <a:r>
              <a:rPr lang="en-US" altLang="id-ID" sz="1100" dirty="0">
                <a:ea typeface="ＭＳ Ｐゴシック" pitchFamily="34" charset="-128"/>
              </a:rPr>
              <a:t> TIDAK HANYA BERSIFAT MENUNGGU </a:t>
            </a:r>
            <a:r>
              <a:rPr lang="en-US" altLang="id-ID" sz="1100" dirty="0" err="1">
                <a:ea typeface="ＭＳ Ｐゴシック" pitchFamily="34" charset="-128"/>
              </a:rPr>
              <a:t>seseorang</a:t>
            </a:r>
            <a:r>
              <a:rPr lang="en-US" altLang="id-ID" sz="1100" dirty="0">
                <a:ea typeface="ＭＳ Ｐゴシック" pitchFamily="34" charset="-128"/>
              </a:rPr>
              <a:t> </a:t>
            </a:r>
            <a:r>
              <a:rPr lang="en-US" altLang="id-ID" sz="1100" dirty="0" err="1">
                <a:ea typeface="ＭＳ Ｐゴシック" pitchFamily="34" charset="-128"/>
              </a:rPr>
              <a:t>datang</a:t>
            </a:r>
            <a:r>
              <a:rPr lang="en-US" altLang="id-ID" sz="1100" dirty="0">
                <a:ea typeface="ＭＳ Ｐゴシック" pitchFamily="34" charset="-128"/>
              </a:rPr>
              <a:t> </a:t>
            </a:r>
            <a:r>
              <a:rPr lang="en-US" altLang="id-ID" sz="1100" dirty="0" err="1">
                <a:ea typeface="ＭＳ Ｐゴシック" pitchFamily="34" charset="-128"/>
              </a:rPr>
              <a:t>ke</a:t>
            </a:r>
            <a:r>
              <a:rPr lang="en-US" altLang="id-ID" sz="1100" dirty="0">
                <a:ea typeface="ＭＳ Ｐゴシック" pitchFamily="34" charset="-128"/>
              </a:rPr>
              <a:t> </a:t>
            </a:r>
            <a:r>
              <a:rPr lang="en-US" altLang="id-ID" sz="1100" dirty="0" err="1">
                <a:ea typeface="ＭＳ Ｐゴシック" pitchFamily="34" charset="-128"/>
              </a:rPr>
              <a:t>fasilitas</a:t>
            </a:r>
            <a:r>
              <a:rPr lang="en-US" altLang="id-ID" sz="1100" dirty="0">
                <a:ea typeface="ＭＳ Ｐゴシック" pitchFamily="34" charset="-128"/>
              </a:rPr>
              <a:t> </a:t>
            </a:r>
            <a:r>
              <a:rPr lang="en-US" altLang="id-ID" sz="1100" dirty="0" err="1">
                <a:ea typeface="ＭＳ Ｐゴシック" pitchFamily="34" charset="-128"/>
              </a:rPr>
              <a:t>pelayanan</a:t>
            </a:r>
            <a:r>
              <a:rPr lang="en-US" altLang="id-ID" sz="1100" dirty="0">
                <a:ea typeface="ＭＳ Ｐゴシック" pitchFamily="34" charset="-128"/>
              </a:rPr>
              <a:t> </a:t>
            </a:r>
            <a:r>
              <a:rPr lang="en-US" altLang="id-ID" sz="1100" dirty="0" err="1">
                <a:ea typeface="ＭＳ Ｐゴシック" pitchFamily="34" charset="-128"/>
              </a:rPr>
              <a:t>kesehatan</a:t>
            </a:r>
            <a:r>
              <a:rPr lang="en-US" altLang="id-ID" sz="1100" dirty="0">
                <a:ea typeface="ＭＳ Ｐゴシック" pitchFamily="34" charset="-128"/>
              </a:rPr>
              <a:t>.</a:t>
            </a:r>
            <a:endParaRPr lang="id-ID" altLang="id-ID" sz="1100" dirty="0">
              <a:latin typeface="Arial" pitchFamily="34" charset="0"/>
              <a:ea typeface="ＭＳ Ｐゴシック" pitchFamily="34" charset="-128"/>
              <a:cs typeface="Arial" pitchFamily="34" charset="0"/>
            </a:endParaRPr>
          </a:p>
          <a:p>
            <a:pPr marL="0" lvl="1" algn="just">
              <a:lnSpc>
                <a:spcPct val="80000"/>
              </a:lnSpc>
              <a:spcBef>
                <a:spcPct val="0"/>
              </a:spcBef>
            </a:pPr>
            <a:endParaRPr lang="en-US" altLang="id-ID" sz="900" b="1" dirty="0">
              <a:ea typeface="ＭＳ Ｐゴシック" pitchFamily="34" charset="-128"/>
              <a:cs typeface="Arial" pitchFamily="34" charset="0"/>
            </a:endParaRPr>
          </a:p>
          <a:p>
            <a:pPr marL="0" lvl="1" algn="just">
              <a:lnSpc>
                <a:spcPct val="80000"/>
              </a:lnSpc>
              <a:spcBef>
                <a:spcPct val="0"/>
              </a:spcBef>
            </a:pPr>
            <a:endParaRPr lang="id-ID" altLang="id-ID" sz="900" dirty="0">
              <a:ea typeface="ＭＳ Ｐゴシック" pitchFamily="34" charset="-128"/>
              <a:cs typeface="Arial" pitchFamily="34" charset="0"/>
            </a:endParaRPr>
          </a:p>
          <a:p>
            <a:pPr eaLnBrk="1" hangingPunct="1">
              <a:lnSpc>
                <a:spcPct val="80000"/>
              </a:lnSpc>
            </a:pPr>
            <a:endParaRPr lang="en-US" altLang="id-ID" sz="800" dirty="0">
              <a:ea typeface="ＭＳ Ｐゴシック" pitchFamily="34"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solidFill>
                  <a:schemeClr val="tx1"/>
                </a:solidFill>
                <a:latin typeface="Arial" pitchFamily="34" charset="0"/>
                <a:ea typeface="ＭＳ Ｐゴシック" pitchFamily="34" charset="-128"/>
              </a:defRPr>
            </a:lvl1pPr>
            <a:lvl2pPr marL="709327" indent="-272818">
              <a:defRPr sz="1800">
                <a:solidFill>
                  <a:schemeClr val="tx1"/>
                </a:solidFill>
                <a:latin typeface="Arial" pitchFamily="34" charset="0"/>
                <a:ea typeface="ＭＳ Ｐゴシック" pitchFamily="34" charset="-128"/>
              </a:defRPr>
            </a:lvl2pPr>
            <a:lvl3pPr marL="1091273" indent="-218255">
              <a:defRPr sz="1800">
                <a:solidFill>
                  <a:schemeClr val="tx1"/>
                </a:solidFill>
                <a:latin typeface="Arial" pitchFamily="34" charset="0"/>
                <a:ea typeface="ＭＳ Ｐゴシック" pitchFamily="34" charset="-128"/>
              </a:defRPr>
            </a:lvl3pPr>
            <a:lvl4pPr marL="1527781" indent="-218255">
              <a:defRPr sz="1800">
                <a:solidFill>
                  <a:schemeClr val="tx1"/>
                </a:solidFill>
                <a:latin typeface="Arial" pitchFamily="34" charset="0"/>
                <a:ea typeface="ＭＳ Ｐゴシック" pitchFamily="34" charset="-128"/>
              </a:defRPr>
            </a:lvl4pPr>
            <a:lvl5pPr marL="1964290" indent="-218255">
              <a:defRPr sz="1800">
                <a:solidFill>
                  <a:schemeClr val="tx1"/>
                </a:solidFill>
                <a:latin typeface="Arial" pitchFamily="34" charset="0"/>
                <a:ea typeface="ＭＳ Ｐゴシック" pitchFamily="34" charset="-128"/>
              </a:defRPr>
            </a:lvl5pPr>
            <a:lvl6pPr marL="2400799"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837308"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3273817"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3710326"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fld id="{9B67B564-8612-4613-A83F-DFBC2BF9B697}" type="slidenum">
              <a:rPr lang="id-ID" altLang="id-ID" sz="1200">
                <a:solidFill>
                  <a:srgbClr val="000000"/>
                </a:solidFill>
                <a:latin typeface="Calibri" pitchFamily="34" charset="0"/>
              </a:rPr>
              <a:pPr/>
              <a:t>6</a:t>
            </a:fld>
            <a:endParaRPr lang="id-ID" altLang="id-ID" sz="1200">
              <a:solidFill>
                <a:srgbClr val="000000"/>
              </a:solidFill>
              <a:latin typeface="Calibri" pitchFamily="34" charset="0"/>
            </a:endParaRPr>
          </a:p>
        </p:txBody>
      </p:sp>
    </p:spTree>
    <p:extLst>
      <p:ext uri="{BB962C8B-B14F-4D97-AF65-F5344CB8AC3E}">
        <p14:creationId xmlns:p14="http://schemas.microsoft.com/office/powerpoint/2010/main" val="307712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a:defRPr/>
            </a:pPr>
            <a:r>
              <a:rPr lang="en-US" dirty="0" err="1"/>
              <a:t>Reformasi</a:t>
            </a:r>
            <a:r>
              <a:rPr lang="en-US" dirty="0"/>
              <a:t> </a:t>
            </a:r>
            <a:r>
              <a:rPr lang="en-US" dirty="0" err="1"/>
              <a:t>Pelayan</a:t>
            </a:r>
            <a:r>
              <a:rPr lang="en-US" dirty="0"/>
              <a:t> </a:t>
            </a:r>
            <a:r>
              <a:rPr lang="en-US" dirty="0" err="1"/>
              <a:t>Kesehatan</a:t>
            </a:r>
            <a:r>
              <a:rPr lang="en-US" dirty="0"/>
              <a:t> </a:t>
            </a:r>
            <a:r>
              <a:rPr lang="en-US" dirty="0" err="1"/>
              <a:t>Dasar</a:t>
            </a:r>
            <a:r>
              <a:rPr lang="en-US" dirty="0"/>
              <a:t> </a:t>
            </a:r>
            <a:r>
              <a:rPr lang="en-US" dirty="0" err="1"/>
              <a:t>dirancang</a:t>
            </a:r>
            <a:r>
              <a:rPr lang="en-US" dirty="0"/>
              <a:t> </a:t>
            </a:r>
            <a:r>
              <a:rPr lang="en-US" dirty="0" err="1"/>
              <a:t>dengan</a:t>
            </a:r>
            <a:r>
              <a:rPr lang="en-US" dirty="0"/>
              <a:t> </a:t>
            </a:r>
            <a:r>
              <a:rPr lang="en-US" dirty="0" err="1"/>
              <a:t>beberapa</a:t>
            </a:r>
            <a:r>
              <a:rPr lang="en-US" dirty="0"/>
              <a:t> </a:t>
            </a:r>
            <a:r>
              <a:rPr lang="en-US" dirty="0" err="1"/>
              <a:t>pendekatan</a:t>
            </a:r>
            <a:r>
              <a:rPr lang="en-US" dirty="0"/>
              <a:t> </a:t>
            </a:r>
            <a:r>
              <a:rPr lang="en-US" dirty="0" err="1"/>
              <a:t>yaitu</a:t>
            </a:r>
            <a:r>
              <a:rPr lang="en-US" dirty="0"/>
              <a:t> :</a:t>
            </a:r>
          </a:p>
          <a:p>
            <a:pPr marL="224005" indent="-224005">
              <a:buFontTx/>
              <a:buAutoNum type="arabicPeriod"/>
              <a:defRPr/>
            </a:pPr>
            <a:r>
              <a:rPr lang="en-US" dirty="0" err="1"/>
              <a:t>Penguatan</a:t>
            </a:r>
            <a:r>
              <a:rPr lang="en-US" dirty="0"/>
              <a:t> </a:t>
            </a:r>
            <a:r>
              <a:rPr lang="en-US" dirty="0" err="1"/>
              <a:t>kebijakan</a:t>
            </a:r>
            <a:r>
              <a:rPr lang="en-US" dirty="0"/>
              <a:t> public </a:t>
            </a:r>
            <a:r>
              <a:rPr lang="en-US" dirty="0" err="1"/>
              <a:t>lintas</a:t>
            </a:r>
            <a:r>
              <a:rPr lang="en-US" dirty="0"/>
              <a:t> sector, </a:t>
            </a:r>
            <a:r>
              <a:rPr lang="en-US" dirty="0" err="1"/>
              <a:t>pelibatan</a:t>
            </a:r>
            <a:r>
              <a:rPr lang="en-US" dirty="0"/>
              <a:t> </a:t>
            </a:r>
            <a:r>
              <a:rPr lang="en-US" dirty="0" err="1"/>
              <a:t>dunia</a:t>
            </a:r>
            <a:r>
              <a:rPr lang="en-US" dirty="0"/>
              <a:t> </a:t>
            </a:r>
            <a:r>
              <a:rPr lang="en-US" dirty="0" err="1"/>
              <a:t>usaha</a:t>
            </a:r>
            <a:r>
              <a:rPr lang="en-US" dirty="0"/>
              <a:t> </a:t>
            </a:r>
            <a:r>
              <a:rPr lang="en-US" dirty="0" err="1"/>
              <a:t>dan</a:t>
            </a:r>
            <a:r>
              <a:rPr lang="en-US" dirty="0"/>
              <a:t> </a:t>
            </a:r>
            <a:r>
              <a:rPr lang="en-US" dirty="0" err="1"/>
              <a:t>masyarakat</a:t>
            </a:r>
            <a:endParaRPr lang="en-US" dirty="0"/>
          </a:p>
          <a:p>
            <a:pPr marL="224005" indent="-224005">
              <a:buFontTx/>
              <a:buAutoNum type="arabicPeriod"/>
              <a:defRPr/>
            </a:pPr>
            <a:r>
              <a:rPr lang="en-US" dirty="0" err="1"/>
              <a:t>Pendekatan</a:t>
            </a:r>
            <a:r>
              <a:rPr lang="en-US" dirty="0"/>
              <a:t> </a:t>
            </a:r>
            <a:r>
              <a:rPr lang="en-US" dirty="0" err="1"/>
              <a:t>Keluarga</a:t>
            </a:r>
            <a:r>
              <a:rPr lang="en-US" dirty="0"/>
              <a:t>, </a:t>
            </a:r>
          </a:p>
          <a:p>
            <a:pPr marL="224005" indent="-224005">
              <a:buFontTx/>
              <a:buAutoNum type="arabicPeriod"/>
              <a:defRPr/>
            </a:pPr>
            <a:r>
              <a:rPr lang="en-US" dirty="0" err="1"/>
              <a:t>Penguatan</a:t>
            </a:r>
            <a:r>
              <a:rPr lang="en-US" dirty="0"/>
              <a:t> </a:t>
            </a:r>
            <a:r>
              <a:rPr lang="en-US" dirty="0" err="1"/>
              <a:t>kepemimpinan</a:t>
            </a:r>
            <a:r>
              <a:rPr lang="en-US" dirty="0"/>
              <a:t> </a:t>
            </a:r>
            <a:r>
              <a:rPr lang="en-US" dirty="0" err="1"/>
              <a:t>dan</a:t>
            </a:r>
            <a:r>
              <a:rPr lang="en-US" dirty="0"/>
              <a:t> </a:t>
            </a:r>
            <a:r>
              <a:rPr lang="en-US" dirty="0" err="1"/>
              <a:t>tata</a:t>
            </a:r>
            <a:r>
              <a:rPr lang="en-US" dirty="0"/>
              <a:t> </a:t>
            </a:r>
            <a:r>
              <a:rPr lang="en-US" dirty="0" err="1"/>
              <a:t>kelola</a:t>
            </a:r>
            <a:r>
              <a:rPr lang="en-US" dirty="0"/>
              <a:t> </a:t>
            </a:r>
            <a:r>
              <a:rPr lang="en-US" dirty="0" err="1"/>
              <a:t>efekti</a:t>
            </a:r>
            <a:r>
              <a:rPr lang="en-US" dirty="0"/>
              <a:t>; </a:t>
            </a:r>
          </a:p>
          <a:p>
            <a:pPr marL="224005" indent="-224005">
              <a:buFontTx/>
              <a:buAutoNum type="arabicPeriod"/>
              <a:defRPr/>
            </a:pPr>
            <a:r>
              <a:rPr lang="en-US" dirty="0" err="1"/>
              <a:t>Penguatan</a:t>
            </a:r>
            <a:r>
              <a:rPr lang="en-US" dirty="0"/>
              <a:t> </a:t>
            </a:r>
            <a:r>
              <a:rPr lang="en-US" dirty="0" err="1"/>
              <a:t>komponen</a:t>
            </a:r>
            <a:r>
              <a:rPr lang="en-US" dirty="0"/>
              <a:t> promotive </a:t>
            </a:r>
            <a:r>
              <a:rPr lang="en-US" dirty="0" err="1"/>
              <a:t>dan</a:t>
            </a:r>
            <a:r>
              <a:rPr lang="en-US" dirty="0"/>
              <a:t> </a:t>
            </a:r>
            <a:r>
              <a:rPr lang="en-US" dirty="0" err="1"/>
              <a:t>preventif</a:t>
            </a:r>
            <a:r>
              <a:rPr lang="en-US" dirty="0"/>
              <a:t> </a:t>
            </a:r>
            <a:r>
              <a:rPr lang="en-US" dirty="0" err="1"/>
              <a:t>dalam</a:t>
            </a:r>
            <a:r>
              <a:rPr lang="en-US" dirty="0"/>
              <a:t> </a:t>
            </a:r>
            <a:r>
              <a:rPr lang="en-US" dirty="0" err="1"/>
              <a:t>jaminan</a:t>
            </a:r>
            <a:r>
              <a:rPr lang="en-US" dirty="0"/>
              <a:t> </a:t>
            </a:r>
            <a:r>
              <a:rPr lang="en-US" dirty="0" err="1"/>
              <a:t>kesehatan</a:t>
            </a:r>
            <a:r>
              <a:rPr lang="en-US" dirty="0"/>
              <a:t> </a:t>
            </a:r>
            <a:r>
              <a:rPr lang="en-US" dirty="0" err="1"/>
              <a:t>nasional</a:t>
            </a:r>
            <a:endParaRPr lang="en-US" dirty="0"/>
          </a:p>
          <a:p>
            <a:pPr marL="224005" indent="-224005">
              <a:buFontTx/>
              <a:buAutoNum type="arabicPeriod"/>
              <a:defRPr/>
            </a:pPr>
            <a:endParaRPr lang="en-US" dirty="0"/>
          </a:p>
          <a:p>
            <a:pPr>
              <a:defRPr/>
            </a:pPr>
            <a:r>
              <a:rPr lang="en-US" dirty="0" err="1"/>
              <a:t>Dalam</a:t>
            </a:r>
            <a:r>
              <a:rPr lang="en-US" dirty="0"/>
              <a:t> </a:t>
            </a:r>
            <a:r>
              <a:rPr lang="en-US" dirty="0" err="1"/>
              <a:t>pelayanan</a:t>
            </a:r>
            <a:r>
              <a:rPr lang="en-US" dirty="0"/>
              <a:t> </a:t>
            </a:r>
            <a:r>
              <a:rPr lang="en-US" dirty="0" err="1"/>
              <a:t>kesehatan</a:t>
            </a:r>
            <a:r>
              <a:rPr lang="en-US" dirty="0"/>
              <a:t> </a:t>
            </a:r>
            <a:r>
              <a:rPr lang="en-US" dirty="0" err="1"/>
              <a:t>Puskesmas</a:t>
            </a:r>
            <a:r>
              <a:rPr lang="en-US" dirty="0"/>
              <a:t> </a:t>
            </a:r>
            <a:r>
              <a:rPr lang="en-US" dirty="0" err="1"/>
              <a:t>melakukan</a:t>
            </a:r>
            <a:r>
              <a:rPr lang="en-US" dirty="0"/>
              <a:t> </a:t>
            </a:r>
            <a:r>
              <a:rPr lang="en-US" dirty="0" err="1"/>
              <a:t>pendekatan</a:t>
            </a:r>
            <a:r>
              <a:rPr lang="en-US" dirty="0"/>
              <a:t> </a:t>
            </a:r>
            <a:r>
              <a:rPr lang="en-US" dirty="0" err="1"/>
              <a:t>berdasarkan</a:t>
            </a:r>
            <a:r>
              <a:rPr lang="en-US" dirty="0"/>
              <a:t> </a:t>
            </a:r>
            <a:r>
              <a:rPr lang="en-US" dirty="0" err="1"/>
              <a:t>keluarga</a:t>
            </a:r>
            <a:r>
              <a:rPr lang="en-US" dirty="0"/>
              <a:t> </a:t>
            </a:r>
            <a:r>
              <a:rPr lang="en-US" dirty="0" err="1"/>
              <a:t>dengan</a:t>
            </a:r>
            <a:r>
              <a:rPr lang="en-US" dirty="0"/>
              <a:t> </a:t>
            </a:r>
            <a:r>
              <a:rPr lang="en-US" dirty="0" err="1"/>
              <a:t>dibantu</a:t>
            </a:r>
            <a:r>
              <a:rPr lang="en-US" dirty="0"/>
              <a:t> </a:t>
            </a:r>
            <a:r>
              <a:rPr lang="en-US" dirty="0" err="1"/>
              <a:t>oleh</a:t>
            </a:r>
            <a:r>
              <a:rPr lang="en-US" dirty="0"/>
              <a:t> UKBM </a:t>
            </a:r>
            <a:r>
              <a:rPr lang="en-US" dirty="0" err="1"/>
              <a:t>setempat</a:t>
            </a:r>
            <a:r>
              <a:rPr lang="en-US" dirty="0"/>
              <a:t> </a:t>
            </a:r>
            <a:r>
              <a:rPr lang="en-US" dirty="0" err="1"/>
              <a:t>seperti</a:t>
            </a:r>
            <a:r>
              <a:rPr lang="en-US" dirty="0"/>
              <a:t> </a:t>
            </a:r>
            <a:r>
              <a:rPr lang="en-US" dirty="0" err="1"/>
              <a:t>Posyandu</a:t>
            </a:r>
            <a:r>
              <a:rPr lang="en-US" dirty="0"/>
              <a:t>, </a:t>
            </a:r>
            <a:r>
              <a:rPr lang="en-US" dirty="0" err="1"/>
              <a:t>Posbindu</a:t>
            </a:r>
            <a:r>
              <a:rPr lang="en-US" dirty="0"/>
              <a:t> PTM, </a:t>
            </a:r>
            <a:r>
              <a:rPr lang="en-US" dirty="0" err="1"/>
              <a:t>Poskestren</a:t>
            </a:r>
            <a:r>
              <a:rPr lang="en-US" dirty="0"/>
              <a:t> </a:t>
            </a:r>
            <a:r>
              <a:rPr lang="en-US" dirty="0" err="1"/>
              <a:t>dan</a:t>
            </a:r>
            <a:r>
              <a:rPr lang="en-US" dirty="0"/>
              <a:t> lain </a:t>
            </a:r>
            <a:r>
              <a:rPr lang="en-US" dirty="0" err="1"/>
              <a:t>lain</a:t>
            </a:r>
            <a:r>
              <a:rPr lang="en-US" dirty="0"/>
              <a:t> yang </a:t>
            </a:r>
            <a:r>
              <a:rPr lang="en-US" dirty="0" err="1"/>
              <a:t>menjadi</a:t>
            </a:r>
            <a:r>
              <a:rPr lang="en-US" dirty="0"/>
              <a:t> </a:t>
            </a:r>
            <a:r>
              <a:rPr lang="en-US" dirty="0" err="1"/>
              <a:t>binaannya</a:t>
            </a:r>
            <a:r>
              <a:rPr lang="en-US" dirty="0"/>
              <a: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8017" indent="-280006">
              <a:defRPr>
                <a:solidFill>
                  <a:schemeClr val="tx1"/>
                </a:solidFill>
                <a:latin typeface="Arial" pitchFamily="34" charset="0"/>
                <a:cs typeface="Arial" pitchFamily="34" charset="0"/>
              </a:defRPr>
            </a:lvl2pPr>
            <a:lvl3pPr marL="1120026" indent="-224005">
              <a:defRPr>
                <a:solidFill>
                  <a:schemeClr val="tx1"/>
                </a:solidFill>
                <a:latin typeface="Arial" pitchFamily="34" charset="0"/>
                <a:cs typeface="Arial" pitchFamily="34" charset="0"/>
              </a:defRPr>
            </a:lvl3pPr>
            <a:lvl4pPr marL="1568036" indent="-224005">
              <a:defRPr>
                <a:solidFill>
                  <a:schemeClr val="tx1"/>
                </a:solidFill>
                <a:latin typeface="Arial" pitchFamily="34" charset="0"/>
                <a:cs typeface="Arial" pitchFamily="34" charset="0"/>
              </a:defRPr>
            </a:lvl4pPr>
            <a:lvl5pPr marL="2016046" indent="-224005">
              <a:defRPr>
                <a:solidFill>
                  <a:schemeClr val="tx1"/>
                </a:solidFill>
                <a:latin typeface="Arial" pitchFamily="34" charset="0"/>
                <a:cs typeface="Arial" pitchFamily="34" charset="0"/>
              </a:defRPr>
            </a:lvl5pPr>
            <a:lvl6pPr marL="2464057" indent="-224005" eaLnBrk="0" fontAlgn="base" hangingPunct="0">
              <a:spcBef>
                <a:spcPct val="0"/>
              </a:spcBef>
              <a:spcAft>
                <a:spcPct val="0"/>
              </a:spcAft>
              <a:defRPr>
                <a:solidFill>
                  <a:schemeClr val="tx1"/>
                </a:solidFill>
                <a:latin typeface="Arial" pitchFamily="34" charset="0"/>
                <a:cs typeface="Arial" pitchFamily="34" charset="0"/>
              </a:defRPr>
            </a:lvl6pPr>
            <a:lvl7pPr marL="2912067" indent="-224005" eaLnBrk="0" fontAlgn="base" hangingPunct="0">
              <a:spcBef>
                <a:spcPct val="0"/>
              </a:spcBef>
              <a:spcAft>
                <a:spcPct val="0"/>
              </a:spcAft>
              <a:defRPr>
                <a:solidFill>
                  <a:schemeClr val="tx1"/>
                </a:solidFill>
                <a:latin typeface="Arial" pitchFamily="34" charset="0"/>
                <a:cs typeface="Arial" pitchFamily="34" charset="0"/>
              </a:defRPr>
            </a:lvl7pPr>
            <a:lvl8pPr marL="3360077" indent="-224005" eaLnBrk="0" fontAlgn="base" hangingPunct="0">
              <a:spcBef>
                <a:spcPct val="0"/>
              </a:spcBef>
              <a:spcAft>
                <a:spcPct val="0"/>
              </a:spcAft>
              <a:defRPr>
                <a:solidFill>
                  <a:schemeClr val="tx1"/>
                </a:solidFill>
                <a:latin typeface="Arial" pitchFamily="34" charset="0"/>
                <a:cs typeface="Arial" pitchFamily="34" charset="0"/>
              </a:defRPr>
            </a:lvl8pPr>
            <a:lvl9pPr marL="3808087" indent="-224005" eaLnBrk="0" fontAlgn="base" hangingPunct="0">
              <a:spcBef>
                <a:spcPct val="0"/>
              </a:spcBef>
              <a:spcAft>
                <a:spcPct val="0"/>
              </a:spcAft>
              <a:defRPr>
                <a:solidFill>
                  <a:schemeClr val="tx1"/>
                </a:solidFill>
                <a:latin typeface="Arial" pitchFamily="34" charset="0"/>
                <a:cs typeface="Arial" pitchFamily="34" charset="0"/>
              </a:defRPr>
            </a:lvl9pPr>
          </a:lstStyle>
          <a:p>
            <a:fld id="{A598981F-825C-4587-99B0-EB688A81C660}" type="slidenum">
              <a:rPr lang="id-ID" altLang="en-US">
                <a:latin typeface="Calibri" pitchFamily="34" charset="0"/>
              </a:rPr>
              <a:pPr/>
              <a:t>7</a:t>
            </a:fld>
            <a:endParaRPr lang="id-ID" altLang="en-US">
              <a:latin typeface="Calibri" pitchFamily="34" charset="0"/>
            </a:endParaRPr>
          </a:p>
        </p:txBody>
      </p:sp>
    </p:spTree>
    <p:extLst>
      <p:ext uri="{BB962C8B-B14F-4D97-AF65-F5344CB8AC3E}">
        <p14:creationId xmlns:p14="http://schemas.microsoft.com/office/powerpoint/2010/main" val="12499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defTabSz="869986">
              <a:spcBef>
                <a:spcPts val="275"/>
              </a:spcBef>
              <a:spcAft>
                <a:spcPts val="275"/>
              </a:spcAft>
            </a:pPr>
            <a:r>
              <a:rPr lang="en-US" altLang="id-ID">
                <a:ea typeface="ＭＳ Ｐゴシック" pitchFamily="34" charset="-128"/>
              </a:rPr>
              <a:t>Semua program kesehatan dilaksanakan berdasarkan siklus hidup. Begitu juga  dengan pendekatan keluarga dalam penerapan pelayanan kesehatan yang terintegrasi dan berkesinambungan </a:t>
            </a:r>
            <a:r>
              <a:rPr lang="en-US" altLang="id-ID" i="1">
                <a:ea typeface="ＭＳ Ｐゴシック" pitchFamily="34" charset="-128"/>
              </a:rPr>
              <a:t>(continuum of care). </a:t>
            </a:r>
            <a:r>
              <a:rPr lang="en-US" altLang="id-ID">
                <a:ea typeface="ＭＳ Ｐゴシック" pitchFamily="34" charset="-128"/>
              </a:rPr>
              <a:t>Hal ini berarti bahwa pelayanan kesehatan harus dilakukan terhadap seluruh tahapan siklus hidup manusia </a:t>
            </a:r>
            <a:r>
              <a:rPr lang="en-US" altLang="id-ID" i="1">
                <a:ea typeface="ＭＳ Ｐゴシック" pitchFamily="34" charset="-128"/>
              </a:rPr>
              <a:t>(life cycle), </a:t>
            </a:r>
            <a:r>
              <a:rPr lang="en-US" altLang="id-ID">
                <a:ea typeface="ＭＳ Ｐゴシック" pitchFamily="34" charset="-128"/>
              </a:rPr>
              <a:t>sejak masih dalam kandungan, sampai lahir menjadi bayi, tumbuh menjadi anak balita, anak usia sekolah, remaja, dewasa muda (usia produktif), dan akhirnya menjadi dewasa tua ata usia lanjut.</a:t>
            </a:r>
          </a:p>
          <a:p>
            <a:pPr algn="just" defTabSz="869986">
              <a:spcBef>
                <a:spcPts val="275"/>
              </a:spcBef>
              <a:spcAft>
                <a:spcPts val="275"/>
              </a:spcAft>
            </a:pPr>
            <a:r>
              <a:rPr lang="en-US" altLang="id-ID">
                <a:ea typeface="ＭＳ Ｐゴシック" pitchFamily="34" charset="-128"/>
              </a:rPr>
              <a:t>Untuk dapat melaksanakan pelayanan kesehatan yang berkesinambungan terhadap seluruh tahapan siklus hidup manusia, maka fokus pelayanan kesehatan harus pada keluarga. Pemberian pelayanan kesehatan pada individu harus dilihat dan diperlakukan sebagai bagian dari keluarganya. </a:t>
            </a:r>
            <a:r>
              <a:rPr lang="id-ID" altLang="id-ID">
                <a:ea typeface="ＭＳ Ｐゴシック" pitchFamily="34" charset="-128"/>
              </a:rPr>
              <a:t>U</a:t>
            </a:r>
            <a:r>
              <a:rPr lang="en-US" altLang="id-ID">
                <a:ea typeface="ＭＳ Ｐゴシック" pitchFamily="34" charset="-128"/>
              </a:rPr>
              <a:t>paya mewujudkan Keluarga Sehat menjadi titik awal terwujudnya masyarakat sehat. </a:t>
            </a:r>
          </a:p>
          <a:p>
            <a:pPr defTabSz="869986">
              <a:spcBef>
                <a:spcPct val="0"/>
              </a:spcBef>
            </a:pPr>
            <a:r>
              <a:rPr lang="id-ID" altLang="id-ID">
                <a:ea typeface="ＭＳ Ｐゴシック" pitchFamily="34" charset="-128"/>
              </a:rPr>
              <a:t>U</a:t>
            </a:r>
            <a:r>
              <a:rPr lang="en-US" altLang="id-ID">
                <a:ea typeface="ＭＳ Ｐゴシック" pitchFamily="34" charset="-128"/>
              </a:rPr>
              <a:t>paya membina perilaku hidup sehat di keluarga merupakan kunci bagi keberhasilan upaya menciptakan kesehatan masyarakat.  </a:t>
            </a:r>
          </a:p>
          <a:p>
            <a:pPr algn="just" defTabSz="869986">
              <a:spcBef>
                <a:spcPts val="275"/>
              </a:spcBef>
              <a:spcAft>
                <a:spcPts val="275"/>
              </a:spcAft>
            </a:pPr>
            <a:endParaRPr lang="en-US" altLang="id-ID">
              <a:ea typeface="ＭＳ Ｐゴシック" pitchFamily="34" charset="-128"/>
            </a:endParaRPr>
          </a:p>
          <a:p>
            <a:pPr algn="just" defTabSz="869986">
              <a:spcBef>
                <a:spcPts val="275"/>
              </a:spcBef>
              <a:spcAft>
                <a:spcPts val="275"/>
              </a:spcAft>
            </a:pPr>
            <a:endParaRPr lang="id-ID" altLang="id-ID" sz="900">
              <a:ea typeface="ＭＳ Ｐゴシック" pitchFamily="34" charset="-128"/>
            </a:endParaRPr>
          </a:p>
          <a:p>
            <a:pPr defTabSz="869986">
              <a:spcBef>
                <a:spcPct val="0"/>
              </a:spcBef>
            </a:pPr>
            <a:endParaRPr lang="en-US" altLang="id-ID">
              <a:ea typeface="ＭＳ Ｐゴシック" pitchFamily="34"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solidFill>
                  <a:schemeClr val="tx1"/>
                </a:solidFill>
                <a:latin typeface="Arial" pitchFamily="34" charset="0"/>
                <a:ea typeface="ＭＳ Ｐゴシック" pitchFamily="34" charset="-128"/>
              </a:defRPr>
            </a:lvl1pPr>
            <a:lvl2pPr marL="709327" indent="-272818">
              <a:defRPr sz="1800">
                <a:solidFill>
                  <a:schemeClr val="tx1"/>
                </a:solidFill>
                <a:latin typeface="Arial" pitchFamily="34" charset="0"/>
                <a:ea typeface="ＭＳ Ｐゴシック" pitchFamily="34" charset="-128"/>
              </a:defRPr>
            </a:lvl2pPr>
            <a:lvl3pPr marL="1091273" indent="-218255">
              <a:defRPr sz="1800">
                <a:solidFill>
                  <a:schemeClr val="tx1"/>
                </a:solidFill>
                <a:latin typeface="Arial" pitchFamily="34" charset="0"/>
                <a:ea typeface="ＭＳ Ｐゴシック" pitchFamily="34" charset="-128"/>
              </a:defRPr>
            </a:lvl3pPr>
            <a:lvl4pPr marL="1527781" indent="-218255">
              <a:defRPr sz="1800">
                <a:solidFill>
                  <a:schemeClr val="tx1"/>
                </a:solidFill>
                <a:latin typeface="Arial" pitchFamily="34" charset="0"/>
                <a:ea typeface="ＭＳ Ｐゴシック" pitchFamily="34" charset="-128"/>
              </a:defRPr>
            </a:lvl4pPr>
            <a:lvl5pPr marL="1964290" indent="-218255">
              <a:defRPr sz="1800">
                <a:solidFill>
                  <a:schemeClr val="tx1"/>
                </a:solidFill>
                <a:latin typeface="Arial" pitchFamily="34" charset="0"/>
                <a:ea typeface="ＭＳ Ｐゴシック" pitchFamily="34" charset="-128"/>
              </a:defRPr>
            </a:lvl5pPr>
            <a:lvl6pPr marL="2400799"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837308"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3273817"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3710326" indent="-218255" defTabSz="871503"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fld id="{2030FA05-339E-4670-900D-734C01A1CA70}" type="slidenum">
              <a:rPr lang="en-US" altLang="id-ID" sz="1200">
                <a:latin typeface="Calibri" pitchFamily="34" charset="0"/>
              </a:rPr>
              <a:pPr/>
              <a:t>8</a:t>
            </a:fld>
            <a:endParaRPr lang="en-US" altLang="id-ID" sz="1200">
              <a:latin typeface="Calibri" pitchFamily="34" charset="0"/>
            </a:endParaRPr>
          </a:p>
        </p:txBody>
      </p:sp>
    </p:spTree>
    <p:extLst>
      <p:ext uri="{BB962C8B-B14F-4D97-AF65-F5344CB8AC3E}">
        <p14:creationId xmlns:p14="http://schemas.microsoft.com/office/powerpoint/2010/main" val="161435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r>
              <a:rPr lang="en-US" dirty="0" err="1"/>
              <a:t>Kementerian</a:t>
            </a:r>
            <a:r>
              <a:rPr lang="en-US" dirty="0"/>
              <a:t> </a:t>
            </a:r>
            <a:r>
              <a:rPr lang="en-US" dirty="0" err="1"/>
              <a:t>Kesehatan</a:t>
            </a:r>
            <a:r>
              <a:rPr lang="en-US" dirty="0"/>
              <a:t> </a:t>
            </a:r>
            <a:r>
              <a:rPr lang="id-ID" dirty="0"/>
              <a:t>telah </a:t>
            </a:r>
            <a:r>
              <a:rPr lang="en-US" dirty="0" err="1"/>
              <a:t>mengeluarkan</a:t>
            </a:r>
            <a:r>
              <a:rPr lang="en-US" dirty="0"/>
              <a:t> </a:t>
            </a:r>
            <a:r>
              <a:rPr lang="id-ID" dirty="0"/>
              <a:t>Peraturan Menteri Kesehatan Nomor 39 Tahun 2016 tentang Pedoman Penyelenggaraan Program Indonesia Sehat dengan Pendekatan Keluarga.</a:t>
            </a:r>
            <a:r>
              <a:rPr lang="en-US" dirty="0"/>
              <a:t> </a:t>
            </a:r>
          </a:p>
          <a:p>
            <a:pPr defTabSz="914302">
              <a:defRPr/>
            </a:pPr>
            <a:r>
              <a:rPr lang="en-US" dirty="0"/>
              <a:t>Program Indonesia </a:t>
            </a:r>
            <a:r>
              <a:rPr lang="en-US" dirty="0" err="1"/>
              <a:t>Sehat</a:t>
            </a:r>
            <a:r>
              <a:rPr lang="en-US" dirty="0"/>
              <a:t> </a:t>
            </a:r>
            <a:r>
              <a:rPr lang="en-US" dirty="0" err="1"/>
              <a:t>dilaksanakan</a:t>
            </a:r>
            <a:r>
              <a:rPr lang="en-US" dirty="0"/>
              <a:t> </a:t>
            </a:r>
            <a:r>
              <a:rPr lang="en-US" dirty="0" err="1"/>
              <a:t>untuk</a:t>
            </a:r>
            <a:r>
              <a:rPr lang="en-US" dirty="0"/>
              <a:t> </a:t>
            </a:r>
            <a:r>
              <a:rPr lang="id-ID" dirty="0"/>
              <a:t>meningkatkan derajat kesehatan masyarakat</a:t>
            </a:r>
            <a:r>
              <a:rPr lang="en-US" dirty="0"/>
              <a:t>. </a:t>
            </a:r>
            <a:r>
              <a:rPr lang="id-ID" dirty="0"/>
              <a:t>Pendekatan keluarga </a:t>
            </a:r>
            <a:r>
              <a:rPr lang="en-US" dirty="0" err="1"/>
              <a:t>merupakan</a:t>
            </a:r>
            <a:r>
              <a:rPr lang="id-ID" dirty="0"/>
              <a:t> salah satu cara Puskesmas untuk meningkatkan jangkauan sasaran dan mendekatkan/meningkatkan akses pelayanan kesehatan di wilayah kerjanya dengan mendatangi</a:t>
            </a:r>
            <a:r>
              <a:rPr lang="en-US" dirty="0"/>
              <a:t> </a:t>
            </a:r>
            <a:r>
              <a:rPr lang="en-US" dirty="0" err="1"/>
              <a:t>keluarga</a:t>
            </a:r>
            <a:r>
              <a:rPr lang="en-US" dirty="0"/>
              <a:t>.</a:t>
            </a:r>
          </a:p>
          <a:p>
            <a:pPr defTabSz="914302">
              <a:defRPr/>
            </a:pPr>
            <a:r>
              <a:rPr lang="en-US" dirty="0" err="1"/>
              <a:t>Kenapa</a:t>
            </a:r>
            <a:r>
              <a:rPr lang="en-US" dirty="0"/>
              <a:t> </a:t>
            </a:r>
            <a:r>
              <a:rPr lang="en-US" dirty="0" err="1"/>
              <a:t>keluarga</a:t>
            </a:r>
            <a:r>
              <a:rPr lang="en-US" dirty="0"/>
              <a:t>?? </a:t>
            </a:r>
            <a:r>
              <a:rPr lang="en-US" dirty="0" err="1"/>
              <a:t>Karena</a:t>
            </a:r>
            <a:r>
              <a:rPr lang="en-US" dirty="0"/>
              <a:t> </a:t>
            </a:r>
            <a:r>
              <a:rPr lang="en-US" dirty="0" err="1"/>
              <a:t>Keluarga</a:t>
            </a:r>
            <a:r>
              <a:rPr lang="en-US" dirty="0"/>
              <a:t> </a:t>
            </a:r>
            <a:r>
              <a:rPr lang="en-US" dirty="0" err="1"/>
              <a:t>merupakan</a:t>
            </a:r>
            <a:r>
              <a:rPr lang="en-US" dirty="0"/>
              <a:t> unit </a:t>
            </a:r>
            <a:r>
              <a:rPr lang="en-US" dirty="0" err="1"/>
              <a:t>terkecil</a:t>
            </a:r>
            <a:r>
              <a:rPr lang="en-US" dirty="0"/>
              <a:t> </a:t>
            </a:r>
            <a:r>
              <a:rPr lang="en-US" dirty="0" err="1"/>
              <a:t>dari</a:t>
            </a:r>
            <a:r>
              <a:rPr lang="en-US" dirty="0"/>
              <a:t> </a:t>
            </a:r>
            <a:r>
              <a:rPr lang="id-ID" dirty="0"/>
              <a:t>masyarakat</a:t>
            </a:r>
            <a:r>
              <a:rPr lang="en-US" dirty="0"/>
              <a:t> yang </a:t>
            </a:r>
            <a:r>
              <a:rPr lang="en-US" dirty="0" err="1"/>
              <a:t>menjadi</a:t>
            </a:r>
            <a:r>
              <a:rPr lang="en-US" dirty="0"/>
              <a:t> </a:t>
            </a:r>
            <a:r>
              <a:rPr lang="en-US" dirty="0" err="1"/>
              <a:t>inti</a:t>
            </a:r>
            <a:r>
              <a:rPr lang="en-US" dirty="0"/>
              <a:t> Pembangunan </a:t>
            </a:r>
            <a:r>
              <a:rPr lang="en-US" dirty="0" err="1"/>
              <a:t>Kesehatan</a:t>
            </a:r>
            <a:r>
              <a:rPr lang="en-US" dirty="0"/>
              <a:t> </a:t>
            </a:r>
            <a:r>
              <a:rPr lang="en-US" dirty="0" err="1"/>
              <a:t>sesuai</a:t>
            </a:r>
            <a:r>
              <a:rPr lang="en-US" dirty="0"/>
              <a:t> UU 36 </a:t>
            </a:r>
            <a:r>
              <a:rPr lang="en-US" dirty="0" err="1"/>
              <a:t>tahun</a:t>
            </a:r>
            <a:r>
              <a:rPr lang="en-US" dirty="0"/>
              <a:t> 2009.</a:t>
            </a:r>
          </a:p>
          <a:p>
            <a:pPr defTabSz="914302">
              <a:defRPr/>
            </a:pPr>
            <a:r>
              <a:rPr lang="id-ID" dirty="0"/>
              <a:t>Program Indonesia Sehat dengan Pendekatan Keluarga pada dasarnya merupakan integrasi pelaksanaan program-program kesehatan </a:t>
            </a:r>
            <a:r>
              <a:rPr lang="en-US" dirty="0" err="1"/>
              <a:t>baik</a:t>
            </a:r>
            <a:r>
              <a:rPr lang="en-US" dirty="0"/>
              <a:t> </a:t>
            </a:r>
            <a:r>
              <a:rPr lang="id-ID" dirty="0"/>
              <a:t>upaya kesehatan perorangan (UKP) dan upaya kesehatan masyarakat (UKM) secara berkesinambungan, dengan target </a:t>
            </a:r>
            <a:r>
              <a:rPr lang="en-US" dirty="0"/>
              <a:t>/ </a:t>
            </a:r>
            <a:r>
              <a:rPr lang="en-US" dirty="0" err="1"/>
              <a:t>fokus</a:t>
            </a:r>
            <a:r>
              <a:rPr lang="en-US" dirty="0"/>
              <a:t> </a:t>
            </a:r>
            <a:r>
              <a:rPr lang="id-ID" dirty="0"/>
              <a:t>keluarga, </a:t>
            </a:r>
            <a:r>
              <a:rPr lang="en-US" dirty="0" err="1"/>
              <a:t>ber</a:t>
            </a:r>
            <a:r>
              <a:rPr lang="id-ID" dirty="0"/>
              <a:t>dasarkan informasi </a:t>
            </a:r>
            <a:r>
              <a:rPr lang="en-US" dirty="0" err="1"/>
              <a:t>kesehatan</a:t>
            </a:r>
            <a:r>
              <a:rPr lang="en-US" baseline="0" dirty="0"/>
              <a:t> </a:t>
            </a:r>
            <a:r>
              <a:rPr lang="en-US" baseline="0" dirty="0" err="1"/>
              <a:t>setiap</a:t>
            </a:r>
            <a:r>
              <a:rPr lang="en-US" baseline="0" dirty="0"/>
              <a:t> </a:t>
            </a:r>
            <a:r>
              <a:rPr lang="en-US" baseline="0" dirty="0" err="1"/>
              <a:t>anggota</a:t>
            </a:r>
            <a:r>
              <a:rPr lang="en-US" baseline="0" dirty="0"/>
              <a:t> </a:t>
            </a:r>
            <a:r>
              <a:rPr lang="en-US" baseline="0" dirty="0" err="1"/>
              <a:t>keluarga</a:t>
            </a:r>
            <a:r>
              <a:rPr lang="en-US" baseline="0" dirty="0"/>
              <a:t>  </a:t>
            </a:r>
            <a:r>
              <a:rPr lang="id-ID" dirty="0"/>
              <a:t>dari Profil Kesehatan Keluarga. </a:t>
            </a:r>
            <a:endParaRPr lang="en-US" dirty="0"/>
          </a:p>
          <a:p>
            <a:pPr>
              <a:defRPr/>
            </a:pPr>
            <a:endParaRPr lang="en-US" dirty="0"/>
          </a:p>
        </p:txBody>
      </p:sp>
      <p:sp>
        <p:nvSpPr>
          <p:cNvPr id="4" name="Slide Number Placeholder 3"/>
          <p:cNvSpPr>
            <a:spLocks noGrp="1"/>
          </p:cNvSpPr>
          <p:nvPr>
            <p:ph type="sldNum" sz="quarter" idx="10"/>
          </p:nvPr>
        </p:nvSpPr>
        <p:spPr/>
        <p:txBody>
          <a:bodyPr/>
          <a:lstStyle/>
          <a:p>
            <a:fld id="{DBA5D165-E1D9-4EEA-80FC-61D4CD454515}" type="slidenum">
              <a:rPr lang="en-US" smtClean="0"/>
              <a:pPr/>
              <a:t>9</a:t>
            </a:fld>
            <a:endParaRPr lang="en-US"/>
          </a:p>
        </p:txBody>
      </p:sp>
    </p:spTree>
    <p:extLst>
      <p:ext uri="{BB962C8B-B14F-4D97-AF65-F5344CB8AC3E}">
        <p14:creationId xmlns:p14="http://schemas.microsoft.com/office/powerpoint/2010/main" val="111367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EEC3-4A89-4028-8E7A-C8C6DFB7A652}" type="slidenum">
              <a:rPr lang="en-US" smtClean="0"/>
              <a:pPr/>
              <a:t>11</a:t>
            </a:fld>
            <a:endParaRPr lang="en-US"/>
          </a:p>
        </p:txBody>
      </p:sp>
    </p:spTree>
    <p:extLst>
      <p:ext uri="{BB962C8B-B14F-4D97-AF65-F5344CB8AC3E}">
        <p14:creationId xmlns:p14="http://schemas.microsoft.com/office/powerpoint/2010/main" val="415553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8017" indent="-280006">
              <a:defRPr>
                <a:solidFill>
                  <a:schemeClr val="tx1"/>
                </a:solidFill>
                <a:latin typeface="Arial" pitchFamily="34" charset="0"/>
                <a:cs typeface="Arial" pitchFamily="34" charset="0"/>
              </a:defRPr>
            </a:lvl2pPr>
            <a:lvl3pPr marL="1120026" indent="-224005">
              <a:defRPr>
                <a:solidFill>
                  <a:schemeClr val="tx1"/>
                </a:solidFill>
                <a:latin typeface="Arial" pitchFamily="34" charset="0"/>
                <a:cs typeface="Arial" pitchFamily="34" charset="0"/>
              </a:defRPr>
            </a:lvl3pPr>
            <a:lvl4pPr marL="1568036" indent="-224005">
              <a:defRPr>
                <a:solidFill>
                  <a:schemeClr val="tx1"/>
                </a:solidFill>
                <a:latin typeface="Arial" pitchFamily="34" charset="0"/>
                <a:cs typeface="Arial" pitchFamily="34" charset="0"/>
              </a:defRPr>
            </a:lvl4pPr>
            <a:lvl5pPr marL="2016046" indent="-224005">
              <a:defRPr>
                <a:solidFill>
                  <a:schemeClr val="tx1"/>
                </a:solidFill>
                <a:latin typeface="Arial" pitchFamily="34" charset="0"/>
                <a:cs typeface="Arial" pitchFamily="34" charset="0"/>
              </a:defRPr>
            </a:lvl5pPr>
            <a:lvl6pPr marL="2464057" indent="-224005" eaLnBrk="0" fontAlgn="base" hangingPunct="0">
              <a:spcBef>
                <a:spcPct val="0"/>
              </a:spcBef>
              <a:spcAft>
                <a:spcPct val="0"/>
              </a:spcAft>
              <a:defRPr>
                <a:solidFill>
                  <a:schemeClr val="tx1"/>
                </a:solidFill>
                <a:latin typeface="Arial" pitchFamily="34" charset="0"/>
                <a:cs typeface="Arial" pitchFamily="34" charset="0"/>
              </a:defRPr>
            </a:lvl6pPr>
            <a:lvl7pPr marL="2912067" indent="-224005" eaLnBrk="0" fontAlgn="base" hangingPunct="0">
              <a:spcBef>
                <a:spcPct val="0"/>
              </a:spcBef>
              <a:spcAft>
                <a:spcPct val="0"/>
              </a:spcAft>
              <a:defRPr>
                <a:solidFill>
                  <a:schemeClr val="tx1"/>
                </a:solidFill>
                <a:latin typeface="Arial" pitchFamily="34" charset="0"/>
                <a:cs typeface="Arial" pitchFamily="34" charset="0"/>
              </a:defRPr>
            </a:lvl7pPr>
            <a:lvl8pPr marL="3360077" indent="-224005" eaLnBrk="0" fontAlgn="base" hangingPunct="0">
              <a:spcBef>
                <a:spcPct val="0"/>
              </a:spcBef>
              <a:spcAft>
                <a:spcPct val="0"/>
              </a:spcAft>
              <a:defRPr>
                <a:solidFill>
                  <a:schemeClr val="tx1"/>
                </a:solidFill>
                <a:latin typeface="Arial" pitchFamily="34" charset="0"/>
                <a:cs typeface="Arial" pitchFamily="34" charset="0"/>
              </a:defRPr>
            </a:lvl8pPr>
            <a:lvl9pPr marL="3808087" indent="-224005" eaLnBrk="0" fontAlgn="base" hangingPunct="0">
              <a:spcBef>
                <a:spcPct val="0"/>
              </a:spcBef>
              <a:spcAft>
                <a:spcPct val="0"/>
              </a:spcAft>
              <a:defRPr>
                <a:solidFill>
                  <a:schemeClr val="tx1"/>
                </a:solidFill>
                <a:latin typeface="Arial" pitchFamily="34" charset="0"/>
                <a:cs typeface="Arial" pitchFamily="34" charset="0"/>
              </a:defRPr>
            </a:lvl9pPr>
          </a:lstStyle>
          <a:p>
            <a:fld id="{26F7405D-0552-4CBA-A761-E6B64C3851EA}" type="slidenum">
              <a:rPr lang="id-ID" altLang="en-US">
                <a:latin typeface="Calibri" pitchFamily="34" charset="0"/>
              </a:rPr>
              <a:pPr/>
              <a:t>13</a:t>
            </a:fld>
            <a:endParaRPr lang="id-ID" altLang="en-US">
              <a:latin typeface="Calibri" pitchFamily="34" charset="0"/>
            </a:endParaRPr>
          </a:p>
        </p:txBody>
      </p:sp>
    </p:spTree>
    <p:extLst>
      <p:ext uri="{BB962C8B-B14F-4D97-AF65-F5344CB8AC3E}">
        <p14:creationId xmlns:p14="http://schemas.microsoft.com/office/powerpoint/2010/main" val="21549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AA548E-5A7C-462F-B020-8BEC68D654EA}"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93B3-B8A0-483E-ACA5-B57FEAD2B37A}" type="slidenum">
              <a:rPr lang="en-US" smtClean="0"/>
              <a:pPr/>
              <a:t>‹#›</a:t>
            </a:fld>
            <a:endParaRPr lang="en-US"/>
          </a:p>
        </p:txBody>
      </p:sp>
    </p:spTree>
    <p:extLst>
      <p:ext uri="{BB962C8B-B14F-4D97-AF65-F5344CB8AC3E}">
        <p14:creationId xmlns:p14="http://schemas.microsoft.com/office/powerpoint/2010/main" val="213058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A548E-5A7C-462F-B020-8BEC68D654EA}"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93B3-B8A0-483E-ACA5-B57FEAD2B37A}" type="slidenum">
              <a:rPr lang="en-US" smtClean="0"/>
              <a:pPr/>
              <a:t>‹#›</a:t>
            </a:fld>
            <a:endParaRPr lang="en-US"/>
          </a:p>
        </p:txBody>
      </p:sp>
    </p:spTree>
    <p:extLst>
      <p:ext uri="{BB962C8B-B14F-4D97-AF65-F5344CB8AC3E}">
        <p14:creationId xmlns:p14="http://schemas.microsoft.com/office/powerpoint/2010/main" val="132984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A548E-5A7C-462F-B020-8BEC68D654EA}"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93B3-B8A0-483E-ACA5-B57FEAD2B37A}" type="slidenum">
              <a:rPr lang="en-US" smtClean="0"/>
              <a:pPr/>
              <a:t>‹#›</a:t>
            </a:fld>
            <a:endParaRPr lang="en-US"/>
          </a:p>
        </p:txBody>
      </p:sp>
    </p:spTree>
    <p:extLst>
      <p:ext uri="{BB962C8B-B14F-4D97-AF65-F5344CB8AC3E}">
        <p14:creationId xmlns:p14="http://schemas.microsoft.com/office/powerpoint/2010/main" val="333087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8568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D7BAB5B3-791C-1A47-9DD2-A9A21EA5878B}" type="datetime1">
              <a:rPr lang="en-US"/>
              <a:pPr>
                <a:defRPr/>
              </a:pPr>
              <a:t>9/5/2017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7B896-01EE-6B4D-857D-30CE9AB58DE4}" type="slidenum">
              <a:rPr lang="en-US"/>
              <a:pPr>
                <a:defRPr/>
              </a:pPr>
              <a:t>‹#›</a:t>
            </a:fld>
            <a:endParaRPr lang="en-US" dirty="0"/>
          </a:p>
        </p:txBody>
      </p:sp>
    </p:spTree>
    <p:extLst>
      <p:ext uri="{BB962C8B-B14F-4D97-AF65-F5344CB8AC3E}">
        <p14:creationId xmlns:p14="http://schemas.microsoft.com/office/powerpoint/2010/main" val="395017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fld id="{C486DCB4-8B10-C74F-8C16-8274C1EE6F95}" type="datetime1">
              <a:rPr lang="en-US"/>
              <a:pPr>
                <a:defRPr/>
              </a:pPr>
              <a:t>9/5/2017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D152BE-2453-D64F-98B9-962779BC72F2}" type="slidenum">
              <a:rPr lang="en-US"/>
              <a:pPr>
                <a:defRPr/>
              </a:pPr>
              <a:t>‹#›</a:t>
            </a:fld>
            <a:endParaRPr lang="en-US" dirty="0"/>
          </a:p>
        </p:txBody>
      </p:sp>
      <p:pic>
        <p:nvPicPr>
          <p:cNvPr id="7" name="Picture 1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201" y="47756"/>
            <a:ext cx="1523999" cy="754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616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ACCDF56-2574-BD48-91D6-15795F04D2AA}" type="datetime1">
              <a:rPr lang="en-US"/>
              <a:pPr>
                <a:defRPr/>
              </a:pPr>
              <a:t>9/5/2017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94BF65-EBFE-9C4E-A575-5D892A580B94}" type="slidenum">
              <a:rPr lang="en-US"/>
              <a:pPr>
                <a:defRPr/>
              </a:pPr>
              <a:t>‹#›</a:t>
            </a:fld>
            <a:endParaRPr lang="en-US" dirty="0"/>
          </a:p>
        </p:txBody>
      </p:sp>
    </p:spTree>
    <p:extLst>
      <p:ext uri="{BB962C8B-B14F-4D97-AF65-F5344CB8AC3E}">
        <p14:creationId xmlns:p14="http://schemas.microsoft.com/office/powerpoint/2010/main" val="346254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p:cNvSpPr>
            <a:spLocks noGrp="1"/>
          </p:cNvSpPr>
          <p:nvPr>
            <p:ph type="dt" sz="half" idx="10"/>
          </p:nvPr>
        </p:nvSpPr>
        <p:spPr/>
        <p:txBody>
          <a:bodyPr/>
          <a:lstStyle>
            <a:lvl1pPr>
              <a:defRPr/>
            </a:lvl1pPr>
          </a:lstStyle>
          <a:p>
            <a:pPr>
              <a:defRPr/>
            </a:pPr>
            <a:fld id="{B331557F-F703-574A-9A64-DC5C775AB61C}" type="datetime1">
              <a:rPr lang="en-US"/>
              <a:pPr>
                <a:defRPr/>
              </a:pPr>
              <a:t>9/5/2017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F40E28-52CA-0549-865C-50C226BAF377}" type="slidenum">
              <a:rPr lang="en-US"/>
              <a:pPr>
                <a:defRPr/>
              </a:pPr>
              <a:t>‹#›</a:t>
            </a:fld>
            <a:endParaRPr lang="en-US" dirty="0"/>
          </a:p>
        </p:txBody>
      </p:sp>
    </p:spTree>
    <p:extLst>
      <p:ext uri="{BB962C8B-B14F-4D97-AF65-F5344CB8AC3E}">
        <p14:creationId xmlns:p14="http://schemas.microsoft.com/office/powerpoint/2010/main" val="12463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35"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p:cNvSpPr>
            <a:spLocks noGrp="1"/>
          </p:cNvSpPr>
          <p:nvPr>
            <p:ph type="dt" sz="half" idx="10"/>
          </p:nvPr>
        </p:nvSpPr>
        <p:spPr/>
        <p:txBody>
          <a:bodyPr/>
          <a:lstStyle>
            <a:lvl1pPr>
              <a:defRPr/>
            </a:lvl1pPr>
          </a:lstStyle>
          <a:p>
            <a:pPr>
              <a:defRPr/>
            </a:pPr>
            <a:fld id="{C651B2AD-9CDE-0F43-801D-9FBDF95B2B2E}" type="datetime1">
              <a:rPr lang="en-US"/>
              <a:pPr>
                <a:defRPr/>
              </a:pPr>
              <a:t>9/5/2017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6C31EF-5003-4E4F-A2B9-4040F9111962}" type="slidenum">
              <a:rPr lang="en-US"/>
              <a:pPr>
                <a:defRPr/>
              </a:pPr>
              <a:t>‹#›</a:t>
            </a:fld>
            <a:endParaRPr lang="en-US" dirty="0"/>
          </a:p>
        </p:txBody>
      </p:sp>
    </p:spTree>
    <p:extLst>
      <p:ext uri="{BB962C8B-B14F-4D97-AF65-F5344CB8AC3E}">
        <p14:creationId xmlns:p14="http://schemas.microsoft.com/office/powerpoint/2010/main" val="9683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8A8EB2E0-32F6-1344-987D-FF1FB5D9F607}" type="datetime1">
              <a:rPr lang="en-US"/>
              <a:pPr>
                <a:defRPr/>
              </a:pPr>
              <a:t>9/5/2017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65DD73-D192-B54A-8521-907DDA22968D}" type="slidenum">
              <a:rPr lang="en-US"/>
              <a:pPr>
                <a:defRPr/>
              </a:pPr>
              <a:t>‹#›</a:t>
            </a:fld>
            <a:endParaRPr lang="en-US" dirty="0"/>
          </a:p>
        </p:txBody>
      </p:sp>
    </p:spTree>
    <p:extLst>
      <p:ext uri="{BB962C8B-B14F-4D97-AF65-F5344CB8AC3E}">
        <p14:creationId xmlns:p14="http://schemas.microsoft.com/office/powerpoint/2010/main" val="2749668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FC239F-DB5C-4D4F-8231-4C393F60B415}" type="datetime1">
              <a:rPr lang="en-US"/>
              <a:pPr>
                <a:defRPr/>
              </a:pPr>
              <a:t>9/5/2017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89737D-3012-7246-955A-6DEEEF734F6A}" type="slidenum">
              <a:rPr lang="en-US"/>
              <a:pPr>
                <a:defRPr/>
              </a:pPr>
              <a:t>‹#›</a:t>
            </a:fld>
            <a:endParaRPr lang="en-US" dirty="0"/>
          </a:p>
        </p:txBody>
      </p:sp>
    </p:spTree>
    <p:extLst>
      <p:ext uri="{BB962C8B-B14F-4D97-AF65-F5344CB8AC3E}">
        <p14:creationId xmlns:p14="http://schemas.microsoft.com/office/powerpoint/2010/main" val="42773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A548E-5A7C-462F-B020-8BEC68D654EA}"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93B3-B8A0-483E-ACA5-B57FEAD2B37A}" type="slidenum">
              <a:rPr lang="en-US" smtClean="0"/>
              <a:pPr/>
              <a:t>‹#›</a:t>
            </a:fld>
            <a:endParaRPr lang="en-US"/>
          </a:p>
        </p:txBody>
      </p:sp>
      <p:pic>
        <p:nvPicPr>
          <p:cNvPr id="7" name="Picture 2"/>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9" y="-56666"/>
            <a:ext cx="1361661" cy="894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06009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2"/>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812352-1AC3-B045-81C3-47E1DD9E5EF6}" type="datetime1">
              <a:rPr lang="en-US"/>
              <a:pPr>
                <a:defRPr/>
              </a:pPr>
              <a:t>9/5/2017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CC8422-303B-3D4E-B0EB-63553773BF31}" type="slidenum">
              <a:rPr lang="en-US"/>
              <a:pPr>
                <a:defRPr/>
              </a:pPr>
              <a:t>‹#›</a:t>
            </a:fld>
            <a:endParaRPr lang="en-US" dirty="0"/>
          </a:p>
        </p:txBody>
      </p:sp>
    </p:spTree>
    <p:extLst>
      <p:ext uri="{BB962C8B-B14F-4D97-AF65-F5344CB8AC3E}">
        <p14:creationId xmlns:p14="http://schemas.microsoft.com/office/powerpoint/2010/main" val="2996576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43C349-2DEF-7449-B786-8B4B494ACC04}" type="datetime1">
              <a:rPr lang="en-US"/>
              <a:pPr>
                <a:defRPr/>
              </a:pPr>
              <a:t>9/5/2017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D97C3A-F615-B44A-AEFB-F39EC1614C83}" type="slidenum">
              <a:rPr lang="en-US"/>
              <a:pPr>
                <a:defRPr/>
              </a:pPr>
              <a:t>‹#›</a:t>
            </a:fld>
            <a:endParaRPr lang="en-US" dirty="0"/>
          </a:p>
        </p:txBody>
      </p:sp>
    </p:spTree>
    <p:extLst>
      <p:ext uri="{BB962C8B-B14F-4D97-AF65-F5344CB8AC3E}">
        <p14:creationId xmlns:p14="http://schemas.microsoft.com/office/powerpoint/2010/main" val="3294893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fld id="{C407BF21-B26F-9D49-BDC0-7B33EBD906BE}" type="datetime1">
              <a:rPr lang="en-US"/>
              <a:pPr>
                <a:defRPr/>
              </a:pPr>
              <a:t>9/5/2017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AFDA59-7B6F-CF49-B61C-F64CA823AE85}" type="slidenum">
              <a:rPr lang="en-US"/>
              <a:pPr>
                <a:defRPr/>
              </a:pPr>
              <a:t>‹#›</a:t>
            </a:fld>
            <a:endParaRPr lang="en-US" dirty="0"/>
          </a:p>
        </p:txBody>
      </p:sp>
    </p:spTree>
    <p:extLst>
      <p:ext uri="{BB962C8B-B14F-4D97-AF65-F5344CB8AC3E}">
        <p14:creationId xmlns:p14="http://schemas.microsoft.com/office/powerpoint/2010/main" val="1449055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fld id="{946EB775-03B2-824E-8E5F-83402C255374}" type="datetime1">
              <a:rPr lang="en-US"/>
              <a:pPr>
                <a:defRPr/>
              </a:pPr>
              <a:t>9/5/2017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D5F4C7-AA96-E24D-9BEB-05715BF76CFE}" type="slidenum">
              <a:rPr lang="en-US"/>
              <a:pPr>
                <a:defRPr/>
              </a:pPr>
              <a:t>‹#›</a:t>
            </a:fld>
            <a:endParaRPr lang="en-US" dirty="0"/>
          </a:p>
        </p:txBody>
      </p:sp>
    </p:spTree>
    <p:extLst>
      <p:ext uri="{BB962C8B-B14F-4D97-AF65-F5344CB8AC3E}">
        <p14:creationId xmlns:p14="http://schemas.microsoft.com/office/powerpoint/2010/main" val="214414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A548E-5A7C-462F-B020-8BEC68D654EA}"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A93B3-B8A0-483E-ACA5-B57FEAD2B37A}" type="slidenum">
              <a:rPr lang="en-US" smtClean="0"/>
              <a:pPr/>
              <a:t>‹#›</a:t>
            </a:fld>
            <a:endParaRPr lang="en-US"/>
          </a:p>
        </p:txBody>
      </p:sp>
    </p:spTree>
    <p:extLst>
      <p:ext uri="{BB962C8B-B14F-4D97-AF65-F5344CB8AC3E}">
        <p14:creationId xmlns:p14="http://schemas.microsoft.com/office/powerpoint/2010/main" val="418546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A548E-5A7C-462F-B020-8BEC68D654EA}"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A93B3-B8A0-483E-ACA5-B57FEAD2B37A}" type="slidenum">
              <a:rPr lang="en-US" smtClean="0"/>
              <a:pPr/>
              <a:t>‹#›</a:t>
            </a:fld>
            <a:endParaRPr lang="en-US"/>
          </a:p>
        </p:txBody>
      </p:sp>
    </p:spTree>
    <p:extLst>
      <p:ext uri="{BB962C8B-B14F-4D97-AF65-F5344CB8AC3E}">
        <p14:creationId xmlns:p14="http://schemas.microsoft.com/office/powerpoint/2010/main" val="405713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A548E-5A7C-462F-B020-8BEC68D654EA}" type="datetimeFigureOut">
              <a:rPr lang="en-US" smtClean="0"/>
              <a:pPr/>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A93B3-B8A0-483E-ACA5-B57FEAD2B37A}" type="slidenum">
              <a:rPr lang="en-US" smtClean="0"/>
              <a:pPr/>
              <a:t>‹#›</a:t>
            </a:fld>
            <a:endParaRPr lang="en-US"/>
          </a:p>
        </p:txBody>
      </p:sp>
    </p:spTree>
    <p:extLst>
      <p:ext uri="{BB962C8B-B14F-4D97-AF65-F5344CB8AC3E}">
        <p14:creationId xmlns:p14="http://schemas.microsoft.com/office/powerpoint/2010/main" val="90180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A548E-5A7C-462F-B020-8BEC68D654EA}"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A93B3-B8A0-483E-ACA5-B57FEAD2B37A}" type="slidenum">
              <a:rPr lang="en-US" smtClean="0"/>
              <a:pPr/>
              <a:t>‹#›</a:t>
            </a:fld>
            <a:endParaRPr lang="en-US"/>
          </a:p>
        </p:txBody>
      </p:sp>
      <p:pic>
        <p:nvPicPr>
          <p:cNvPr id="6" name="Picture 2"/>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817"/>
            <a:ext cx="1606826" cy="974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820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A548E-5A7C-462F-B020-8BEC68D654EA}" type="datetimeFigureOut">
              <a:rPr lang="en-US" smtClean="0"/>
              <a:pPr/>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A93B3-B8A0-483E-ACA5-B57FEAD2B37A}" type="slidenum">
              <a:rPr lang="en-US" smtClean="0"/>
              <a:pPr/>
              <a:t>‹#›</a:t>
            </a:fld>
            <a:endParaRPr lang="en-US"/>
          </a:p>
        </p:txBody>
      </p:sp>
      <p:pic>
        <p:nvPicPr>
          <p:cNvPr id="5" name="Picture 1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3130" y="76200"/>
            <a:ext cx="1295399" cy="641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1106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A548E-5A7C-462F-B020-8BEC68D654EA}"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A93B3-B8A0-483E-ACA5-B57FEAD2B37A}" type="slidenum">
              <a:rPr lang="en-US" smtClean="0"/>
              <a:pPr/>
              <a:t>‹#›</a:t>
            </a:fld>
            <a:endParaRPr lang="en-US"/>
          </a:p>
        </p:txBody>
      </p:sp>
    </p:spTree>
    <p:extLst>
      <p:ext uri="{BB962C8B-B14F-4D97-AF65-F5344CB8AC3E}">
        <p14:creationId xmlns:p14="http://schemas.microsoft.com/office/powerpoint/2010/main" val="94407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A548E-5A7C-462F-B020-8BEC68D654EA}"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A93B3-B8A0-483E-ACA5-B57FEAD2B37A}" type="slidenum">
              <a:rPr lang="en-US" smtClean="0"/>
              <a:pPr/>
              <a:t>‹#›</a:t>
            </a:fld>
            <a:endParaRPr lang="en-US"/>
          </a:p>
        </p:txBody>
      </p:sp>
    </p:spTree>
    <p:extLst>
      <p:ext uri="{BB962C8B-B14F-4D97-AF65-F5344CB8AC3E}">
        <p14:creationId xmlns:p14="http://schemas.microsoft.com/office/powerpoint/2010/main" val="378885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A548E-5A7C-462F-B020-8BEC68D654EA}" type="datetimeFigureOut">
              <a:rPr lang="en-US" smtClean="0"/>
              <a:pPr/>
              <a:t>9/5/2017</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A93B3-B8A0-483E-ACA5-B57FEAD2B37A}" type="slidenum">
              <a:rPr lang="en-US" smtClean="0"/>
              <a:pPr/>
              <a:t>‹#›</a:t>
            </a:fld>
            <a:endParaRPr lang="en-US"/>
          </a:p>
        </p:txBody>
      </p:sp>
    </p:spTree>
    <p:extLst>
      <p:ext uri="{BB962C8B-B14F-4D97-AF65-F5344CB8AC3E}">
        <p14:creationId xmlns:p14="http://schemas.microsoft.com/office/powerpoint/2010/main" val="2913884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id-ID"/>
          </a:p>
        </p:txBody>
      </p:sp>
      <p:sp>
        <p:nvSpPr>
          <p:cNvPr id="3174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9AD9D452-5E70-1349-B66B-71D4713ADB79}" type="datetime1">
              <a:rPr lang="en-US"/>
              <a:pPr>
                <a:defRPr/>
              </a:pPr>
              <a:t>9/5/2017</a:t>
            </a:fld>
            <a:endParaRPr lang="en-US" dirty="0"/>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82CDA962-500B-7F41-A804-525EAEE57A27}" type="slidenum">
              <a:rPr lang="en-US"/>
              <a:pPr>
                <a:defRPr/>
              </a:pPr>
              <a:t>‹#›</a:t>
            </a:fld>
            <a:endParaRPr lang="en-US" dirty="0"/>
          </a:p>
        </p:txBody>
      </p:sp>
    </p:spTree>
    <p:extLst>
      <p:ext uri="{BB962C8B-B14F-4D97-AF65-F5344CB8AC3E}">
        <p14:creationId xmlns:p14="http://schemas.microsoft.com/office/powerpoint/2010/main" val="3133506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microsoft.com/office/2007/relationships/hdphoto" Target="../media/hdphoto1.wdp"/><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jpeg"/><Relationship Id="rId21" Type="http://schemas.openxmlformats.org/officeDocument/2006/relationships/image" Target="../media/image41.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12.xml"/><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eta indonesia pn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LineDrawing trans="0"/>
                    </a14:imgEffect>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b="9171"/>
          <a:stretch>
            <a:fillRect/>
          </a:stretch>
        </p:blipFill>
        <p:spPr bwMode="auto">
          <a:xfrm>
            <a:off x="304800" y="1225047"/>
            <a:ext cx="8223738" cy="46305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67773" y="1450979"/>
            <a:ext cx="8547629" cy="2511425"/>
          </a:xfrm>
        </p:spPr>
        <p:txBody>
          <a:bodyPr>
            <a:normAutofit/>
          </a:bodyPr>
          <a:lstStyle/>
          <a:p>
            <a:pPr algn="ctr" eaLnBrk="1" fontAlgn="auto" hangingPunct="1">
              <a:spcAft>
                <a:spcPts val="0"/>
              </a:spcAft>
              <a:defRPr/>
            </a:pPr>
            <a:r>
              <a:rPr lang="id-ID" sz="3600" dirty="0">
                <a:latin typeface="Berlin Sans FB Demi" pitchFamily="34" charset="0"/>
              </a:rPr>
              <a:t>KEBIJAKAN PENYELENGGARAAN UPAYA KEPERAWATAN </a:t>
            </a:r>
            <a:br>
              <a:rPr lang="id-ID" sz="3600" dirty="0">
                <a:latin typeface="Berlin Sans FB Demi" pitchFamily="34" charset="0"/>
              </a:rPr>
            </a:br>
            <a:r>
              <a:rPr lang="id-ID" sz="3600" dirty="0">
                <a:latin typeface="Berlin Sans FB Demi" pitchFamily="34" charset="0"/>
              </a:rPr>
              <a:t>KESEHATAN MASYARAKAT (PERKESMAS) </a:t>
            </a:r>
            <a:endParaRPr lang="en-US" sz="3600" dirty="0">
              <a:latin typeface="Candara"/>
              <a:cs typeface="Candara"/>
            </a:endParaRPr>
          </a:p>
        </p:txBody>
      </p:sp>
      <p:sp>
        <p:nvSpPr>
          <p:cNvPr id="9219" name="TextBox 7"/>
          <p:cNvSpPr txBox="1">
            <a:spLocks noChangeArrowheads="1"/>
          </p:cNvSpPr>
          <p:nvPr/>
        </p:nvSpPr>
        <p:spPr bwMode="auto">
          <a:xfrm>
            <a:off x="1219201" y="4370457"/>
            <a:ext cx="6731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d-ID" altLang="en-US" sz="2000" b="1" dirty="0" smtClean="0"/>
              <a:t>Dr. Ganda</a:t>
            </a:r>
            <a:endParaRPr lang="id-ID" altLang="en-US" sz="2000" b="1" dirty="0"/>
          </a:p>
          <a:p>
            <a:pPr algn="ctr" eaLnBrk="1" hangingPunct="1"/>
            <a:r>
              <a:rPr lang="id-ID" altLang="en-US" sz="2000" b="1" smtClean="0"/>
              <a:t>Kasubdit Puskesmas Kemenkes RI</a:t>
            </a:r>
            <a:endParaRPr lang="id-ID" altLang="en-US" sz="2000" b="1" dirty="0"/>
          </a:p>
        </p:txBody>
      </p:sp>
      <p:sp>
        <p:nvSpPr>
          <p:cNvPr id="3" name="Subtitle 2"/>
          <p:cNvSpPr>
            <a:spLocks noGrp="1"/>
          </p:cNvSpPr>
          <p:nvPr>
            <p:ph type="subTitle" idx="1"/>
          </p:nvPr>
        </p:nvSpPr>
        <p:spPr>
          <a:xfrm>
            <a:off x="446088" y="5571067"/>
            <a:ext cx="7745412" cy="457200"/>
          </a:xfrm>
        </p:spPr>
        <p:txBody>
          <a:bodyPr>
            <a:normAutofit fontScale="85000" lnSpcReduction="20000"/>
          </a:bodyPr>
          <a:lstStyle/>
          <a:p>
            <a:pPr algn="ctr" eaLnBrk="1" hangingPunct="1">
              <a:defRPr/>
            </a:pPr>
            <a:r>
              <a:rPr lang="id-ID" sz="1600" dirty="0">
                <a:solidFill>
                  <a:schemeClr val="bg1">
                    <a:lumMod val="50000"/>
                  </a:schemeClr>
                </a:solidFill>
              </a:rPr>
              <a:t>Disampaikan pada pertemuan Worskshop Penerapan Perkesmas Kab/Kota di Provinsi Sumatera Utara, Medan</a:t>
            </a:r>
            <a:r>
              <a:rPr lang="en-US" sz="1600" dirty="0">
                <a:solidFill>
                  <a:schemeClr val="bg1">
                    <a:lumMod val="50000"/>
                  </a:schemeClr>
                </a:solidFill>
              </a:rPr>
              <a:t>,</a:t>
            </a:r>
            <a:r>
              <a:rPr lang="id-ID" sz="1600" dirty="0">
                <a:solidFill>
                  <a:schemeClr val="bg1">
                    <a:lumMod val="50000"/>
                  </a:schemeClr>
                </a:solidFill>
              </a:rPr>
              <a:t> 5 September 2017</a:t>
            </a:r>
            <a:endParaRPr lang="en-US" sz="1600" dirty="0">
              <a:solidFill>
                <a:schemeClr val="bg1">
                  <a:lumMod val="50000"/>
                </a:schemeClr>
              </a:solidFill>
            </a:endParaRPr>
          </a:p>
        </p:txBody>
      </p:sp>
      <p:pic>
        <p:nvPicPr>
          <p:cNvPr id="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1447799"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15878"/>
            <a:ext cx="1752600" cy="974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0816" t="32246" r="8571" b="32829"/>
          <a:stretch>
            <a:fillRect/>
          </a:stretch>
        </p:blipFill>
        <p:spPr bwMode="auto">
          <a:xfrm>
            <a:off x="7467603" y="0"/>
            <a:ext cx="1447799"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p:cNvPicPr>
            <a:picLocks noChangeAspect="1" noChangeArrowheads="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t="17491" b="39846"/>
          <a:stretch/>
        </p:blipFill>
        <p:spPr bwMode="auto">
          <a:xfrm>
            <a:off x="0" y="5943604"/>
            <a:ext cx="9144000" cy="951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790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3" y="711535"/>
            <a:ext cx="3505198" cy="2586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4"/>
            <a:ext cx="4213860" cy="574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Box 5"/>
          <p:cNvSpPr txBox="1">
            <a:spLocks noChangeArrowheads="1"/>
          </p:cNvSpPr>
          <p:nvPr/>
        </p:nvSpPr>
        <p:spPr bwMode="auto">
          <a:xfrm>
            <a:off x="4366260" y="609600"/>
            <a:ext cx="4724400" cy="3693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1417" tIns="45710" rIns="91417" bIns="4571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d-ID" altLang="en-US" b="1" dirty="0">
                <a:latin typeface="Book Antiqua" pitchFamily="18" charset="0"/>
                <a:ea typeface="ＭＳ Ｐゴシック" pitchFamily="34" charset="-128"/>
              </a:rPr>
              <a:t>12 INDIKATOR KELUARGA</a:t>
            </a:r>
            <a:r>
              <a:rPr lang="en-US" altLang="en-US" b="1" dirty="0">
                <a:latin typeface="Book Antiqua" pitchFamily="18" charset="0"/>
                <a:ea typeface="ＭＳ Ｐゴシック" pitchFamily="34" charset="-128"/>
              </a:rPr>
              <a:t> </a:t>
            </a:r>
            <a:r>
              <a:rPr lang="id-ID" altLang="en-US" b="1" dirty="0">
                <a:latin typeface="Book Antiqua" pitchFamily="18" charset="0"/>
                <a:ea typeface="ＭＳ Ｐゴシック" pitchFamily="34" charset="-128"/>
              </a:rPr>
              <a:t>SEHAT</a:t>
            </a:r>
            <a:endParaRPr lang="en-US" altLang="en-US" b="1" dirty="0">
              <a:latin typeface="Book Antiqua" pitchFamily="18" charset="0"/>
              <a:ea typeface="ＭＳ Ｐゴシック" pitchFamily="34" charset="-128"/>
            </a:endParaRPr>
          </a:p>
        </p:txBody>
      </p:sp>
      <p:sp>
        <p:nvSpPr>
          <p:cNvPr id="6" name="Rectangle 13"/>
          <p:cNvSpPr>
            <a:spLocks noChangeArrowheads="1"/>
          </p:cNvSpPr>
          <p:nvPr/>
        </p:nvSpPr>
        <p:spPr bwMode="auto">
          <a:xfrm>
            <a:off x="231480" y="3505203"/>
            <a:ext cx="4171189" cy="3170097"/>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d-ID" altLang="en-US" sz="1800" b="1" dirty="0">
                <a:solidFill>
                  <a:srgbClr val="FFFF00"/>
                </a:solidFill>
              </a:rPr>
              <a:t>Tujuan Pendekatan Keluarga:</a:t>
            </a:r>
          </a:p>
          <a:p>
            <a:pPr>
              <a:spcBef>
                <a:spcPct val="0"/>
              </a:spcBef>
              <a:buFontTx/>
              <a:buNone/>
            </a:pPr>
            <a:r>
              <a:rPr lang="id-ID" altLang="en-US" sz="1800" dirty="0">
                <a:solidFill>
                  <a:srgbClr val="FFFFFF"/>
                </a:solidFill>
              </a:rPr>
              <a:t>1. </a:t>
            </a:r>
            <a:r>
              <a:rPr lang="en-US" altLang="en-US" sz="1800" dirty="0">
                <a:solidFill>
                  <a:srgbClr val="FFFFFF"/>
                </a:solidFill>
              </a:rPr>
              <a:t>	</a:t>
            </a:r>
            <a:r>
              <a:rPr lang="en-US" altLang="en-US" sz="1800" dirty="0" err="1">
                <a:solidFill>
                  <a:srgbClr val="FFFFFF"/>
                </a:solidFill>
              </a:rPr>
              <a:t>Mengintegrasikan</a:t>
            </a:r>
            <a:r>
              <a:rPr lang="en-US" altLang="en-US" sz="1800" dirty="0">
                <a:solidFill>
                  <a:srgbClr val="FFFFFF"/>
                </a:solidFill>
              </a:rPr>
              <a:t> </a:t>
            </a:r>
            <a:r>
              <a:rPr lang="en-US" altLang="en-US" sz="1800" dirty="0" err="1">
                <a:solidFill>
                  <a:srgbClr val="FFFFFF"/>
                </a:solidFill>
              </a:rPr>
              <a:t>seluruh</a:t>
            </a:r>
            <a:r>
              <a:rPr lang="en-US" altLang="en-US" sz="1800" dirty="0">
                <a:solidFill>
                  <a:srgbClr val="FFFFFF"/>
                </a:solidFill>
              </a:rPr>
              <a:t> program di </a:t>
            </a:r>
            <a:r>
              <a:rPr lang="en-US" altLang="en-US" sz="1800" dirty="0" err="1">
                <a:solidFill>
                  <a:srgbClr val="FFFFFF"/>
                </a:solidFill>
              </a:rPr>
              <a:t>Puskesmas</a:t>
            </a:r>
            <a:endParaRPr lang="en-US" altLang="en-US" sz="1800" dirty="0">
              <a:solidFill>
                <a:srgbClr val="FFFFFF"/>
              </a:solidFill>
            </a:endParaRPr>
          </a:p>
          <a:p>
            <a:pPr>
              <a:spcBef>
                <a:spcPct val="0"/>
              </a:spcBef>
              <a:buFontTx/>
              <a:buNone/>
            </a:pPr>
            <a:r>
              <a:rPr lang="en-US" altLang="en-US" sz="1800" dirty="0">
                <a:solidFill>
                  <a:srgbClr val="FFFFFF"/>
                </a:solidFill>
              </a:rPr>
              <a:t>2.  </a:t>
            </a:r>
            <a:r>
              <a:rPr lang="id-ID" altLang="en-US" sz="1800" dirty="0">
                <a:solidFill>
                  <a:srgbClr val="FFFFFF"/>
                </a:solidFill>
              </a:rPr>
              <a:t>Meningkatkan akses keluarga terhadap pelayanan</a:t>
            </a:r>
            <a:r>
              <a:rPr lang="en-US" altLang="en-US" sz="1800" dirty="0">
                <a:solidFill>
                  <a:srgbClr val="FFFFFF"/>
                </a:solidFill>
              </a:rPr>
              <a:t>   </a:t>
            </a:r>
            <a:r>
              <a:rPr lang="id-ID" altLang="en-US" sz="1800" dirty="0">
                <a:solidFill>
                  <a:srgbClr val="FFFFFF"/>
                </a:solidFill>
              </a:rPr>
              <a:t>kesehatan yang komprehensif</a:t>
            </a:r>
          </a:p>
          <a:p>
            <a:pPr marL="287338" indent="-287338">
              <a:spcBef>
                <a:spcPct val="0"/>
              </a:spcBef>
              <a:buAutoNum type="arabicPeriod" startAt="3"/>
            </a:pPr>
            <a:r>
              <a:rPr lang="id-ID" altLang="en-US" sz="1800" dirty="0">
                <a:solidFill>
                  <a:srgbClr val="FFFFFF"/>
                </a:solidFill>
              </a:rPr>
              <a:t>Mendukung pencapaian SPM Kab/Kota</a:t>
            </a:r>
            <a:r>
              <a:rPr lang="en-US" altLang="en-US" sz="1800" dirty="0">
                <a:solidFill>
                  <a:srgbClr val="FFFFFF"/>
                </a:solidFill>
              </a:rPr>
              <a:t> </a:t>
            </a:r>
            <a:r>
              <a:rPr lang="en-US" altLang="en-US" sz="1800" dirty="0" err="1">
                <a:solidFill>
                  <a:srgbClr val="FFFFFF"/>
                </a:solidFill>
              </a:rPr>
              <a:t>dan</a:t>
            </a:r>
            <a:r>
              <a:rPr lang="en-US" altLang="en-US" sz="1800" dirty="0">
                <a:solidFill>
                  <a:srgbClr val="FFFFFF"/>
                </a:solidFill>
              </a:rPr>
              <a:t> </a:t>
            </a:r>
            <a:r>
              <a:rPr lang="en-US" altLang="en-US" sz="1800" dirty="0" err="1">
                <a:solidFill>
                  <a:srgbClr val="FFFFFF"/>
                </a:solidFill>
              </a:rPr>
              <a:t>Prov</a:t>
            </a:r>
            <a:r>
              <a:rPr lang="id-ID" altLang="en-US" sz="1800" dirty="0">
                <a:solidFill>
                  <a:srgbClr val="FFFFFF"/>
                </a:solidFill>
              </a:rPr>
              <a:t> </a:t>
            </a:r>
            <a:endParaRPr lang="en-US" altLang="en-US" sz="1800" dirty="0">
              <a:solidFill>
                <a:srgbClr val="FFFFFF"/>
              </a:solidFill>
            </a:endParaRPr>
          </a:p>
          <a:p>
            <a:pPr marL="287338" indent="-287338">
              <a:spcBef>
                <a:spcPct val="0"/>
              </a:spcBef>
              <a:buAutoNum type="arabicPeriod" startAt="3"/>
            </a:pPr>
            <a:r>
              <a:rPr lang="id-ID" altLang="en-US" sz="1800" dirty="0">
                <a:solidFill>
                  <a:srgbClr val="FFFFFF"/>
                </a:solidFill>
              </a:rPr>
              <a:t>Mendukung pelaksanaan JKN</a:t>
            </a:r>
            <a:endParaRPr lang="en-US" altLang="en-US" sz="1800" dirty="0">
              <a:solidFill>
                <a:srgbClr val="FFFFFF"/>
              </a:solidFill>
            </a:endParaRPr>
          </a:p>
          <a:p>
            <a:pPr marL="287338" indent="-287338">
              <a:spcBef>
                <a:spcPct val="0"/>
              </a:spcBef>
              <a:buAutoNum type="arabicPeriod" startAt="3"/>
            </a:pPr>
            <a:r>
              <a:rPr lang="id-ID" altLang="en-US" sz="1800" dirty="0">
                <a:solidFill>
                  <a:srgbClr val="FFFFFF"/>
                </a:solidFill>
              </a:rPr>
              <a:t>Mendukung tercapainya program indonesia sehat</a:t>
            </a:r>
          </a:p>
        </p:txBody>
      </p:sp>
      <p:sp>
        <p:nvSpPr>
          <p:cNvPr id="7" name="TextBox 5"/>
          <p:cNvSpPr txBox="1">
            <a:spLocks noChangeArrowheads="1"/>
          </p:cNvSpPr>
          <p:nvPr/>
        </p:nvSpPr>
        <p:spPr bwMode="auto">
          <a:xfrm>
            <a:off x="1524000" y="76204"/>
            <a:ext cx="7619999" cy="400089"/>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1417" tIns="45710" rIns="91417" bIns="4571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d-ID" altLang="en-US" sz="2000" b="1" dirty="0">
                <a:latin typeface="Book Antiqua" pitchFamily="18" charset="0"/>
                <a:ea typeface="ＭＳ Ｐゴシック" pitchFamily="34" charset="-128"/>
              </a:rPr>
              <a:t>PENDEKATAN KELUARGA</a:t>
            </a:r>
            <a:endParaRPr lang="en-US" altLang="en-US" sz="2000" b="1" dirty="0">
              <a:latin typeface="Book Antiqua" pitchFamily="18" charset="0"/>
              <a:ea typeface="ＭＳ Ｐゴシック" pitchFamily="34" charset="-128"/>
            </a:endParaRPr>
          </a:p>
        </p:txBody>
      </p:sp>
    </p:spTree>
    <p:extLst>
      <p:ext uri="{BB962C8B-B14F-4D97-AF65-F5344CB8AC3E}">
        <p14:creationId xmlns:p14="http://schemas.microsoft.com/office/powerpoint/2010/main" val="4099768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up)">
                                      <p:cBhvr>
                                        <p:cTn id="7"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5846" y="1095381"/>
            <a:ext cx="8792308" cy="5260977"/>
          </a:xfrm>
          <a:solidFill>
            <a:schemeClr val="bg1"/>
          </a:solidFill>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14350" indent="-514350">
              <a:lnSpc>
                <a:spcPct val="120000"/>
              </a:lnSpc>
              <a:spcBef>
                <a:spcPts val="0"/>
              </a:spcBef>
              <a:buFont typeface="+mj-lt"/>
              <a:buAutoNum type="arabicPeriod"/>
            </a:pPr>
            <a:r>
              <a:rPr lang="en-US" dirty="0" err="1"/>
              <a:t>Pendekatan</a:t>
            </a:r>
            <a:r>
              <a:rPr lang="en-US" dirty="0"/>
              <a:t> </a:t>
            </a:r>
            <a:r>
              <a:rPr lang="en-US" dirty="0" err="1"/>
              <a:t>keluarga</a:t>
            </a:r>
            <a:r>
              <a:rPr lang="en-US" dirty="0"/>
              <a:t> </a:t>
            </a:r>
            <a:r>
              <a:rPr lang="en-US" dirty="0" err="1"/>
              <a:t>sudah</a:t>
            </a:r>
            <a:r>
              <a:rPr lang="en-US" dirty="0"/>
              <a:t> </a:t>
            </a:r>
            <a:r>
              <a:rPr lang="en-US" dirty="0" err="1"/>
              <a:t>pernah</a:t>
            </a:r>
            <a:r>
              <a:rPr lang="en-US" dirty="0"/>
              <a:t> </a:t>
            </a:r>
            <a:r>
              <a:rPr lang="en-US" dirty="0" err="1"/>
              <a:t>dilakukan</a:t>
            </a:r>
            <a:r>
              <a:rPr lang="en-US" dirty="0"/>
              <a:t> </a:t>
            </a:r>
            <a:r>
              <a:rPr lang="en-US" dirty="0" err="1"/>
              <a:t>seperti</a:t>
            </a:r>
            <a:r>
              <a:rPr lang="en-US" dirty="0"/>
              <a:t> </a:t>
            </a:r>
            <a:r>
              <a:rPr lang="en-US" dirty="0" err="1"/>
              <a:t>pada</a:t>
            </a:r>
            <a:r>
              <a:rPr lang="en-US" dirty="0"/>
              <a:t> program </a:t>
            </a:r>
            <a:r>
              <a:rPr lang="en-US" dirty="0" err="1"/>
              <a:t>Perkesmas</a:t>
            </a:r>
            <a:r>
              <a:rPr lang="en-US" dirty="0"/>
              <a:t> (</a:t>
            </a:r>
            <a:r>
              <a:rPr lang="en-US" dirty="0" err="1"/>
              <a:t>perawatan</a:t>
            </a:r>
            <a:r>
              <a:rPr lang="en-US" dirty="0"/>
              <a:t> </a:t>
            </a:r>
            <a:r>
              <a:rPr lang="en-US" dirty="0" err="1"/>
              <a:t>kesehatan</a:t>
            </a:r>
            <a:r>
              <a:rPr lang="en-US" dirty="0"/>
              <a:t> </a:t>
            </a:r>
            <a:r>
              <a:rPr lang="en-US" dirty="0" err="1"/>
              <a:t>masyarakat</a:t>
            </a:r>
            <a:r>
              <a:rPr lang="en-US" dirty="0"/>
              <a:t>) </a:t>
            </a:r>
            <a:r>
              <a:rPr lang="id-ID" dirty="0"/>
              <a:t>dan PHBS</a:t>
            </a:r>
            <a:endParaRPr lang="en-US" dirty="0"/>
          </a:p>
          <a:p>
            <a:pPr marL="514350" indent="-514350">
              <a:lnSpc>
                <a:spcPct val="120000"/>
              </a:lnSpc>
              <a:spcBef>
                <a:spcPts val="0"/>
              </a:spcBef>
              <a:buFont typeface="+mj-lt"/>
              <a:buAutoNum type="arabicPeriod"/>
            </a:pPr>
            <a:r>
              <a:rPr lang="en-US" dirty="0"/>
              <a:t>Yang </a:t>
            </a:r>
            <a:r>
              <a:rPr lang="en-US" dirty="0" err="1">
                <a:solidFill>
                  <a:srgbClr val="FF0000"/>
                </a:solidFill>
              </a:rPr>
              <a:t>baru</a:t>
            </a:r>
            <a:r>
              <a:rPr lang="en-US" dirty="0">
                <a:solidFill>
                  <a:srgbClr val="FF0000"/>
                </a:solidFill>
              </a:rPr>
              <a:t> </a:t>
            </a:r>
            <a:r>
              <a:rPr lang="en-US" dirty="0" err="1"/>
              <a:t>adalah</a:t>
            </a:r>
            <a:r>
              <a:rPr lang="en-US" dirty="0"/>
              <a:t>:</a:t>
            </a:r>
          </a:p>
          <a:p>
            <a:pPr lvl="1">
              <a:lnSpc>
                <a:spcPct val="120000"/>
              </a:lnSpc>
              <a:spcBef>
                <a:spcPts val="0"/>
              </a:spcBef>
            </a:pPr>
            <a:r>
              <a:rPr lang="en-US" sz="3300" dirty="0" err="1"/>
              <a:t>Cakupannya</a:t>
            </a:r>
            <a:r>
              <a:rPr lang="en-US" sz="3300" dirty="0"/>
              <a:t>: </a:t>
            </a:r>
            <a:r>
              <a:rPr lang="en-US" sz="3300" i="1" dirty="0">
                <a:solidFill>
                  <a:srgbClr val="FF0000"/>
                </a:solidFill>
              </a:rPr>
              <a:t>total coverage</a:t>
            </a:r>
            <a:r>
              <a:rPr lang="en-US" sz="3300" dirty="0"/>
              <a:t>, </a:t>
            </a:r>
            <a:r>
              <a:rPr lang="en-US" sz="3300" dirty="0" err="1"/>
              <a:t>Puskesmas</a:t>
            </a:r>
            <a:r>
              <a:rPr lang="en-US" sz="3300" dirty="0"/>
              <a:t> </a:t>
            </a:r>
            <a:r>
              <a:rPr lang="en-US" sz="3300" dirty="0" err="1"/>
              <a:t>harus</a:t>
            </a:r>
            <a:r>
              <a:rPr lang="en-US" sz="3300" dirty="0"/>
              <a:t> </a:t>
            </a:r>
            <a:r>
              <a:rPr lang="en-US" sz="3300" dirty="0" err="1"/>
              <a:t>mempunyai</a:t>
            </a:r>
            <a:r>
              <a:rPr lang="en-US" sz="3300" dirty="0"/>
              <a:t> database </a:t>
            </a:r>
            <a:r>
              <a:rPr lang="en-US" sz="3300" dirty="0" err="1"/>
              <a:t>kesehatan</a:t>
            </a:r>
            <a:r>
              <a:rPr lang="en-US" sz="3300" dirty="0"/>
              <a:t> </a:t>
            </a:r>
            <a:r>
              <a:rPr lang="en-US" sz="3300" dirty="0" err="1"/>
              <a:t>seluruh</a:t>
            </a:r>
            <a:r>
              <a:rPr lang="en-US" sz="3300" dirty="0"/>
              <a:t> </a:t>
            </a:r>
            <a:r>
              <a:rPr lang="en-US" sz="3300" dirty="0" err="1"/>
              <a:t>keluarga</a:t>
            </a:r>
            <a:r>
              <a:rPr lang="en-US" sz="3300" dirty="0"/>
              <a:t> di </a:t>
            </a:r>
            <a:r>
              <a:rPr lang="en-US" sz="3300" dirty="0" err="1"/>
              <a:t>wilayah</a:t>
            </a:r>
            <a:r>
              <a:rPr lang="en-US" sz="3300" dirty="0"/>
              <a:t> </a:t>
            </a:r>
            <a:r>
              <a:rPr lang="en-US" sz="3300" dirty="0" err="1"/>
              <a:t>kerjanya</a:t>
            </a:r>
            <a:endParaRPr lang="en-US" sz="3300" dirty="0"/>
          </a:p>
          <a:p>
            <a:pPr lvl="1">
              <a:lnSpc>
                <a:spcPct val="120000"/>
              </a:lnSpc>
              <a:spcBef>
                <a:spcPts val="0"/>
              </a:spcBef>
            </a:pPr>
            <a:r>
              <a:rPr lang="en-US" sz="3300" dirty="0" err="1"/>
              <a:t>Substansinya</a:t>
            </a:r>
            <a:r>
              <a:rPr lang="en-US" sz="3300" dirty="0"/>
              <a:t>: 12 </a:t>
            </a:r>
            <a:r>
              <a:rPr lang="en-US" sz="3300" dirty="0" err="1"/>
              <a:t>indikator</a:t>
            </a:r>
            <a:r>
              <a:rPr lang="en-US" sz="3300" dirty="0"/>
              <a:t> </a:t>
            </a:r>
            <a:r>
              <a:rPr lang="en-US" sz="3300" dirty="0" err="1"/>
              <a:t>terpilih</a:t>
            </a:r>
            <a:r>
              <a:rPr lang="en-US" sz="3300" dirty="0"/>
              <a:t> </a:t>
            </a:r>
            <a:r>
              <a:rPr lang="en-US" sz="3300" dirty="0" err="1">
                <a:solidFill>
                  <a:srgbClr val="FF0000"/>
                </a:solidFill>
              </a:rPr>
              <a:t>mewakili</a:t>
            </a:r>
            <a:r>
              <a:rPr lang="en-US" sz="3300" dirty="0">
                <a:solidFill>
                  <a:srgbClr val="FF0000"/>
                </a:solidFill>
              </a:rPr>
              <a:t> 4 </a:t>
            </a:r>
            <a:r>
              <a:rPr lang="en-US" sz="3300" dirty="0" err="1">
                <a:solidFill>
                  <a:srgbClr val="FF0000"/>
                </a:solidFill>
              </a:rPr>
              <a:t>masalah</a:t>
            </a:r>
            <a:r>
              <a:rPr lang="en-US" sz="3300" dirty="0">
                <a:solidFill>
                  <a:srgbClr val="FF0000"/>
                </a:solidFill>
              </a:rPr>
              <a:t> </a:t>
            </a:r>
            <a:r>
              <a:rPr lang="en-US" sz="3300" dirty="0" err="1">
                <a:solidFill>
                  <a:srgbClr val="FF0000"/>
                </a:solidFill>
              </a:rPr>
              <a:t>kesehatan</a:t>
            </a:r>
            <a:r>
              <a:rPr lang="en-US" sz="3300" dirty="0">
                <a:solidFill>
                  <a:srgbClr val="FF0000"/>
                </a:solidFill>
              </a:rPr>
              <a:t> </a:t>
            </a:r>
            <a:r>
              <a:rPr lang="en-US" sz="3300" dirty="0" err="1">
                <a:solidFill>
                  <a:srgbClr val="FF0000"/>
                </a:solidFill>
              </a:rPr>
              <a:t>prioritas</a:t>
            </a:r>
            <a:r>
              <a:rPr lang="en-US" sz="3300" dirty="0"/>
              <a:t> yang </a:t>
            </a:r>
            <a:r>
              <a:rPr lang="en-US" sz="3300" dirty="0" err="1"/>
              <a:t>akan</a:t>
            </a:r>
            <a:r>
              <a:rPr lang="en-US" sz="3300" dirty="0"/>
              <a:t> </a:t>
            </a:r>
            <a:r>
              <a:rPr lang="en-US" sz="3300" dirty="0" err="1"/>
              <a:t>ditanggulangi</a:t>
            </a:r>
            <a:r>
              <a:rPr lang="en-US" sz="3300" dirty="0"/>
              <a:t> </a:t>
            </a:r>
            <a:r>
              <a:rPr lang="en-US" sz="3300" dirty="0" err="1"/>
              <a:t>selama</a:t>
            </a:r>
            <a:r>
              <a:rPr lang="en-US" sz="3300" dirty="0"/>
              <a:t> 5 </a:t>
            </a:r>
            <a:r>
              <a:rPr lang="en-US" sz="3300" dirty="0" err="1"/>
              <a:t>tahun</a:t>
            </a:r>
            <a:r>
              <a:rPr lang="en-US" sz="3300" dirty="0"/>
              <a:t> </a:t>
            </a:r>
            <a:r>
              <a:rPr lang="en-US" sz="3300" dirty="0" err="1"/>
              <a:t>ini</a:t>
            </a:r>
            <a:endParaRPr lang="en-US" sz="3300" dirty="0"/>
          </a:p>
          <a:p>
            <a:pPr marL="514350" indent="-514350">
              <a:lnSpc>
                <a:spcPct val="120000"/>
              </a:lnSpc>
              <a:spcBef>
                <a:spcPts val="0"/>
              </a:spcBef>
              <a:buFont typeface="+mj-lt"/>
              <a:buAutoNum type="arabicPeriod"/>
            </a:pPr>
            <a:endParaRPr lang="en-US" dirty="0"/>
          </a:p>
        </p:txBody>
      </p:sp>
      <p:sp>
        <p:nvSpPr>
          <p:cNvPr id="2" name="Slide Number Placeholder 1"/>
          <p:cNvSpPr>
            <a:spLocks noGrp="1"/>
          </p:cNvSpPr>
          <p:nvPr>
            <p:ph type="sldNum" sz="quarter" idx="12"/>
          </p:nvPr>
        </p:nvSpPr>
        <p:spPr/>
        <p:txBody>
          <a:bodyPr/>
          <a:lstStyle/>
          <a:p>
            <a:fld id="{19312C5E-B976-4BAA-A890-B2AC3C7E7F93}" type="slidenum">
              <a:rPr lang="id-ID" smtClean="0"/>
              <a:pPr/>
              <a:t>11</a:t>
            </a:fld>
            <a:endParaRPr lang="id-ID"/>
          </a:p>
        </p:txBody>
      </p:sp>
      <p:sp>
        <p:nvSpPr>
          <p:cNvPr id="5" name="TextBox 5"/>
          <p:cNvSpPr txBox="1">
            <a:spLocks noChangeArrowheads="1"/>
          </p:cNvSpPr>
          <p:nvPr/>
        </p:nvSpPr>
        <p:spPr bwMode="auto">
          <a:xfrm>
            <a:off x="1524001" y="223781"/>
            <a:ext cx="7619999" cy="400089"/>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1417" tIns="45710" rIns="91417" bIns="4571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d-ID" altLang="en-US" sz="2000" b="1" dirty="0">
                <a:latin typeface="Book Antiqua" pitchFamily="18" charset="0"/>
                <a:ea typeface="ＭＳ Ｐゴシック" pitchFamily="34" charset="-128"/>
              </a:rPr>
              <a:t>PENDEKATAN KELUARGA</a:t>
            </a:r>
            <a:endParaRPr lang="en-US" altLang="en-US" sz="2000" b="1" dirty="0">
              <a:latin typeface="Book Antiqua" pitchFamily="18" charset="0"/>
              <a:ea typeface="ＭＳ Ｐゴシック" pitchFamily="34" charset="-128"/>
            </a:endParaRPr>
          </a:p>
        </p:txBody>
      </p:sp>
    </p:spTree>
    <p:extLst>
      <p:ext uri="{BB962C8B-B14F-4D97-AF65-F5344CB8AC3E}">
        <p14:creationId xmlns:p14="http://schemas.microsoft.com/office/powerpoint/2010/main" val="3010461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16200000">
            <a:off x="1143000" y="-1143000"/>
            <a:ext cx="6858000" cy="9144000"/>
          </a:xfrm>
          <a:prstGeom prst="rtTriangle">
            <a:avLst/>
          </a:prstGeom>
          <a:gradFill>
            <a:gsLst>
              <a:gs pos="7000">
                <a:schemeClr val="bg1"/>
              </a:gs>
              <a:gs pos="35000">
                <a:schemeClr val="accent5">
                  <a:tint val="37000"/>
                  <a:satMod val="300000"/>
                </a:schemeClr>
              </a:gs>
              <a:gs pos="90000">
                <a:schemeClr val="bg1"/>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id-ID">
              <a:solidFill>
                <a:prstClr val="black"/>
              </a:solidFill>
            </a:endParaRPr>
          </a:p>
        </p:txBody>
      </p:sp>
      <p:sp>
        <p:nvSpPr>
          <p:cNvPr id="8" name="Title 1"/>
          <p:cNvSpPr txBox="1">
            <a:spLocks/>
          </p:cNvSpPr>
          <p:nvPr/>
        </p:nvSpPr>
        <p:spPr bwMode="auto">
          <a:xfrm>
            <a:off x="1194350" y="2438404"/>
            <a:ext cx="7113978" cy="2362199"/>
          </a:xfrm>
          <a:prstGeom prst="rect">
            <a:avLst/>
          </a:prstGeom>
          <a:noFill/>
          <a:ln w="9525">
            <a:noFill/>
            <a:miter lim="800000"/>
            <a:headEnd/>
            <a:tailEnd/>
          </a:ln>
        </p:spPr>
        <p:txBody>
          <a:bodyPr anchor="b"/>
          <a:lstStyle/>
          <a:p>
            <a:pPr algn="ctr" eaLnBrk="1" hangingPunct="1">
              <a:lnSpc>
                <a:spcPct val="90000"/>
              </a:lnSpc>
              <a:defRPr/>
            </a:pPr>
            <a:r>
              <a:rPr lang="id-ID" altLang="en-US" sz="6000" b="1" dirty="0">
                <a:latin typeface="+mj-lt"/>
                <a:ea typeface="+mj-ea"/>
                <a:cs typeface="+mj-cs"/>
              </a:rPr>
              <a:t>KEBIJAKAN PENYELENGGARAAN PUSKESMAS</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fld id="{6B09FEDC-A24A-4F78-9340-C2FC4C11DC46}" type="slidenum">
              <a:rPr lang="id-ID" altLang="en-US" sz="1600" b="1"/>
              <a:pPr/>
              <a:t>12</a:t>
            </a:fld>
            <a:endParaRPr lang="id-ID" altLang="en-US" sz="1600" b="1"/>
          </a:p>
        </p:txBody>
      </p:sp>
      <p:pic>
        <p:nvPicPr>
          <p:cNvPr id="23558" name="Picture 1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20650"/>
            <a:ext cx="2320118" cy="114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1192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404937" y="0"/>
            <a:ext cx="7772400" cy="871537"/>
          </a:xfrm>
          <a:ln/>
        </p:spPr>
        <p:style>
          <a:lnRef idx="1">
            <a:schemeClr val="dk1"/>
          </a:lnRef>
          <a:fillRef idx="2">
            <a:schemeClr val="dk1"/>
          </a:fillRef>
          <a:effectRef idx="1">
            <a:schemeClr val="dk1"/>
          </a:effectRef>
          <a:fontRef idx="minor">
            <a:schemeClr val="dk1"/>
          </a:fontRef>
        </p:style>
        <p:txBody>
          <a:bodyPr>
            <a:normAutofit fontScale="90000"/>
          </a:bodyPr>
          <a:lstStyle/>
          <a:p>
            <a:pPr fontAlgn="auto">
              <a:spcAft>
                <a:spcPts val="0"/>
              </a:spcAft>
              <a:defRPr/>
            </a:pPr>
            <a:r>
              <a:rPr lang="id-ID" altLang="id-ID" sz="3600" b="1" dirty="0">
                <a:latin typeface="+mn-lt"/>
              </a:rPr>
              <a:t>PERMENKES 75 TAHUN 2014</a:t>
            </a:r>
            <a:r>
              <a:rPr lang="en-US" altLang="id-ID" sz="3600" b="1" dirty="0">
                <a:latin typeface="+mn-lt"/>
              </a:rPr>
              <a:t> - </a:t>
            </a:r>
            <a:r>
              <a:rPr lang="id-ID" altLang="id-ID" sz="3600" b="1" dirty="0">
                <a:latin typeface="+mn-lt"/>
              </a:rPr>
              <a:t>PUSKESMAS</a:t>
            </a:r>
          </a:p>
        </p:txBody>
      </p:sp>
      <p:graphicFrame>
        <p:nvGraphicFramePr>
          <p:cNvPr id="2" name="Diagram 1"/>
          <p:cNvGraphicFramePr/>
          <p:nvPr/>
        </p:nvGraphicFramePr>
        <p:xfrm>
          <a:off x="228600" y="1146633"/>
          <a:ext cx="8682256" cy="5523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64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1775222" y="-2641600"/>
            <a:ext cx="3461147" cy="2203450"/>
          </a:xfrm>
        </p:spPr>
        <p:txBody>
          <a:bodyPr/>
          <a:lstStyle/>
          <a:p>
            <a:pPr marL="342900" lvl="1" indent="0">
              <a:spcBef>
                <a:spcPct val="0"/>
              </a:spcBef>
              <a:buFont typeface="Arial" charset="0"/>
              <a:buNone/>
            </a:pPr>
            <a:endParaRPr lang="en-US" sz="1500">
              <a:latin typeface="Calibri" charset="0"/>
            </a:endParaRPr>
          </a:p>
          <a:p>
            <a:pPr marL="342900" lvl="1" indent="0">
              <a:spcBef>
                <a:spcPct val="0"/>
              </a:spcBef>
              <a:buFont typeface="Arial" charset="0"/>
              <a:buNone/>
            </a:pPr>
            <a:endParaRPr lang="en-US" sz="1500">
              <a:latin typeface="Calibri" charset="0"/>
            </a:endParaRPr>
          </a:p>
          <a:p>
            <a:pPr marL="342900" lvl="1" indent="0">
              <a:spcBef>
                <a:spcPct val="0"/>
              </a:spcBef>
              <a:buFont typeface="Arial" charset="0"/>
              <a:buNone/>
            </a:pPr>
            <a:endParaRPr lang="en-US" sz="1500">
              <a:latin typeface="Calibri" charset="0"/>
            </a:endParaRPr>
          </a:p>
          <a:p>
            <a:pPr marL="342900" lvl="1" indent="0">
              <a:spcBef>
                <a:spcPct val="0"/>
              </a:spcBef>
              <a:buFont typeface="Arial" charset="0"/>
              <a:buNone/>
            </a:pPr>
            <a:endParaRPr lang="en-US" sz="1500">
              <a:latin typeface="Calibri" charset="0"/>
            </a:endParaRPr>
          </a:p>
          <a:p>
            <a:pPr marL="342900" lvl="1" indent="0">
              <a:spcBef>
                <a:spcPct val="0"/>
              </a:spcBef>
              <a:buFont typeface="Arial" charset="0"/>
              <a:buNone/>
            </a:pPr>
            <a:endParaRPr lang="en-US" sz="1500">
              <a:latin typeface="Calibri" charset="0"/>
            </a:endParaRPr>
          </a:p>
          <a:p>
            <a:pPr marL="342900" lvl="1" indent="0">
              <a:spcBef>
                <a:spcPct val="0"/>
              </a:spcBef>
              <a:buFont typeface="Arial" charset="0"/>
              <a:buNone/>
            </a:pPr>
            <a:endParaRPr lang="en-US" sz="1500">
              <a:latin typeface="Calibri" charset="0"/>
            </a:endParaRPr>
          </a:p>
          <a:p>
            <a:pPr marL="342900" lvl="1" indent="0">
              <a:spcBef>
                <a:spcPct val="0"/>
              </a:spcBef>
              <a:buFont typeface="Arial" charset="0"/>
              <a:buNone/>
            </a:pPr>
            <a:endParaRPr lang="en-US" sz="1500">
              <a:latin typeface="Calibri" charset="0"/>
            </a:endParaRPr>
          </a:p>
          <a:p>
            <a:pPr marL="342900" lvl="1" indent="0">
              <a:spcBef>
                <a:spcPct val="0"/>
              </a:spcBef>
              <a:buFont typeface="Arial" charset="0"/>
              <a:buNone/>
            </a:pPr>
            <a:endParaRPr lang="en-US" sz="1500">
              <a:latin typeface="Calibri" charset="0"/>
            </a:endParaRPr>
          </a:p>
          <a:p>
            <a:pPr marL="342900" lvl="1" indent="0">
              <a:spcBef>
                <a:spcPct val="0"/>
              </a:spcBef>
              <a:buFont typeface="Arial" charset="0"/>
              <a:buNone/>
            </a:pPr>
            <a:endParaRPr lang="en-US" sz="1500">
              <a:latin typeface="Calibri" charset="0"/>
            </a:endParaRPr>
          </a:p>
          <a:p>
            <a:pPr marL="0" indent="0">
              <a:spcBef>
                <a:spcPct val="0"/>
              </a:spcBef>
              <a:buFont typeface="Arial" charset="0"/>
              <a:buNone/>
            </a:pPr>
            <a:endParaRPr lang="id-ID">
              <a:latin typeface="Calibri" charset="0"/>
            </a:endParaRPr>
          </a:p>
        </p:txBody>
      </p:sp>
      <p:sp>
        <p:nvSpPr>
          <p:cNvPr id="37890" name="TextBox 6"/>
          <p:cNvSpPr txBox="1">
            <a:spLocks noChangeArrowheads="1"/>
          </p:cNvSpPr>
          <p:nvPr/>
        </p:nvSpPr>
        <p:spPr bwMode="auto">
          <a:xfrm>
            <a:off x="170260" y="762000"/>
            <a:ext cx="4418409"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charset="0"/>
                <a:ea typeface="ＭＳ Ｐゴシック" charset="0"/>
                <a:cs typeface="ＭＳ Ｐゴシック" charset="0"/>
              </a:defRPr>
            </a:lvl1pPr>
            <a:lvl2pPr marL="742950" indent="-285750">
              <a:defRPr sz="1900">
                <a:solidFill>
                  <a:schemeClr val="tx1"/>
                </a:solidFill>
                <a:latin typeface="Arial" charset="0"/>
                <a:ea typeface="ＭＳ Ｐゴシック" charset="0"/>
              </a:defRPr>
            </a:lvl2pPr>
            <a:lvl3pPr marL="1143000" indent="-228600">
              <a:defRPr sz="1900">
                <a:solidFill>
                  <a:schemeClr val="tx1"/>
                </a:solidFill>
                <a:latin typeface="Arial" charset="0"/>
                <a:ea typeface="ＭＳ Ｐゴシック" charset="0"/>
              </a:defRPr>
            </a:lvl3pPr>
            <a:lvl4pPr marL="1600200" indent="-228600">
              <a:defRPr sz="1900">
                <a:solidFill>
                  <a:schemeClr val="tx1"/>
                </a:solidFill>
                <a:latin typeface="Arial" charset="0"/>
                <a:ea typeface="ＭＳ Ｐゴシック" charset="0"/>
              </a:defRPr>
            </a:lvl4pPr>
            <a:lvl5pPr marL="2057400" indent="-228600">
              <a:defRPr sz="1900">
                <a:solidFill>
                  <a:schemeClr val="tx1"/>
                </a:solidFill>
                <a:latin typeface="Arial" charset="0"/>
                <a:ea typeface="ＭＳ Ｐゴシック" charset="0"/>
              </a:defRPr>
            </a:lvl5pPr>
            <a:lvl6pPr marL="2514600" indent="-228600" eaLnBrk="0" fontAlgn="base" hangingPunct="0">
              <a:spcBef>
                <a:spcPct val="0"/>
              </a:spcBef>
              <a:spcAft>
                <a:spcPct val="0"/>
              </a:spcAft>
              <a:defRPr sz="1900">
                <a:solidFill>
                  <a:schemeClr val="tx1"/>
                </a:solidFill>
                <a:latin typeface="Arial" charset="0"/>
                <a:ea typeface="ＭＳ Ｐゴシック" charset="0"/>
              </a:defRPr>
            </a:lvl6pPr>
            <a:lvl7pPr marL="2971800" indent="-228600" eaLnBrk="0" fontAlgn="base" hangingPunct="0">
              <a:spcBef>
                <a:spcPct val="0"/>
              </a:spcBef>
              <a:spcAft>
                <a:spcPct val="0"/>
              </a:spcAft>
              <a:defRPr sz="1900">
                <a:solidFill>
                  <a:schemeClr val="tx1"/>
                </a:solidFill>
                <a:latin typeface="Arial" charset="0"/>
                <a:ea typeface="ＭＳ Ｐゴシック" charset="0"/>
              </a:defRPr>
            </a:lvl7pPr>
            <a:lvl8pPr marL="3429000" indent="-228600" eaLnBrk="0" fontAlgn="base" hangingPunct="0">
              <a:spcBef>
                <a:spcPct val="0"/>
              </a:spcBef>
              <a:spcAft>
                <a:spcPct val="0"/>
              </a:spcAft>
              <a:defRPr sz="1900">
                <a:solidFill>
                  <a:schemeClr val="tx1"/>
                </a:solidFill>
                <a:latin typeface="Arial" charset="0"/>
                <a:ea typeface="ＭＳ Ｐゴシック" charset="0"/>
              </a:defRPr>
            </a:lvl8pPr>
            <a:lvl9pPr marL="3886200" indent="-228600" eaLnBrk="0" fontAlgn="base" hangingPunct="0">
              <a:spcBef>
                <a:spcPct val="0"/>
              </a:spcBef>
              <a:spcAft>
                <a:spcPct val="0"/>
              </a:spcAft>
              <a:defRPr sz="1900">
                <a:solidFill>
                  <a:schemeClr val="tx1"/>
                </a:solidFill>
                <a:latin typeface="Arial" charset="0"/>
                <a:ea typeface="ＭＳ Ｐゴシック" charset="0"/>
              </a:defRPr>
            </a:lvl9pPr>
          </a:lstStyle>
          <a:p>
            <a:pPr algn="ctr" defTabSz="914400"/>
            <a:r>
              <a:rPr lang="en-US" sz="2000" b="1" dirty="0">
                <a:latin typeface="Book Antiqua" charset="0"/>
              </a:rPr>
              <a:t>TUJUAN PEMBANGUNAN KESEHATAN DI PUSKESMAS</a:t>
            </a:r>
          </a:p>
        </p:txBody>
      </p:sp>
      <p:sp>
        <p:nvSpPr>
          <p:cNvPr id="8" name="Rectangle 7"/>
          <p:cNvSpPr/>
          <p:nvPr/>
        </p:nvSpPr>
        <p:spPr>
          <a:xfrm>
            <a:off x="4643437" y="0"/>
            <a:ext cx="4500563" cy="6858000"/>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7892" name="Group 6"/>
          <p:cNvGrpSpPr>
            <a:grpSpLocks/>
          </p:cNvGrpSpPr>
          <p:nvPr/>
        </p:nvGrpSpPr>
        <p:grpSpPr bwMode="auto">
          <a:xfrm>
            <a:off x="592931" y="1524000"/>
            <a:ext cx="3625454" cy="3947041"/>
            <a:chOff x="791192" y="1917868"/>
            <a:chExt cx="4411058" cy="3227168"/>
          </a:xfrm>
        </p:grpSpPr>
        <p:pic>
          <p:nvPicPr>
            <p:cNvPr id="58376" name="Picture 8" descr="http://thumbs.dreamstime.com/z/healthy-lifestyle-background-icons-representing-32148056.jpg"/>
            <p:cNvPicPr>
              <a:picLocks noChangeAspect="1" noChangeArrowheads="1"/>
            </p:cNvPicPr>
            <p:nvPr/>
          </p:nvPicPr>
          <p:blipFill rotWithShape="1">
            <a:blip r:embed="rId3" cstate="print">
              <a:extLst/>
            </a:blip>
            <a:srcRect t="3945" b="9237"/>
            <a:stretch/>
          </p:blipFill>
          <p:spPr bwMode="auto">
            <a:xfrm>
              <a:off x="949979" y="1917868"/>
              <a:ext cx="1743852" cy="1086554"/>
            </a:xfrm>
            <a:prstGeom prst="roundRect">
              <a:avLst>
                <a:gd name="adj" fmla="val 16667"/>
              </a:avLst>
            </a:prstGeom>
            <a:ln w="28575">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olSlant"/>
              <a:contourClr>
                <a:srgbClr val="969696"/>
              </a:contourClr>
            </a:sp3d>
          </p:spPr>
        </p:pic>
        <p:sp>
          <p:nvSpPr>
            <p:cNvPr id="37912" name="TextBox 7"/>
            <p:cNvSpPr txBox="1">
              <a:spLocks noChangeArrowheads="1"/>
            </p:cNvSpPr>
            <p:nvPr/>
          </p:nvSpPr>
          <p:spPr bwMode="auto">
            <a:xfrm>
              <a:off x="791192" y="3008143"/>
              <a:ext cx="2160843" cy="22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charset="0"/>
                  <a:ea typeface="ＭＳ Ｐゴシック" charset="0"/>
                  <a:cs typeface="ＭＳ Ｐゴシック" charset="0"/>
                </a:defRPr>
              </a:lvl1pPr>
              <a:lvl2pPr marL="742950" indent="-285750">
                <a:defRPr sz="1900">
                  <a:solidFill>
                    <a:schemeClr val="tx1"/>
                  </a:solidFill>
                  <a:latin typeface="Arial" charset="0"/>
                  <a:ea typeface="ＭＳ Ｐゴシック" charset="0"/>
                </a:defRPr>
              </a:lvl2pPr>
              <a:lvl3pPr marL="1143000" indent="-228600">
                <a:defRPr sz="1900">
                  <a:solidFill>
                    <a:schemeClr val="tx1"/>
                  </a:solidFill>
                  <a:latin typeface="Arial" charset="0"/>
                  <a:ea typeface="ＭＳ Ｐゴシック" charset="0"/>
                </a:defRPr>
              </a:lvl3pPr>
              <a:lvl4pPr marL="1600200" indent="-228600">
                <a:defRPr sz="1900">
                  <a:solidFill>
                    <a:schemeClr val="tx1"/>
                  </a:solidFill>
                  <a:latin typeface="Arial" charset="0"/>
                  <a:ea typeface="ＭＳ Ｐゴシック" charset="0"/>
                </a:defRPr>
              </a:lvl4pPr>
              <a:lvl5pPr marL="2057400" indent="-228600">
                <a:defRPr sz="1900">
                  <a:solidFill>
                    <a:schemeClr val="tx1"/>
                  </a:solidFill>
                  <a:latin typeface="Arial" charset="0"/>
                  <a:ea typeface="ＭＳ Ｐゴシック" charset="0"/>
                </a:defRPr>
              </a:lvl5pPr>
              <a:lvl6pPr marL="2514600" indent="-228600" eaLnBrk="0" fontAlgn="base" hangingPunct="0">
                <a:spcBef>
                  <a:spcPct val="0"/>
                </a:spcBef>
                <a:spcAft>
                  <a:spcPct val="0"/>
                </a:spcAft>
                <a:defRPr sz="1900">
                  <a:solidFill>
                    <a:schemeClr val="tx1"/>
                  </a:solidFill>
                  <a:latin typeface="Arial" charset="0"/>
                  <a:ea typeface="ＭＳ Ｐゴシック" charset="0"/>
                </a:defRPr>
              </a:lvl6pPr>
              <a:lvl7pPr marL="2971800" indent="-228600" eaLnBrk="0" fontAlgn="base" hangingPunct="0">
                <a:spcBef>
                  <a:spcPct val="0"/>
                </a:spcBef>
                <a:spcAft>
                  <a:spcPct val="0"/>
                </a:spcAft>
                <a:defRPr sz="1900">
                  <a:solidFill>
                    <a:schemeClr val="tx1"/>
                  </a:solidFill>
                  <a:latin typeface="Arial" charset="0"/>
                  <a:ea typeface="ＭＳ Ｐゴシック" charset="0"/>
                </a:defRPr>
              </a:lvl7pPr>
              <a:lvl8pPr marL="3429000" indent="-228600" eaLnBrk="0" fontAlgn="base" hangingPunct="0">
                <a:spcBef>
                  <a:spcPct val="0"/>
                </a:spcBef>
                <a:spcAft>
                  <a:spcPct val="0"/>
                </a:spcAft>
                <a:defRPr sz="1900">
                  <a:solidFill>
                    <a:schemeClr val="tx1"/>
                  </a:solidFill>
                  <a:latin typeface="Arial" charset="0"/>
                  <a:ea typeface="ＭＳ Ｐゴシック" charset="0"/>
                </a:defRPr>
              </a:lvl8pPr>
              <a:lvl9pPr marL="3886200" indent="-228600" eaLnBrk="0" fontAlgn="base" hangingPunct="0">
                <a:spcBef>
                  <a:spcPct val="0"/>
                </a:spcBef>
                <a:spcAft>
                  <a:spcPct val="0"/>
                </a:spcAft>
                <a:defRPr sz="1900">
                  <a:solidFill>
                    <a:schemeClr val="tx1"/>
                  </a:solidFill>
                  <a:latin typeface="Arial" charset="0"/>
                  <a:ea typeface="ＭＳ Ｐゴシック" charset="0"/>
                </a:defRPr>
              </a:lvl9pPr>
            </a:lstStyle>
            <a:p>
              <a:pPr algn="ctr" defTabSz="914400"/>
              <a:r>
                <a:rPr lang="en-US" sz="1200">
                  <a:solidFill>
                    <a:srgbClr val="000000"/>
                  </a:solidFill>
                  <a:latin typeface="Book Antiqua" charset="0"/>
                </a:rPr>
                <a:t>PERILAKU SEHAT</a:t>
              </a:r>
            </a:p>
          </p:txBody>
        </p:sp>
        <p:pic>
          <p:nvPicPr>
            <p:cNvPr id="9" name="Picture 8"/>
            <p:cNvPicPr>
              <a:picLocks noChangeAspect="1"/>
            </p:cNvPicPr>
            <p:nvPr/>
          </p:nvPicPr>
          <p:blipFill rotWithShape="1">
            <a:blip r:embed="rId4"/>
            <a:srcRect r="11111" b="11266"/>
            <a:stretch/>
          </p:blipFill>
          <p:spPr>
            <a:xfrm>
              <a:off x="3280674" y="1917871"/>
              <a:ext cx="1587489" cy="11314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7914" name="TextBox 13"/>
            <p:cNvSpPr txBox="1">
              <a:spLocks noChangeArrowheads="1"/>
            </p:cNvSpPr>
            <p:nvPr/>
          </p:nvSpPr>
          <p:spPr bwMode="auto">
            <a:xfrm>
              <a:off x="3042903" y="3052328"/>
              <a:ext cx="2159347" cy="528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charset="0"/>
                  <a:ea typeface="ＭＳ Ｐゴシック" charset="0"/>
                  <a:cs typeface="ＭＳ Ｐゴシック" charset="0"/>
                </a:defRPr>
              </a:lvl1pPr>
              <a:lvl2pPr marL="742950" indent="-285750">
                <a:defRPr sz="1900">
                  <a:solidFill>
                    <a:schemeClr val="tx1"/>
                  </a:solidFill>
                  <a:latin typeface="Arial" charset="0"/>
                  <a:ea typeface="ＭＳ Ｐゴシック" charset="0"/>
                </a:defRPr>
              </a:lvl2pPr>
              <a:lvl3pPr marL="1143000" indent="-228600">
                <a:defRPr sz="1900">
                  <a:solidFill>
                    <a:schemeClr val="tx1"/>
                  </a:solidFill>
                  <a:latin typeface="Arial" charset="0"/>
                  <a:ea typeface="ＭＳ Ｐゴシック" charset="0"/>
                </a:defRPr>
              </a:lvl3pPr>
              <a:lvl4pPr marL="1600200" indent="-228600">
                <a:defRPr sz="1900">
                  <a:solidFill>
                    <a:schemeClr val="tx1"/>
                  </a:solidFill>
                  <a:latin typeface="Arial" charset="0"/>
                  <a:ea typeface="ＭＳ Ｐゴシック" charset="0"/>
                </a:defRPr>
              </a:lvl4pPr>
              <a:lvl5pPr marL="2057400" indent="-228600">
                <a:defRPr sz="1900">
                  <a:solidFill>
                    <a:schemeClr val="tx1"/>
                  </a:solidFill>
                  <a:latin typeface="Arial" charset="0"/>
                  <a:ea typeface="ＭＳ Ｐゴシック" charset="0"/>
                </a:defRPr>
              </a:lvl5pPr>
              <a:lvl6pPr marL="2514600" indent="-228600" eaLnBrk="0" fontAlgn="base" hangingPunct="0">
                <a:spcBef>
                  <a:spcPct val="0"/>
                </a:spcBef>
                <a:spcAft>
                  <a:spcPct val="0"/>
                </a:spcAft>
                <a:defRPr sz="1900">
                  <a:solidFill>
                    <a:schemeClr val="tx1"/>
                  </a:solidFill>
                  <a:latin typeface="Arial" charset="0"/>
                  <a:ea typeface="ＭＳ Ｐゴシック" charset="0"/>
                </a:defRPr>
              </a:lvl6pPr>
              <a:lvl7pPr marL="2971800" indent="-228600" eaLnBrk="0" fontAlgn="base" hangingPunct="0">
                <a:spcBef>
                  <a:spcPct val="0"/>
                </a:spcBef>
                <a:spcAft>
                  <a:spcPct val="0"/>
                </a:spcAft>
                <a:defRPr sz="1900">
                  <a:solidFill>
                    <a:schemeClr val="tx1"/>
                  </a:solidFill>
                  <a:latin typeface="Arial" charset="0"/>
                  <a:ea typeface="ＭＳ Ｐゴシック" charset="0"/>
                </a:defRPr>
              </a:lvl7pPr>
              <a:lvl8pPr marL="3429000" indent="-228600" eaLnBrk="0" fontAlgn="base" hangingPunct="0">
                <a:spcBef>
                  <a:spcPct val="0"/>
                </a:spcBef>
                <a:spcAft>
                  <a:spcPct val="0"/>
                </a:spcAft>
                <a:defRPr sz="1900">
                  <a:solidFill>
                    <a:schemeClr val="tx1"/>
                  </a:solidFill>
                  <a:latin typeface="Arial" charset="0"/>
                  <a:ea typeface="ＭＳ Ｐゴシック" charset="0"/>
                </a:defRPr>
              </a:lvl8pPr>
              <a:lvl9pPr marL="3886200" indent="-228600" eaLnBrk="0" fontAlgn="base" hangingPunct="0">
                <a:spcBef>
                  <a:spcPct val="0"/>
                </a:spcBef>
                <a:spcAft>
                  <a:spcPct val="0"/>
                </a:spcAft>
                <a:defRPr sz="1900">
                  <a:solidFill>
                    <a:schemeClr val="tx1"/>
                  </a:solidFill>
                  <a:latin typeface="Arial" charset="0"/>
                  <a:ea typeface="ＭＳ Ｐゴシック" charset="0"/>
                </a:defRPr>
              </a:lvl9pPr>
            </a:lstStyle>
            <a:p>
              <a:pPr algn="ctr" defTabSz="914400"/>
              <a:r>
                <a:rPr lang="en-US" sz="1200">
                  <a:solidFill>
                    <a:srgbClr val="000000"/>
                  </a:solidFill>
                  <a:latin typeface="Book Antiqua" charset="0"/>
                </a:rPr>
                <a:t>MENJANGKAU PELAYANAN BERMUTU</a:t>
              </a:r>
            </a:p>
          </p:txBody>
        </p:sp>
        <p:pic>
          <p:nvPicPr>
            <p:cNvPr id="58380" name="Picture 12" descr="https://s-media-cache-ak0.pinimg.com/236x/91/9b/f4/919bf4a10acea8dedda384f60774835e.jpg"/>
            <p:cNvPicPr>
              <a:picLocks noChangeAspect="1" noChangeArrowheads="1"/>
            </p:cNvPicPr>
            <p:nvPr/>
          </p:nvPicPr>
          <p:blipFill>
            <a:blip r:embed="rId5">
              <a:extLst/>
            </a:blip>
            <a:srcRect/>
            <a:stretch>
              <a:fillRect/>
            </a:stretch>
          </p:blipFill>
          <p:spPr bwMode="auto">
            <a:xfrm>
              <a:off x="1093598" y="3309709"/>
              <a:ext cx="1555339" cy="1166505"/>
            </a:xfrm>
            <a:prstGeom prst="roundRect">
              <a:avLst>
                <a:gd name="adj" fmla="val 16667"/>
              </a:avLst>
            </a:prstGeom>
            <a:ln w="28575">
              <a:solidFill>
                <a:srgbClr val="B5E61D"/>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7916" name="TextBox 16"/>
            <p:cNvSpPr txBox="1">
              <a:spLocks noChangeArrowheads="1"/>
            </p:cNvSpPr>
            <p:nvPr/>
          </p:nvSpPr>
          <p:spPr bwMode="auto">
            <a:xfrm>
              <a:off x="809302" y="4637326"/>
              <a:ext cx="2159347" cy="377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charset="0"/>
                  <a:ea typeface="ＭＳ Ｐゴシック" charset="0"/>
                  <a:cs typeface="ＭＳ Ｐゴシック" charset="0"/>
                </a:defRPr>
              </a:lvl1pPr>
              <a:lvl2pPr marL="742950" indent="-285750">
                <a:defRPr sz="1900">
                  <a:solidFill>
                    <a:schemeClr val="tx1"/>
                  </a:solidFill>
                  <a:latin typeface="Arial" charset="0"/>
                  <a:ea typeface="ＭＳ Ｐゴシック" charset="0"/>
                </a:defRPr>
              </a:lvl2pPr>
              <a:lvl3pPr marL="1143000" indent="-228600">
                <a:defRPr sz="1900">
                  <a:solidFill>
                    <a:schemeClr val="tx1"/>
                  </a:solidFill>
                  <a:latin typeface="Arial" charset="0"/>
                  <a:ea typeface="ＭＳ Ｐゴシック" charset="0"/>
                </a:defRPr>
              </a:lvl3pPr>
              <a:lvl4pPr marL="1600200" indent="-228600">
                <a:defRPr sz="1900">
                  <a:solidFill>
                    <a:schemeClr val="tx1"/>
                  </a:solidFill>
                  <a:latin typeface="Arial" charset="0"/>
                  <a:ea typeface="ＭＳ Ｐゴシック" charset="0"/>
                </a:defRPr>
              </a:lvl4pPr>
              <a:lvl5pPr marL="2057400" indent="-228600">
                <a:defRPr sz="1900">
                  <a:solidFill>
                    <a:schemeClr val="tx1"/>
                  </a:solidFill>
                  <a:latin typeface="Arial" charset="0"/>
                  <a:ea typeface="ＭＳ Ｐゴシック" charset="0"/>
                </a:defRPr>
              </a:lvl5pPr>
              <a:lvl6pPr marL="2514600" indent="-228600" eaLnBrk="0" fontAlgn="base" hangingPunct="0">
                <a:spcBef>
                  <a:spcPct val="0"/>
                </a:spcBef>
                <a:spcAft>
                  <a:spcPct val="0"/>
                </a:spcAft>
                <a:defRPr sz="1900">
                  <a:solidFill>
                    <a:schemeClr val="tx1"/>
                  </a:solidFill>
                  <a:latin typeface="Arial" charset="0"/>
                  <a:ea typeface="ＭＳ Ｐゴシック" charset="0"/>
                </a:defRPr>
              </a:lvl6pPr>
              <a:lvl7pPr marL="2971800" indent="-228600" eaLnBrk="0" fontAlgn="base" hangingPunct="0">
                <a:spcBef>
                  <a:spcPct val="0"/>
                </a:spcBef>
                <a:spcAft>
                  <a:spcPct val="0"/>
                </a:spcAft>
                <a:defRPr sz="1900">
                  <a:solidFill>
                    <a:schemeClr val="tx1"/>
                  </a:solidFill>
                  <a:latin typeface="Arial" charset="0"/>
                  <a:ea typeface="ＭＳ Ｐゴシック" charset="0"/>
                </a:defRPr>
              </a:lvl7pPr>
              <a:lvl8pPr marL="3429000" indent="-228600" eaLnBrk="0" fontAlgn="base" hangingPunct="0">
                <a:spcBef>
                  <a:spcPct val="0"/>
                </a:spcBef>
                <a:spcAft>
                  <a:spcPct val="0"/>
                </a:spcAft>
                <a:defRPr sz="1900">
                  <a:solidFill>
                    <a:schemeClr val="tx1"/>
                  </a:solidFill>
                  <a:latin typeface="Arial" charset="0"/>
                  <a:ea typeface="ＭＳ Ｐゴシック" charset="0"/>
                </a:defRPr>
              </a:lvl8pPr>
              <a:lvl9pPr marL="3886200" indent="-228600" eaLnBrk="0" fontAlgn="base" hangingPunct="0">
                <a:spcBef>
                  <a:spcPct val="0"/>
                </a:spcBef>
                <a:spcAft>
                  <a:spcPct val="0"/>
                </a:spcAft>
                <a:defRPr sz="1900">
                  <a:solidFill>
                    <a:schemeClr val="tx1"/>
                  </a:solidFill>
                  <a:latin typeface="Arial" charset="0"/>
                  <a:ea typeface="ＭＳ Ｐゴシック" charset="0"/>
                </a:defRPr>
              </a:lvl9pPr>
            </a:lstStyle>
            <a:p>
              <a:pPr algn="ctr" defTabSz="914400"/>
              <a:r>
                <a:rPr lang="en-US" sz="1200">
                  <a:solidFill>
                    <a:srgbClr val="000000"/>
                  </a:solidFill>
                  <a:latin typeface="Book Antiqua" charset="0"/>
                </a:rPr>
                <a:t>LINGKUNGAN SEHAT</a:t>
              </a:r>
            </a:p>
          </p:txBody>
        </p:sp>
        <p:pic>
          <p:nvPicPr>
            <p:cNvPr id="11" name="Picture 10"/>
            <p:cNvPicPr>
              <a:picLocks noChangeAspect="1"/>
            </p:cNvPicPr>
            <p:nvPr/>
          </p:nvPicPr>
          <p:blipFill>
            <a:blip r:embed="rId6"/>
            <a:stretch>
              <a:fillRect/>
            </a:stretch>
          </p:blipFill>
          <p:spPr>
            <a:xfrm>
              <a:off x="3169635" y="3601106"/>
              <a:ext cx="1777328" cy="10461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olSlant"/>
              <a:contourClr>
                <a:srgbClr val="969696"/>
              </a:contourClr>
            </a:sp3d>
          </p:spPr>
        </p:pic>
        <p:sp>
          <p:nvSpPr>
            <p:cNvPr id="37918" name="TextBox 18"/>
            <p:cNvSpPr txBox="1">
              <a:spLocks noChangeArrowheads="1"/>
            </p:cNvSpPr>
            <p:nvPr/>
          </p:nvSpPr>
          <p:spPr bwMode="auto">
            <a:xfrm>
              <a:off x="2977877" y="4616585"/>
              <a:ext cx="2160844" cy="528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charset="0"/>
                  <a:ea typeface="ＭＳ Ｐゴシック" charset="0"/>
                  <a:cs typeface="ＭＳ Ｐゴシック" charset="0"/>
                </a:defRPr>
              </a:lvl1pPr>
              <a:lvl2pPr marL="742950" indent="-285750">
                <a:defRPr sz="1900">
                  <a:solidFill>
                    <a:schemeClr val="tx1"/>
                  </a:solidFill>
                  <a:latin typeface="Arial" charset="0"/>
                  <a:ea typeface="ＭＳ Ｐゴシック" charset="0"/>
                </a:defRPr>
              </a:lvl2pPr>
              <a:lvl3pPr marL="1143000" indent="-228600">
                <a:defRPr sz="1900">
                  <a:solidFill>
                    <a:schemeClr val="tx1"/>
                  </a:solidFill>
                  <a:latin typeface="Arial" charset="0"/>
                  <a:ea typeface="ＭＳ Ｐゴシック" charset="0"/>
                </a:defRPr>
              </a:lvl3pPr>
              <a:lvl4pPr marL="1600200" indent="-228600">
                <a:defRPr sz="1900">
                  <a:solidFill>
                    <a:schemeClr val="tx1"/>
                  </a:solidFill>
                  <a:latin typeface="Arial" charset="0"/>
                  <a:ea typeface="ＭＳ Ｐゴシック" charset="0"/>
                </a:defRPr>
              </a:lvl4pPr>
              <a:lvl5pPr marL="2057400" indent="-228600">
                <a:defRPr sz="1900">
                  <a:solidFill>
                    <a:schemeClr val="tx1"/>
                  </a:solidFill>
                  <a:latin typeface="Arial" charset="0"/>
                  <a:ea typeface="ＭＳ Ｐゴシック" charset="0"/>
                </a:defRPr>
              </a:lvl5pPr>
              <a:lvl6pPr marL="2514600" indent="-228600" eaLnBrk="0" fontAlgn="base" hangingPunct="0">
                <a:spcBef>
                  <a:spcPct val="0"/>
                </a:spcBef>
                <a:spcAft>
                  <a:spcPct val="0"/>
                </a:spcAft>
                <a:defRPr sz="1900">
                  <a:solidFill>
                    <a:schemeClr val="tx1"/>
                  </a:solidFill>
                  <a:latin typeface="Arial" charset="0"/>
                  <a:ea typeface="ＭＳ Ｐゴシック" charset="0"/>
                </a:defRPr>
              </a:lvl6pPr>
              <a:lvl7pPr marL="2971800" indent="-228600" eaLnBrk="0" fontAlgn="base" hangingPunct="0">
                <a:spcBef>
                  <a:spcPct val="0"/>
                </a:spcBef>
                <a:spcAft>
                  <a:spcPct val="0"/>
                </a:spcAft>
                <a:defRPr sz="1900">
                  <a:solidFill>
                    <a:schemeClr val="tx1"/>
                  </a:solidFill>
                  <a:latin typeface="Arial" charset="0"/>
                  <a:ea typeface="ＭＳ Ｐゴシック" charset="0"/>
                </a:defRPr>
              </a:lvl7pPr>
              <a:lvl8pPr marL="3429000" indent="-228600" eaLnBrk="0" fontAlgn="base" hangingPunct="0">
                <a:spcBef>
                  <a:spcPct val="0"/>
                </a:spcBef>
                <a:spcAft>
                  <a:spcPct val="0"/>
                </a:spcAft>
                <a:defRPr sz="1900">
                  <a:solidFill>
                    <a:schemeClr val="tx1"/>
                  </a:solidFill>
                  <a:latin typeface="Arial" charset="0"/>
                  <a:ea typeface="ＭＳ Ｐゴシック" charset="0"/>
                </a:defRPr>
              </a:lvl8pPr>
              <a:lvl9pPr marL="3886200" indent="-228600" eaLnBrk="0" fontAlgn="base" hangingPunct="0">
                <a:spcBef>
                  <a:spcPct val="0"/>
                </a:spcBef>
                <a:spcAft>
                  <a:spcPct val="0"/>
                </a:spcAft>
                <a:defRPr sz="1900">
                  <a:solidFill>
                    <a:schemeClr val="tx1"/>
                  </a:solidFill>
                  <a:latin typeface="Arial" charset="0"/>
                  <a:ea typeface="ＭＳ Ｐゴシック" charset="0"/>
                </a:defRPr>
              </a:lvl9pPr>
            </a:lstStyle>
            <a:p>
              <a:pPr algn="ctr" defTabSz="914400"/>
              <a:r>
                <a:rPr lang="en-US" sz="1200">
                  <a:solidFill>
                    <a:srgbClr val="000000"/>
                  </a:solidFill>
                  <a:latin typeface="Book Antiqua" charset="0"/>
                </a:rPr>
                <a:t>DERAJAT KESEHATAN OPTIMAL</a:t>
              </a:r>
            </a:p>
          </p:txBody>
        </p:sp>
      </p:grpSp>
      <p:sp>
        <p:nvSpPr>
          <p:cNvPr id="3" name="Rectangle 2"/>
          <p:cNvSpPr>
            <a:spLocks noChangeArrowheads="1"/>
          </p:cNvSpPr>
          <p:nvPr/>
        </p:nvSpPr>
        <p:spPr bwMode="auto">
          <a:xfrm>
            <a:off x="5012532" y="381000"/>
            <a:ext cx="375523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914400"/>
            <a:r>
              <a:rPr lang="id-ID" sz="2000" b="1" dirty="0">
                <a:solidFill>
                  <a:srgbClr val="000000"/>
                </a:solidFill>
                <a:latin typeface="Book Antiqua" charset="0"/>
              </a:rPr>
              <a:t>PRINSIP PENYELENGGARAAN PUSKESMAS </a:t>
            </a:r>
          </a:p>
        </p:txBody>
      </p:sp>
      <p:grpSp>
        <p:nvGrpSpPr>
          <p:cNvPr id="5" name="Group 4"/>
          <p:cNvGrpSpPr>
            <a:grpSpLocks/>
          </p:cNvGrpSpPr>
          <p:nvPr/>
        </p:nvGrpSpPr>
        <p:grpSpPr bwMode="auto">
          <a:xfrm>
            <a:off x="4694635" y="1473200"/>
            <a:ext cx="4449365" cy="5270500"/>
            <a:chOff x="22370" y="989045"/>
            <a:chExt cx="6347909" cy="5754686"/>
          </a:xfrm>
        </p:grpSpPr>
        <p:grpSp>
          <p:nvGrpSpPr>
            <p:cNvPr id="37898" name="Group 21"/>
            <p:cNvGrpSpPr>
              <a:grpSpLocks/>
            </p:cNvGrpSpPr>
            <p:nvPr/>
          </p:nvGrpSpPr>
          <p:grpSpPr bwMode="auto">
            <a:xfrm>
              <a:off x="1001713" y="1714500"/>
              <a:ext cx="4165600" cy="4165600"/>
              <a:chOff x="1001427" y="1713899"/>
              <a:chExt cx="4165937" cy="4165937"/>
            </a:xfrm>
          </p:grpSpPr>
          <p:sp>
            <p:nvSpPr>
              <p:cNvPr id="23" name="Block Arc 22"/>
              <p:cNvSpPr/>
              <p:nvPr/>
            </p:nvSpPr>
            <p:spPr>
              <a:xfrm>
                <a:off x="1002212" y="1714714"/>
                <a:ext cx="4165463" cy="4165550"/>
              </a:xfrm>
              <a:prstGeom prst="blockArc">
                <a:avLst>
                  <a:gd name="adj1" fmla="val 12600000"/>
                  <a:gd name="adj2" fmla="val 16200000"/>
                  <a:gd name="adj3" fmla="val 4521"/>
                </a:avLst>
              </a:prstGeom>
            </p:spPr>
            <p:style>
              <a:lnRef idx="0">
                <a:schemeClr val="lt1">
                  <a:hueOff val="0"/>
                  <a:satOff val="0"/>
                  <a:lumOff val="0"/>
                  <a:alphaOff val="0"/>
                </a:schemeClr>
              </a:lnRef>
              <a:fillRef idx="3">
                <a:schemeClr val="accent5">
                  <a:hueOff val="-7353345"/>
                  <a:satOff val="-10228"/>
                  <a:lumOff val="-3922"/>
                  <a:alphaOff val="0"/>
                </a:schemeClr>
              </a:fillRef>
              <a:effectRef idx="2">
                <a:schemeClr val="accent5">
                  <a:hueOff val="-7353345"/>
                  <a:satOff val="-10228"/>
                  <a:lumOff val="-3922"/>
                  <a:alphaOff val="0"/>
                </a:schemeClr>
              </a:effectRef>
              <a:fontRef idx="minor">
                <a:schemeClr val="lt1"/>
              </a:fontRef>
            </p:style>
          </p:sp>
          <p:sp>
            <p:nvSpPr>
              <p:cNvPr id="24" name="Block Arc 23"/>
              <p:cNvSpPr/>
              <p:nvPr/>
            </p:nvSpPr>
            <p:spPr>
              <a:xfrm>
                <a:off x="1002212" y="1714714"/>
                <a:ext cx="4165463" cy="4165550"/>
              </a:xfrm>
              <a:prstGeom prst="blockArc">
                <a:avLst>
                  <a:gd name="adj1" fmla="val 9000000"/>
                  <a:gd name="adj2" fmla="val 12600000"/>
                  <a:gd name="adj3" fmla="val 4521"/>
                </a:avLst>
              </a:prstGeom>
            </p:spPr>
            <p:style>
              <a:lnRef idx="0">
                <a:schemeClr val="lt1">
                  <a:hueOff val="0"/>
                  <a:satOff val="0"/>
                  <a:lumOff val="0"/>
                  <a:alphaOff val="0"/>
                </a:schemeClr>
              </a:lnRef>
              <a:fillRef idx="3">
                <a:schemeClr val="accent5">
                  <a:hueOff val="-5882677"/>
                  <a:satOff val="-8182"/>
                  <a:lumOff val="-3138"/>
                  <a:alphaOff val="0"/>
                </a:schemeClr>
              </a:fillRef>
              <a:effectRef idx="2">
                <a:schemeClr val="accent5">
                  <a:hueOff val="-5882677"/>
                  <a:satOff val="-8182"/>
                  <a:lumOff val="-3138"/>
                  <a:alphaOff val="0"/>
                </a:schemeClr>
              </a:effectRef>
              <a:fontRef idx="minor">
                <a:schemeClr val="lt1"/>
              </a:fontRef>
            </p:style>
          </p:sp>
          <p:sp>
            <p:nvSpPr>
              <p:cNvPr id="25" name="Block Arc 24"/>
              <p:cNvSpPr/>
              <p:nvPr/>
            </p:nvSpPr>
            <p:spPr>
              <a:xfrm>
                <a:off x="1002212" y="1714714"/>
                <a:ext cx="4165463" cy="4165550"/>
              </a:xfrm>
              <a:prstGeom prst="blockArc">
                <a:avLst>
                  <a:gd name="adj1" fmla="val 5400000"/>
                  <a:gd name="adj2" fmla="val 9000000"/>
                  <a:gd name="adj3" fmla="val 4521"/>
                </a:avLst>
              </a:prstGeom>
            </p:spPr>
            <p:style>
              <a:lnRef idx="0">
                <a:schemeClr val="lt1">
                  <a:hueOff val="0"/>
                  <a:satOff val="0"/>
                  <a:lumOff val="0"/>
                  <a:alphaOff val="0"/>
                </a:schemeClr>
              </a:lnRef>
              <a:fillRef idx="3">
                <a:schemeClr val="accent5">
                  <a:hueOff val="-4412007"/>
                  <a:satOff val="-6137"/>
                  <a:lumOff val="-2353"/>
                  <a:alphaOff val="0"/>
                </a:schemeClr>
              </a:fillRef>
              <a:effectRef idx="2">
                <a:schemeClr val="accent5">
                  <a:hueOff val="-4412007"/>
                  <a:satOff val="-6137"/>
                  <a:lumOff val="-2353"/>
                  <a:alphaOff val="0"/>
                </a:schemeClr>
              </a:effectRef>
              <a:fontRef idx="minor">
                <a:schemeClr val="lt1"/>
              </a:fontRef>
            </p:style>
          </p:sp>
          <p:sp>
            <p:nvSpPr>
              <p:cNvPr id="26" name="Block Arc 25"/>
              <p:cNvSpPr/>
              <p:nvPr/>
            </p:nvSpPr>
            <p:spPr>
              <a:xfrm>
                <a:off x="1002212" y="1714714"/>
                <a:ext cx="4165463" cy="4165550"/>
              </a:xfrm>
              <a:prstGeom prst="blockArc">
                <a:avLst>
                  <a:gd name="adj1" fmla="val 1800000"/>
                  <a:gd name="adj2" fmla="val 5400000"/>
                  <a:gd name="adj3" fmla="val 4521"/>
                </a:avLst>
              </a:prstGeom>
            </p:spPr>
            <p:style>
              <a:lnRef idx="0">
                <a:schemeClr val="lt1">
                  <a:hueOff val="0"/>
                  <a:satOff val="0"/>
                  <a:lumOff val="0"/>
                  <a:alphaOff val="0"/>
                </a:schemeClr>
              </a:lnRef>
              <a:fillRef idx="3">
                <a:schemeClr val="accent5">
                  <a:hueOff val="-2941338"/>
                  <a:satOff val="-4091"/>
                  <a:lumOff val="-1569"/>
                  <a:alphaOff val="0"/>
                </a:schemeClr>
              </a:fillRef>
              <a:effectRef idx="2">
                <a:schemeClr val="accent5">
                  <a:hueOff val="-2941338"/>
                  <a:satOff val="-4091"/>
                  <a:lumOff val="-1569"/>
                  <a:alphaOff val="0"/>
                </a:schemeClr>
              </a:effectRef>
              <a:fontRef idx="minor">
                <a:schemeClr val="lt1"/>
              </a:fontRef>
            </p:style>
          </p:sp>
          <p:sp>
            <p:nvSpPr>
              <p:cNvPr id="27" name="Block Arc 26"/>
              <p:cNvSpPr/>
              <p:nvPr/>
            </p:nvSpPr>
            <p:spPr>
              <a:xfrm>
                <a:off x="1002212" y="1714714"/>
                <a:ext cx="4165463" cy="4165550"/>
              </a:xfrm>
              <a:prstGeom prst="blockArc">
                <a:avLst>
                  <a:gd name="adj1" fmla="val 19800000"/>
                  <a:gd name="adj2" fmla="val 1800000"/>
                  <a:gd name="adj3" fmla="val 4521"/>
                </a:avLst>
              </a:prstGeom>
            </p:spPr>
            <p:style>
              <a:lnRef idx="0">
                <a:schemeClr val="lt1">
                  <a:hueOff val="0"/>
                  <a:satOff val="0"/>
                  <a:lumOff val="0"/>
                  <a:alphaOff val="0"/>
                </a:schemeClr>
              </a:lnRef>
              <a:fillRef idx="3">
                <a:schemeClr val="accent5">
                  <a:hueOff val="-1470669"/>
                  <a:satOff val="-2046"/>
                  <a:lumOff val="-784"/>
                  <a:alphaOff val="0"/>
                </a:schemeClr>
              </a:fillRef>
              <a:effectRef idx="2">
                <a:schemeClr val="accent5">
                  <a:hueOff val="-1470669"/>
                  <a:satOff val="-2046"/>
                  <a:lumOff val="-784"/>
                  <a:alphaOff val="0"/>
                </a:schemeClr>
              </a:effectRef>
              <a:fontRef idx="minor">
                <a:schemeClr val="lt1"/>
              </a:fontRef>
            </p:style>
          </p:sp>
          <p:sp>
            <p:nvSpPr>
              <p:cNvPr id="28" name="Block Arc 27"/>
              <p:cNvSpPr/>
              <p:nvPr/>
            </p:nvSpPr>
            <p:spPr>
              <a:xfrm>
                <a:off x="1002212" y="1714714"/>
                <a:ext cx="4165463" cy="4165550"/>
              </a:xfrm>
              <a:prstGeom prst="blockArc">
                <a:avLst>
                  <a:gd name="adj1" fmla="val 16200000"/>
                  <a:gd name="adj2" fmla="val 19800000"/>
                  <a:gd name="adj3" fmla="val 4521"/>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grpSp>
        <p:sp>
          <p:nvSpPr>
            <p:cNvPr id="30" name="Freeform 29"/>
            <p:cNvSpPr/>
            <p:nvPr/>
          </p:nvSpPr>
          <p:spPr>
            <a:xfrm>
              <a:off x="1799173" y="989045"/>
              <a:ext cx="2260922" cy="1424805"/>
            </a:xfrm>
            <a:custGeom>
              <a:avLst/>
              <a:gdLst>
                <a:gd name="connsiteX0" fmla="*/ 0 w 1409897"/>
                <a:gd name="connsiteY0" fmla="*/ 653990 h 1307979"/>
                <a:gd name="connsiteX1" fmla="*/ 704949 w 1409897"/>
                <a:gd name="connsiteY1" fmla="*/ 0 h 1307979"/>
                <a:gd name="connsiteX2" fmla="*/ 1409898 w 1409897"/>
                <a:gd name="connsiteY2" fmla="*/ 653990 h 1307979"/>
                <a:gd name="connsiteX3" fmla="*/ 704949 w 1409897"/>
                <a:gd name="connsiteY3" fmla="*/ 1307980 h 1307979"/>
                <a:gd name="connsiteX4" fmla="*/ 0 w 1409897"/>
                <a:gd name="connsiteY4" fmla="*/ 653990 h 130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897" h="1307979">
                  <a:moveTo>
                    <a:pt x="0" y="653990"/>
                  </a:moveTo>
                  <a:cubicBezTo>
                    <a:pt x="0" y="292801"/>
                    <a:pt x="315616" y="0"/>
                    <a:pt x="704949" y="0"/>
                  </a:cubicBezTo>
                  <a:cubicBezTo>
                    <a:pt x="1094282" y="0"/>
                    <a:pt x="1409898" y="292801"/>
                    <a:pt x="1409898" y="653990"/>
                  </a:cubicBezTo>
                  <a:cubicBezTo>
                    <a:pt x="1409898" y="1015179"/>
                    <a:pt x="1094282" y="1307980"/>
                    <a:pt x="704949" y="1307980"/>
                  </a:cubicBezTo>
                  <a:cubicBezTo>
                    <a:pt x="315616" y="1307980"/>
                    <a:pt x="0" y="1015179"/>
                    <a:pt x="0" y="653990"/>
                  </a:cubicBezTo>
                  <a:close/>
                </a:path>
              </a:pathLst>
            </a:custGeom>
            <a:ln>
              <a:noFill/>
            </a:ln>
          </p:spPr>
          <p:style>
            <a:lnRef idx="1">
              <a:schemeClr val="accent5"/>
            </a:lnRef>
            <a:fillRef idx="2">
              <a:schemeClr val="accent5"/>
            </a:fillRef>
            <a:effectRef idx="1">
              <a:schemeClr val="accent5"/>
            </a:effectRef>
            <a:fontRef idx="minor">
              <a:schemeClr val="dk1"/>
            </a:fontRef>
          </p:style>
          <p:txBody>
            <a:bodyPr lIns="229335" tIns="214409" rIns="229335" bIns="214409" spcCol="1270" anchor="ctr"/>
            <a:lstStyle/>
            <a:p>
              <a:pPr algn="ctr" defTabSz="800100" fontAlgn="auto">
                <a:lnSpc>
                  <a:spcPct val="90000"/>
                </a:lnSpc>
                <a:spcBef>
                  <a:spcPts val="0"/>
                </a:spcBef>
                <a:spcAft>
                  <a:spcPct val="35000"/>
                </a:spcAft>
                <a:defRPr/>
              </a:pPr>
              <a:r>
                <a:rPr lang="en-US" sz="1600" dirty="0">
                  <a:solidFill>
                    <a:srgbClr val="292934"/>
                  </a:solidFill>
                </a:rPr>
                <a:t>A. </a:t>
              </a:r>
              <a:r>
                <a:rPr lang="id-ID" sz="1600" dirty="0">
                  <a:solidFill>
                    <a:srgbClr val="292934"/>
                  </a:solidFill>
                </a:rPr>
                <a:t>PARADIGMA SEHAT</a:t>
              </a:r>
              <a:endParaRPr lang="en-US" sz="1600" dirty="0">
                <a:solidFill>
                  <a:srgbClr val="292934"/>
                </a:solidFill>
              </a:endParaRPr>
            </a:p>
          </p:txBody>
        </p:sp>
        <p:sp>
          <p:nvSpPr>
            <p:cNvPr id="31" name="Freeform 30"/>
            <p:cNvSpPr/>
            <p:nvPr/>
          </p:nvSpPr>
          <p:spPr>
            <a:xfrm>
              <a:off x="4258839" y="1987448"/>
              <a:ext cx="2111440" cy="1308672"/>
            </a:xfrm>
            <a:custGeom>
              <a:avLst/>
              <a:gdLst>
                <a:gd name="connsiteX0" fmla="*/ 0 w 1412931"/>
                <a:gd name="connsiteY0" fmla="*/ 653990 h 1307979"/>
                <a:gd name="connsiteX1" fmla="*/ 706466 w 1412931"/>
                <a:gd name="connsiteY1" fmla="*/ 0 h 1307979"/>
                <a:gd name="connsiteX2" fmla="*/ 1412932 w 1412931"/>
                <a:gd name="connsiteY2" fmla="*/ 653990 h 1307979"/>
                <a:gd name="connsiteX3" fmla="*/ 706466 w 1412931"/>
                <a:gd name="connsiteY3" fmla="*/ 1307980 h 1307979"/>
                <a:gd name="connsiteX4" fmla="*/ 0 w 1412931"/>
                <a:gd name="connsiteY4" fmla="*/ 653990 h 130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31" h="1307979">
                  <a:moveTo>
                    <a:pt x="0" y="653990"/>
                  </a:moveTo>
                  <a:cubicBezTo>
                    <a:pt x="0" y="292801"/>
                    <a:pt x="316296" y="0"/>
                    <a:pt x="706466" y="0"/>
                  </a:cubicBezTo>
                  <a:cubicBezTo>
                    <a:pt x="1096636" y="0"/>
                    <a:pt x="1412932" y="292801"/>
                    <a:pt x="1412932" y="653990"/>
                  </a:cubicBezTo>
                  <a:cubicBezTo>
                    <a:pt x="1412932" y="1015179"/>
                    <a:pt x="1096636" y="1307980"/>
                    <a:pt x="706466" y="1307980"/>
                  </a:cubicBezTo>
                  <a:cubicBezTo>
                    <a:pt x="316296" y="1307980"/>
                    <a:pt x="0" y="1015179"/>
                    <a:pt x="0" y="653990"/>
                  </a:cubicBezTo>
                  <a:close/>
                </a:path>
              </a:pathLst>
            </a:custGeom>
          </p:spPr>
          <p:style>
            <a:lnRef idx="0">
              <a:schemeClr val="lt1">
                <a:hueOff val="0"/>
                <a:satOff val="0"/>
                <a:lumOff val="0"/>
                <a:alphaOff val="0"/>
              </a:schemeClr>
            </a:lnRef>
            <a:fillRef idx="3">
              <a:schemeClr val="accent5">
                <a:hueOff val="-1470669"/>
                <a:satOff val="-2046"/>
                <a:lumOff val="-784"/>
                <a:alphaOff val="0"/>
              </a:schemeClr>
            </a:fillRef>
            <a:effectRef idx="2">
              <a:schemeClr val="accent5">
                <a:hueOff val="-1470669"/>
                <a:satOff val="-2046"/>
                <a:lumOff val="-784"/>
                <a:alphaOff val="0"/>
              </a:schemeClr>
            </a:effectRef>
            <a:fontRef idx="minor">
              <a:schemeClr val="lt1"/>
            </a:fontRef>
          </p:style>
          <p:txBody>
            <a:bodyPr lIns="227239" tIns="211869" rIns="227239" bIns="211869" spcCol="1270" anchor="ctr"/>
            <a:lstStyle/>
            <a:p>
              <a:pPr algn="ctr" defTabSz="711200" fontAlgn="auto">
                <a:lnSpc>
                  <a:spcPct val="90000"/>
                </a:lnSpc>
                <a:spcBef>
                  <a:spcPts val="0"/>
                </a:spcBef>
                <a:spcAft>
                  <a:spcPct val="35000"/>
                </a:spcAft>
                <a:defRPr/>
              </a:pPr>
              <a:r>
                <a:rPr lang="en-US" sz="1400" dirty="0">
                  <a:solidFill>
                    <a:srgbClr val="292934"/>
                  </a:solidFill>
                </a:rPr>
                <a:t>B. </a:t>
              </a:r>
              <a:r>
                <a:rPr lang="id-ID" sz="1400" b="1" dirty="0">
                  <a:solidFill>
                    <a:srgbClr val="292934"/>
                  </a:solidFill>
                </a:rPr>
                <a:t>PERTANG</a:t>
              </a:r>
              <a:r>
                <a:rPr lang="en-US" sz="1400" b="1" dirty="0">
                  <a:solidFill>
                    <a:srgbClr val="292934"/>
                  </a:solidFill>
                </a:rPr>
                <a:t>-</a:t>
              </a:r>
              <a:r>
                <a:rPr lang="id-ID" sz="1400" b="1" dirty="0">
                  <a:solidFill>
                    <a:srgbClr val="292934"/>
                  </a:solidFill>
                </a:rPr>
                <a:t>GUNGJAWABAN WILAYAH</a:t>
              </a:r>
              <a:endParaRPr lang="en-US" sz="1400" b="1" dirty="0">
                <a:solidFill>
                  <a:srgbClr val="292934"/>
                </a:solidFill>
              </a:endParaRPr>
            </a:p>
          </p:txBody>
        </p:sp>
        <p:sp>
          <p:nvSpPr>
            <p:cNvPr id="32" name="Freeform 31"/>
            <p:cNvSpPr/>
            <p:nvPr/>
          </p:nvSpPr>
          <p:spPr>
            <a:xfrm>
              <a:off x="4122946" y="4173190"/>
              <a:ext cx="1887216" cy="1419604"/>
            </a:xfrm>
            <a:custGeom>
              <a:avLst/>
              <a:gdLst>
                <a:gd name="connsiteX0" fmla="*/ 0 w 1581556"/>
                <a:gd name="connsiteY0" fmla="*/ 646842 h 1293683"/>
                <a:gd name="connsiteX1" fmla="*/ 790778 w 1581556"/>
                <a:gd name="connsiteY1" fmla="*/ 0 h 1293683"/>
                <a:gd name="connsiteX2" fmla="*/ 1581556 w 1581556"/>
                <a:gd name="connsiteY2" fmla="*/ 646842 h 1293683"/>
                <a:gd name="connsiteX3" fmla="*/ 790778 w 1581556"/>
                <a:gd name="connsiteY3" fmla="*/ 1293684 h 1293683"/>
                <a:gd name="connsiteX4" fmla="*/ 0 w 1581556"/>
                <a:gd name="connsiteY4" fmla="*/ 646842 h 129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556" h="1293683">
                  <a:moveTo>
                    <a:pt x="0" y="646842"/>
                  </a:moveTo>
                  <a:cubicBezTo>
                    <a:pt x="0" y="289601"/>
                    <a:pt x="354043" y="0"/>
                    <a:pt x="790778" y="0"/>
                  </a:cubicBezTo>
                  <a:cubicBezTo>
                    <a:pt x="1227513" y="0"/>
                    <a:pt x="1581556" y="289601"/>
                    <a:pt x="1581556" y="646842"/>
                  </a:cubicBezTo>
                  <a:cubicBezTo>
                    <a:pt x="1581556" y="1004083"/>
                    <a:pt x="1227513" y="1293684"/>
                    <a:pt x="790778" y="1293684"/>
                  </a:cubicBezTo>
                  <a:cubicBezTo>
                    <a:pt x="354043" y="1293684"/>
                    <a:pt x="0" y="1004083"/>
                    <a:pt x="0" y="646842"/>
                  </a:cubicBezTo>
                  <a:close/>
                </a:path>
              </a:pathLst>
            </a:custGeom>
            <a:solidFill>
              <a:srgbClr val="EB45C0"/>
            </a:solidFill>
          </p:spPr>
          <p:style>
            <a:lnRef idx="0">
              <a:schemeClr val="lt1">
                <a:hueOff val="0"/>
                <a:satOff val="0"/>
                <a:lumOff val="0"/>
                <a:alphaOff val="0"/>
              </a:schemeClr>
            </a:lnRef>
            <a:fillRef idx="3">
              <a:scrgbClr r="0" g="0" b="0"/>
            </a:fillRef>
            <a:effectRef idx="2">
              <a:schemeClr val="accent5">
                <a:hueOff val="-2941338"/>
                <a:satOff val="-4091"/>
                <a:lumOff val="-1569"/>
                <a:alphaOff val="0"/>
              </a:schemeClr>
            </a:effectRef>
            <a:fontRef idx="minor">
              <a:schemeClr val="lt1"/>
            </a:fontRef>
          </p:style>
          <p:txBody>
            <a:bodyPr lIns="251934" tIns="209775" rIns="251934" bIns="209775" spcCol="1270" anchor="ctr"/>
            <a:lstStyle/>
            <a:p>
              <a:pPr algn="ctr" defTabSz="711200" fontAlgn="auto">
                <a:lnSpc>
                  <a:spcPct val="90000"/>
                </a:lnSpc>
                <a:spcBef>
                  <a:spcPts val="0"/>
                </a:spcBef>
                <a:spcAft>
                  <a:spcPct val="35000"/>
                </a:spcAft>
                <a:defRPr/>
              </a:pPr>
              <a:r>
                <a:rPr lang="en-US" sz="1500" b="1" dirty="0">
                  <a:solidFill>
                    <a:srgbClr val="292934"/>
                  </a:solidFill>
                </a:rPr>
                <a:t>C. </a:t>
              </a:r>
              <a:r>
                <a:rPr lang="id-ID" sz="1500" b="1" dirty="0">
                  <a:solidFill>
                    <a:srgbClr val="292934"/>
                  </a:solidFill>
                </a:rPr>
                <a:t>KEMANDIRIAN MASYARAKA</a:t>
              </a:r>
              <a:r>
                <a:rPr lang="en-US" sz="1500" b="1" dirty="0">
                  <a:solidFill>
                    <a:srgbClr val="292934"/>
                  </a:solidFill>
                </a:rPr>
                <a:t>T</a:t>
              </a:r>
            </a:p>
          </p:txBody>
        </p:sp>
        <p:sp>
          <p:nvSpPr>
            <p:cNvPr id="33" name="Freeform 32"/>
            <p:cNvSpPr/>
            <p:nvPr/>
          </p:nvSpPr>
          <p:spPr>
            <a:xfrm>
              <a:off x="1987724" y="5173326"/>
              <a:ext cx="2135222" cy="1570405"/>
            </a:xfrm>
            <a:custGeom>
              <a:avLst/>
              <a:gdLst>
                <a:gd name="connsiteX0" fmla="*/ 0 w 1463197"/>
                <a:gd name="connsiteY0" fmla="*/ 659791 h 1319581"/>
                <a:gd name="connsiteX1" fmla="*/ 731599 w 1463197"/>
                <a:gd name="connsiteY1" fmla="*/ 0 h 1319581"/>
                <a:gd name="connsiteX2" fmla="*/ 1463198 w 1463197"/>
                <a:gd name="connsiteY2" fmla="*/ 659791 h 1319581"/>
                <a:gd name="connsiteX3" fmla="*/ 731599 w 1463197"/>
                <a:gd name="connsiteY3" fmla="*/ 1319582 h 1319581"/>
                <a:gd name="connsiteX4" fmla="*/ 0 w 1463197"/>
                <a:gd name="connsiteY4" fmla="*/ 659791 h 131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197" h="1319581">
                  <a:moveTo>
                    <a:pt x="0" y="659791"/>
                  </a:moveTo>
                  <a:cubicBezTo>
                    <a:pt x="0" y="295398"/>
                    <a:pt x="327548" y="0"/>
                    <a:pt x="731599" y="0"/>
                  </a:cubicBezTo>
                  <a:cubicBezTo>
                    <a:pt x="1135650" y="0"/>
                    <a:pt x="1463198" y="295398"/>
                    <a:pt x="1463198" y="659791"/>
                  </a:cubicBezTo>
                  <a:cubicBezTo>
                    <a:pt x="1463198" y="1024184"/>
                    <a:pt x="1135650" y="1319582"/>
                    <a:pt x="731599" y="1319582"/>
                  </a:cubicBezTo>
                  <a:cubicBezTo>
                    <a:pt x="327548" y="1319582"/>
                    <a:pt x="0" y="1024184"/>
                    <a:pt x="0" y="659791"/>
                  </a:cubicBezTo>
                  <a:close/>
                </a:path>
              </a:pathLst>
            </a:custGeom>
            <a:solidFill>
              <a:schemeClr val="accent6">
                <a:lumMod val="50000"/>
              </a:schemeClr>
            </a:solidFill>
            <a:effectLst>
              <a:outerShdw blurRad="40000" dist="23000" dir="5400000" rotWithShape="0">
                <a:schemeClr val="accent6">
                  <a:lumMod val="50000"/>
                  <a:alpha val="35000"/>
                </a:schemeClr>
              </a:outerShdw>
            </a:effectLst>
          </p:spPr>
          <p:style>
            <a:lnRef idx="0">
              <a:schemeClr val="dk1"/>
            </a:lnRef>
            <a:fillRef idx="3">
              <a:schemeClr val="dk1"/>
            </a:fillRef>
            <a:effectRef idx="3">
              <a:schemeClr val="dk1"/>
            </a:effectRef>
            <a:fontRef idx="minor">
              <a:schemeClr val="lt1"/>
            </a:fontRef>
          </p:style>
          <p:txBody>
            <a:bodyPr lIns="239680" tIns="218648" rIns="239680" bIns="218648" spcCol="1270" anchor="ctr"/>
            <a:lstStyle/>
            <a:p>
              <a:pPr algn="ctr" defTabSz="889000" fontAlgn="auto">
                <a:lnSpc>
                  <a:spcPct val="90000"/>
                </a:lnSpc>
                <a:spcBef>
                  <a:spcPts val="0"/>
                </a:spcBef>
                <a:spcAft>
                  <a:spcPct val="35000"/>
                </a:spcAft>
                <a:defRPr/>
              </a:pPr>
              <a:r>
                <a:rPr lang="en-US" sz="2000" b="1" dirty="0">
                  <a:solidFill>
                    <a:srgbClr val="292934"/>
                  </a:solidFill>
                </a:rPr>
                <a:t>D. </a:t>
              </a:r>
              <a:r>
                <a:rPr lang="id-ID" sz="2000" b="1" dirty="0">
                  <a:solidFill>
                    <a:srgbClr val="292934"/>
                  </a:solidFill>
                </a:rPr>
                <a:t>PEMERATAAN</a:t>
              </a:r>
              <a:endParaRPr lang="en-US" b="1" dirty="0">
                <a:solidFill>
                  <a:srgbClr val="292934"/>
                </a:solidFill>
              </a:endParaRPr>
            </a:p>
          </p:txBody>
        </p:sp>
        <p:sp>
          <p:nvSpPr>
            <p:cNvPr id="34" name="Freeform 33"/>
            <p:cNvSpPr/>
            <p:nvPr/>
          </p:nvSpPr>
          <p:spPr>
            <a:xfrm>
              <a:off x="156564" y="4173190"/>
              <a:ext cx="1985739" cy="1372805"/>
            </a:xfrm>
            <a:custGeom>
              <a:avLst/>
              <a:gdLst>
                <a:gd name="connsiteX0" fmla="*/ 0 w 1413049"/>
                <a:gd name="connsiteY0" fmla="*/ 685421 h 1370841"/>
                <a:gd name="connsiteX1" fmla="*/ 706525 w 1413049"/>
                <a:gd name="connsiteY1" fmla="*/ 0 h 1370841"/>
                <a:gd name="connsiteX2" fmla="*/ 1413050 w 1413049"/>
                <a:gd name="connsiteY2" fmla="*/ 685421 h 1370841"/>
                <a:gd name="connsiteX3" fmla="*/ 706525 w 1413049"/>
                <a:gd name="connsiteY3" fmla="*/ 1370842 h 1370841"/>
                <a:gd name="connsiteX4" fmla="*/ 0 w 1413049"/>
                <a:gd name="connsiteY4" fmla="*/ 685421 h 1370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049" h="1370841">
                  <a:moveTo>
                    <a:pt x="0" y="685421"/>
                  </a:moveTo>
                  <a:cubicBezTo>
                    <a:pt x="0" y="306873"/>
                    <a:pt x="316322" y="0"/>
                    <a:pt x="706525" y="0"/>
                  </a:cubicBezTo>
                  <a:cubicBezTo>
                    <a:pt x="1096728" y="0"/>
                    <a:pt x="1413050" y="306873"/>
                    <a:pt x="1413050" y="685421"/>
                  </a:cubicBezTo>
                  <a:cubicBezTo>
                    <a:pt x="1413050" y="1063969"/>
                    <a:pt x="1096728" y="1370842"/>
                    <a:pt x="706525" y="1370842"/>
                  </a:cubicBezTo>
                  <a:cubicBezTo>
                    <a:pt x="316322" y="1370842"/>
                    <a:pt x="0" y="1063969"/>
                    <a:pt x="0" y="685421"/>
                  </a:cubicBezTo>
                  <a:close/>
                </a:path>
              </a:pathLst>
            </a:custGeom>
          </p:spPr>
          <p:style>
            <a:lnRef idx="0">
              <a:schemeClr val="lt1">
                <a:hueOff val="0"/>
                <a:satOff val="0"/>
                <a:lumOff val="0"/>
                <a:alphaOff val="0"/>
              </a:schemeClr>
            </a:lnRef>
            <a:fillRef idx="3">
              <a:schemeClr val="accent5">
                <a:hueOff val="-5882677"/>
                <a:satOff val="-8182"/>
                <a:lumOff val="-3138"/>
                <a:alphaOff val="0"/>
              </a:schemeClr>
            </a:fillRef>
            <a:effectRef idx="2">
              <a:schemeClr val="accent5">
                <a:hueOff val="-5882677"/>
                <a:satOff val="-8182"/>
                <a:lumOff val="-3138"/>
                <a:alphaOff val="0"/>
              </a:schemeClr>
            </a:effectRef>
            <a:fontRef idx="minor">
              <a:schemeClr val="lt1"/>
            </a:fontRef>
          </p:style>
          <p:txBody>
            <a:bodyPr lIns="229796" tIns="223615" rIns="229796" bIns="223615" spcCol="1270" anchor="ctr"/>
            <a:lstStyle/>
            <a:p>
              <a:pPr algn="ctr" defTabSz="800100" fontAlgn="auto">
                <a:lnSpc>
                  <a:spcPct val="90000"/>
                </a:lnSpc>
                <a:spcBef>
                  <a:spcPts val="0"/>
                </a:spcBef>
                <a:spcAft>
                  <a:spcPct val="35000"/>
                </a:spcAft>
                <a:defRPr/>
              </a:pPr>
              <a:r>
                <a:rPr lang="en-US" b="1" dirty="0">
                  <a:solidFill>
                    <a:srgbClr val="292934"/>
                  </a:solidFill>
                </a:rPr>
                <a:t>E. </a:t>
              </a:r>
              <a:r>
                <a:rPr lang="id-ID" b="1" dirty="0">
                  <a:solidFill>
                    <a:srgbClr val="292934"/>
                  </a:solidFill>
                </a:rPr>
                <a:t>TEKNOLOGI TEPAT GUNA</a:t>
              </a:r>
              <a:endParaRPr lang="en-US" b="1" dirty="0">
                <a:solidFill>
                  <a:srgbClr val="292934"/>
                </a:solidFill>
              </a:endParaRPr>
            </a:p>
          </p:txBody>
        </p:sp>
        <p:sp>
          <p:nvSpPr>
            <p:cNvPr id="35" name="Freeform 34"/>
            <p:cNvSpPr/>
            <p:nvPr/>
          </p:nvSpPr>
          <p:spPr>
            <a:xfrm>
              <a:off x="22370" y="2056782"/>
              <a:ext cx="2220154" cy="1357205"/>
            </a:xfrm>
            <a:custGeom>
              <a:avLst/>
              <a:gdLst>
                <a:gd name="connsiteX0" fmla="*/ 0 w 1597527"/>
                <a:gd name="connsiteY0" fmla="*/ 677710 h 1355419"/>
                <a:gd name="connsiteX1" fmla="*/ 798764 w 1597527"/>
                <a:gd name="connsiteY1" fmla="*/ 0 h 1355419"/>
                <a:gd name="connsiteX2" fmla="*/ 1597528 w 1597527"/>
                <a:gd name="connsiteY2" fmla="*/ 677710 h 1355419"/>
                <a:gd name="connsiteX3" fmla="*/ 798764 w 1597527"/>
                <a:gd name="connsiteY3" fmla="*/ 1355420 h 1355419"/>
                <a:gd name="connsiteX4" fmla="*/ 0 w 1597527"/>
                <a:gd name="connsiteY4" fmla="*/ 677710 h 1355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527" h="1355419">
                  <a:moveTo>
                    <a:pt x="0" y="677710"/>
                  </a:moveTo>
                  <a:cubicBezTo>
                    <a:pt x="0" y="303421"/>
                    <a:pt x="357619" y="0"/>
                    <a:pt x="798764" y="0"/>
                  </a:cubicBezTo>
                  <a:cubicBezTo>
                    <a:pt x="1239909" y="0"/>
                    <a:pt x="1597528" y="303421"/>
                    <a:pt x="1597528" y="677710"/>
                  </a:cubicBezTo>
                  <a:cubicBezTo>
                    <a:pt x="1597528" y="1051999"/>
                    <a:pt x="1239909" y="1355420"/>
                    <a:pt x="798764" y="1355420"/>
                  </a:cubicBezTo>
                  <a:cubicBezTo>
                    <a:pt x="357619" y="1355420"/>
                    <a:pt x="0" y="1051999"/>
                    <a:pt x="0" y="677710"/>
                  </a:cubicBezTo>
                  <a:close/>
                </a:path>
              </a:pathLst>
            </a:custGeom>
            <a:solidFill>
              <a:schemeClr val="accent2">
                <a:lumMod val="40000"/>
                <a:lumOff val="60000"/>
              </a:schemeClr>
            </a:solidFill>
          </p:spPr>
          <p:style>
            <a:lnRef idx="0">
              <a:schemeClr val="lt1">
                <a:hueOff val="0"/>
                <a:satOff val="0"/>
                <a:lumOff val="0"/>
                <a:alphaOff val="0"/>
              </a:schemeClr>
            </a:lnRef>
            <a:fillRef idx="3">
              <a:scrgbClr r="0" g="0" b="0"/>
            </a:fillRef>
            <a:effectRef idx="2">
              <a:schemeClr val="accent5">
                <a:hueOff val="-7353345"/>
                <a:satOff val="-10228"/>
                <a:lumOff val="-3922"/>
                <a:alphaOff val="0"/>
              </a:schemeClr>
            </a:effectRef>
            <a:fontRef idx="minor">
              <a:schemeClr val="lt1"/>
            </a:fontRef>
          </p:style>
          <p:txBody>
            <a:bodyPr lIns="254272" tIns="218817" rIns="254272" bIns="218817" spcCol="1270" anchor="ctr"/>
            <a:lstStyle/>
            <a:p>
              <a:pPr algn="ctr" defTabSz="711200" fontAlgn="auto">
                <a:lnSpc>
                  <a:spcPct val="90000"/>
                </a:lnSpc>
                <a:spcBef>
                  <a:spcPts val="0"/>
                </a:spcBef>
                <a:spcAft>
                  <a:spcPct val="35000"/>
                </a:spcAft>
                <a:defRPr/>
              </a:pPr>
              <a:r>
                <a:rPr lang="en-US" sz="1600" b="1" dirty="0">
                  <a:solidFill>
                    <a:srgbClr val="292934"/>
                  </a:solidFill>
                </a:rPr>
                <a:t>F. </a:t>
              </a:r>
              <a:r>
                <a:rPr lang="id-ID" sz="1600" b="1" dirty="0">
                  <a:solidFill>
                    <a:srgbClr val="292934"/>
                  </a:solidFill>
                </a:rPr>
                <a:t>KETERPADUAN DAN KESINAMBUNGAN</a:t>
              </a:r>
              <a:endParaRPr lang="en-US" sz="1600" b="1" dirty="0">
                <a:solidFill>
                  <a:srgbClr val="292934"/>
                </a:solidFill>
              </a:endParaRPr>
            </a:p>
          </p:txBody>
        </p:sp>
      </p:grpSp>
      <p:sp>
        <p:nvSpPr>
          <p:cNvPr id="37895" name="TextBox 38"/>
          <p:cNvSpPr txBox="1">
            <a:spLocks noChangeArrowheads="1"/>
          </p:cNvSpPr>
          <p:nvPr/>
        </p:nvSpPr>
        <p:spPr bwMode="auto">
          <a:xfrm>
            <a:off x="646510" y="5486400"/>
            <a:ext cx="3659981" cy="1077218"/>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charset="0"/>
                <a:ea typeface="ＭＳ Ｐゴシック" charset="0"/>
                <a:cs typeface="ＭＳ Ｐゴシック" charset="0"/>
              </a:defRPr>
            </a:lvl1pPr>
            <a:lvl2pPr marL="742950" indent="-285750">
              <a:defRPr sz="1900">
                <a:solidFill>
                  <a:schemeClr val="tx1"/>
                </a:solidFill>
                <a:latin typeface="Arial" charset="0"/>
                <a:ea typeface="ＭＳ Ｐゴシック" charset="0"/>
              </a:defRPr>
            </a:lvl2pPr>
            <a:lvl3pPr marL="1143000" indent="-228600">
              <a:defRPr sz="1900">
                <a:solidFill>
                  <a:schemeClr val="tx1"/>
                </a:solidFill>
                <a:latin typeface="Arial" charset="0"/>
                <a:ea typeface="ＭＳ Ｐゴシック" charset="0"/>
              </a:defRPr>
            </a:lvl3pPr>
            <a:lvl4pPr marL="1600200" indent="-228600">
              <a:defRPr sz="1900">
                <a:solidFill>
                  <a:schemeClr val="tx1"/>
                </a:solidFill>
                <a:latin typeface="Arial" charset="0"/>
                <a:ea typeface="ＭＳ Ｐゴシック" charset="0"/>
              </a:defRPr>
            </a:lvl4pPr>
            <a:lvl5pPr marL="2057400" indent="-228600">
              <a:defRPr sz="19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900">
                <a:solidFill>
                  <a:schemeClr val="tx1"/>
                </a:solidFill>
                <a:latin typeface="Arial" charset="0"/>
                <a:ea typeface="ＭＳ Ｐゴシック" charset="0"/>
              </a:defRPr>
            </a:lvl9pPr>
          </a:lstStyle>
          <a:p>
            <a:pPr algn="ctr" eaLnBrk="1" hangingPunct="1"/>
            <a:r>
              <a:rPr lang="en-US" sz="3200" dirty="0"/>
              <a:t>KECAMATAN SEHAT</a:t>
            </a:r>
          </a:p>
        </p:txBody>
      </p:sp>
    </p:spTree>
    <p:extLst>
      <p:ext uri="{BB962C8B-B14F-4D97-AF65-F5344CB8AC3E}">
        <p14:creationId xmlns:p14="http://schemas.microsoft.com/office/powerpoint/2010/main" val="270777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159002" y="1939925"/>
            <a:ext cx="4978400" cy="381000"/>
          </a:xfrm>
          <a:prstGeom prst="roundRect">
            <a:avLst/>
          </a:prstGeom>
          <a:ln>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Up Arrow 37"/>
          <p:cNvSpPr/>
          <p:nvPr/>
        </p:nvSpPr>
        <p:spPr>
          <a:xfrm>
            <a:off x="4108452" y="4548188"/>
            <a:ext cx="812800" cy="646112"/>
          </a:xfrm>
          <a:prstGeom prst="upArrow">
            <a:avLst/>
          </a:prstGeom>
          <a:solidFill>
            <a:srgbClr val="15C6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600">
              <a:latin typeface="Book Antiqua" panose="02040602050305030304" pitchFamily="18" charset="0"/>
            </a:endParaRPr>
          </a:p>
        </p:txBody>
      </p:sp>
      <p:sp>
        <p:nvSpPr>
          <p:cNvPr id="64" name="Up Arrow 63"/>
          <p:cNvSpPr/>
          <p:nvPr/>
        </p:nvSpPr>
        <p:spPr>
          <a:xfrm rot="16200000">
            <a:off x="5511007" y="3444085"/>
            <a:ext cx="814388" cy="644525"/>
          </a:xfrm>
          <a:prstGeom prst="upArrow">
            <a:avLst/>
          </a:prstGeom>
          <a:solidFill>
            <a:srgbClr val="15C6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dirty="0">
                <a:latin typeface="Book Antiqua" panose="02040602050305030304" pitchFamily="18" charset="0"/>
              </a:rPr>
              <a:t> </a:t>
            </a:r>
          </a:p>
        </p:txBody>
      </p:sp>
      <p:sp>
        <p:nvSpPr>
          <p:cNvPr id="63" name="Rounded Rectangle 62"/>
          <p:cNvSpPr/>
          <p:nvPr/>
        </p:nvSpPr>
        <p:spPr>
          <a:xfrm>
            <a:off x="6053138" y="2722567"/>
            <a:ext cx="2678112" cy="3144837"/>
          </a:xfrm>
          <a:prstGeom prst="roundRect">
            <a:avLst/>
          </a:prstGeom>
          <a:solidFill>
            <a:schemeClr val="bg1"/>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4950" indent="-234950" eaLnBrk="1" fontAlgn="auto" hangingPunct="1">
              <a:spcBef>
                <a:spcPts val="0"/>
              </a:spcBef>
              <a:spcAft>
                <a:spcPts val="0"/>
              </a:spcAft>
              <a:defRPr/>
            </a:pPr>
            <a:r>
              <a:rPr lang="en-US" sz="1600" b="1" dirty="0">
                <a:solidFill>
                  <a:schemeClr val="tx1"/>
                </a:solidFill>
                <a:latin typeface="Book Antiqua" panose="02040602050305030304" pitchFamily="18" charset="0"/>
              </a:rPr>
              <a:t>UKP </a:t>
            </a:r>
          </a:p>
          <a:p>
            <a:pPr marL="234950" indent="-234950" eaLnBrk="1" fontAlgn="auto" hangingPunct="1">
              <a:spcBef>
                <a:spcPts val="0"/>
              </a:spcBef>
              <a:spcAft>
                <a:spcPts val="0"/>
              </a:spcAft>
              <a:buFontTx/>
              <a:buAutoNum type="alphaLcPeriod"/>
              <a:defRPr/>
            </a:pPr>
            <a:r>
              <a:rPr lang="en-US" sz="1600" dirty="0" err="1">
                <a:solidFill>
                  <a:schemeClr val="tx1"/>
                </a:solidFill>
                <a:latin typeface="Book Antiqua" panose="02040602050305030304" pitchFamily="18" charset="0"/>
              </a:rPr>
              <a:t>Rawat</a:t>
            </a:r>
            <a:r>
              <a:rPr lang="en-US" sz="1600" dirty="0">
                <a:solidFill>
                  <a:schemeClr val="tx1"/>
                </a:solidFill>
                <a:latin typeface="Book Antiqua" panose="02040602050305030304" pitchFamily="18" charset="0"/>
              </a:rPr>
              <a:t> </a:t>
            </a:r>
            <a:r>
              <a:rPr lang="en-US" sz="1600" dirty="0" err="1">
                <a:solidFill>
                  <a:schemeClr val="tx1"/>
                </a:solidFill>
                <a:latin typeface="Book Antiqua" panose="02040602050305030304" pitchFamily="18" charset="0"/>
              </a:rPr>
              <a:t>jalan</a:t>
            </a:r>
            <a:endParaRPr lang="en-US" sz="1600" dirty="0">
              <a:solidFill>
                <a:schemeClr val="tx1"/>
              </a:solidFill>
              <a:latin typeface="Book Antiqua" panose="02040602050305030304" pitchFamily="18" charset="0"/>
            </a:endParaRPr>
          </a:p>
          <a:p>
            <a:pPr marL="234950" indent="-234950" eaLnBrk="1" fontAlgn="auto" hangingPunct="1">
              <a:spcBef>
                <a:spcPts val="0"/>
              </a:spcBef>
              <a:spcAft>
                <a:spcPts val="0"/>
              </a:spcAft>
              <a:buFontTx/>
              <a:buAutoNum type="alphaLcPeriod"/>
              <a:defRPr/>
            </a:pPr>
            <a:r>
              <a:rPr lang="en-US" sz="1600" dirty="0">
                <a:solidFill>
                  <a:schemeClr val="tx1"/>
                </a:solidFill>
                <a:latin typeface="Book Antiqua" panose="02040602050305030304" pitchFamily="18" charset="0"/>
              </a:rPr>
              <a:t>Pelayanan </a:t>
            </a:r>
            <a:r>
              <a:rPr lang="en-US" sz="1600" dirty="0" err="1">
                <a:solidFill>
                  <a:schemeClr val="tx1"/>
                </a:solidFill>
                <a:latin typeface="Book Antiqua" panose="02040602050305030304" pitchFamily="18" charset="0"/>
              </a:rPr>
              <a:t>gawat</a:t>
            </a:r>
            <a:r>
              <a:rPr lang="en-US" sz="1600" dirty="0">
                <a:solidFill>
                  <a:schemeClr val="tx1"/>
                </a:solidFill>
                <a:latin typeface="Book Antiqua" panose="02040602050305030304" pitchFamily="18" charset="0"/>
              </a:rPr>
              <a:t> </a:t>
            </a:r>
            <a:r>
              <a:rPr lang="en-US" sz="1600" dirty="0" err="1">
                <a:solidFill>
                  <a:schemeClr val="tx1"/>
                </a:solidFill>
                <a:latin typeface="Book Antiqua" panose="02040602050305030304" pitchFamily="18" charset="0"/>
              </a:rPr>
              <a:t>darurat</a:t>
            </a:r>
            <a:endParaRPr lang="en-US" sz="1600" dirty="0">
              <a:solidFill>
                <a:schemeClr val="tx1"/>
              </a:solidFill>
              <a:latin typeface="Book Antiqua" panose="02040602050305030304" pitchFamily="18" charset="0"/>
            </a:endParaRPr>
          </a:p>
          <a:p>
            <a:pPr marL="234950" indent="-234950" eaLnBrk="1" fontAlgn="auto" hangingPunct="1">
              <a:spcBef>
                <a:spcPts val="0"/>
              </a:spcBef>
              <a:spcAft>
                <a:spcPts val="0"/>
              </a:spcAft>
              <a:buFontTx/>
              <a:buAutoNum type="alphaLcPeriod"/>
              <a:defRPr/>
            </a:pPr>
            <a:r>
              <a:rPr lang="en-US" sz="1600" dirty="0">
                <a:solidFill>
                  <a:schemeClr val="tx1"/>
                </a:solidFill>
                <a:latin typeface="Book Antiqua" panose="02040602050305030304" pitchFamily="18" charset="0"/>
              </a:rPr>
              <a:t>Pelayanan </a:t>
            </a:r>
            <a:r>
              <a:rPr lang="en-US" sz="1600" dirty="0" err="1">
                <a:solidFill>
                  <a:schemeClr val="tx1"/>
                </a:solidFill>
                <a:latin typeface="Book Antiqua" panose="02040602050305030304" pitchFamily="18" charset="0"/>
              </a:rPr>
              <a:t>satu</a:t>
            </a:r>
            <a:r>
              <a:rPr lang="en-US" sz="1600" dirty="0">
                <a:solidFill>
                  <a:schemeClr val="tx1"/>
                </a:solidFill>
                <a:latin typeface="Book Antiqua" panose="02040602050305030304" pitchFamily="18" charset="0"/>
              </a:rPr>
              <a:t> </a:t>
            </a:r>
            <a:r>
              <a:rPr lang="en-US" sz="1600" dirty="0" err="1">
                <a:solidFill>
                  <a:schemeClr val="tx1"/>
                </a:solidFill>
                <a:latin typeface="Book Antiqua" panose="02040602050305030304" pitchFamily="18" charset="0"/>
              </a:rPr>
              <a:t>hari</a:t>
            </a:r>
            <a:r>
              <a:rPr lang="en-US" sz="1600" dirty="0">
                <a:solidFill>
                  <a:schemeClr val="tx1"/>
                </a:solidFill>
                <a:latin typeface="Book Antiqua" panose="02040602050305030304" pitchFamily="18" charset="0"/>
              </a:rPr>
              <a:t> (one day care)</a:t>
            </a:r>
          </a:p>
          <a:p>
            <a:pPr marL="234950" indent="-234950" eaLnBrk="1" fontAlgn="auto" hangingPunct="1">
              <a:spcBef>
                <a:spcPts val="0"/>
              </a:spcBef>
              <a:spcAft>
                <a:spcPts val="0"/>
              </a:spcAft>
              <a:buFontTx/>
              <a:buAutoNum type="alphaLcPeriod"/>
              <a:defRPr/>
            </a:pPr>
            <a:r>
              <a:rPr lang="en-US" sz="1600" dirty="0">
                <a:solidFill>
                  <a:schemeClr val="tx1"/>
                </a:solidFill>
                <a:latin typeface="Book Antiqua" panose="02040602050305030304" pitchFamily="18" charset="0"/>
              </a:rPr>
              <a:t>Home care; </a:t>
            </a:r>
            <a:r>
              <a:rPr lang="en-US" sz="1600" b="1" dirty="0" err="1">
                <a:solidFill>
                  <a:schemeClr val="tx1"/>
                </a:solidFill>
                <a:latin typeface="Book Antiqua" panose="02040602050305030304" pitchFamily="18" charset="0"/>
              </a:rPr>
              <a:t>dan</a:t>
            </a:r>
            <a:r>
              <a:rPr lang="en-US" sz="1600" b="1" dirty="0">
                <a:solidFill>
                  <a:schemeClr val="tx1"/>
                </a:solidFill>
                <a:latin typeface="Book Antiqua" panose="02040602050305030304" pitchFamily="18" charset="0"/>
              </a:rPr>
              <a:t>/ </a:t>
            </a:r>
            <a:r>
              <a:rPr lang="en-US" sz="1600" b="1" dirty="0" err="1">
                <a:solidFill>
                  <a:schemeClr val="tx1"/>
                </a:solidFill>
                <a:latin typeface="Book Antiqua" panose="02040602050305030304" pitchFamily="18" charset="0"/>
              </a:rPr>
              <a:t>atau</a:t>
            </a:r>
            <a:r>
              <a:rPr lang="en-US" sz="1600" b="1" dirty="0">
                <a:solidFill>
                  <a:schemeClr val="tx1"/>
                </a:solidFill>
                <a:latin typeface="Book Antiqua" panose="02040602050305030304" pitchFamily="18" charset="0"/>
              </a:rPr>
              <a:t> </a:t>
            </a:r>
          </a:p>
          <a:p>
            <a:pPr marL="234950" indent="-234950" eaLnBrk="1" fontAlgn="auto" hangingPunct="1">
              <a:spcBef>
                <a:spcPts val="0"/>
              </a:spcBef>
              <a:spcAft>
                <a:spcPts val="0"/>
              </a:spcAft>
              <a:buFontTx/>
              <a:buAutoNum type="alphaLcPeriod"/>
              <a:defRPr/>
            </a:pPr>
            <a:r>
              <a:rPr lang="en-US" sz="1600" dirty="0" err="1">
                <a:solidFill>
                  <a:schemeClr val="tx1"/>
                </a:solidFill>
                <a:latin typeface="Book Antiqua" panose="02040602050305030304" pitchFamily="18" charset="0"/>
              </a:rPr>
              <a:t>Rawat</a:t>
            </a:r>
            <a:r>
              <a:rPr lang="en-US" sz="1600" dirty="0">
                <a:solidFill>
                  <a:schemeClr val="tx1"/>
                </a:solidFill>
                <a:latin typeface="Book Antiqua" panose="02040602050305030304" pitchFamily="18" charset="0"/>
              </a:rPr>
              <a:t> </a:t>
            </a:r>
            <a:r>
              <a:rPr lang="en-US" sz="1600" dirty="0" err="1">
                <a:solidFill>
                  <a:schemeClr val="tx1"/>
                </a:solidFill>
                <a:latin typeface="Book Antiqua" panose="02040602050305030304" pitchFamily="18" charset="0"/>
              </a:rPr>
              <a:t>inap</a:t>
            </a:r>
            <a:r>
              <a:rPr lang="en-US" sz="1600" dirty="0">
                <a:solidFill>
                  <a:schemeClr val="tx1"/>
                </a:solidFill>
                <a:latin typeface="Book Antiqua" panose="02040602050305030304" pitchFamily="18" charset="0"/>
              </a:rPr>
              <a:t> </a:t>
            </a:r>
            <a:r>
              <a:rPr lang="en-US" sz="1600" dirty="0" err="1">
                <a:solidFill>
                  <a:schemeClr val="tx1"/>
                </a:solidFill>
                <a:latin typeface="Book Antiqua" panose="02040602050305030304" pitchFamily="18" charset="0"/>
              </a:rPr>
              <a:t>berdasarkan</a:t>
            </a:r>
            <a:r>
              <a:rPr lang="en-US" sz="1600" dirty="0">
                <a:solidFill>
                  <a:schemeClr val="tx1"/>
                </a:solidFill>
                <a:latin typeface="Book Antiqua" panose="02040602050305030304" pitchFamily="18" charset="0"/>
              </a:rPr>
              <a:t> </a:t>
            </a:r>
            <a:r>
              <a:rPr lang="en-US" sz="1600" dirty="0" err="1">
                <a:solidFill>
                  <a:schemeClr val="tx1"/>
                </a:solidFill>
                <a:latin typeface="Book Antiqua" panose="02040602050305030304" pitchFamily="18" charset="0"/>
              </a:rPr>
              <a:t>pertimbangan</a:t>
            </a:r>
            <a:r>
              <a:rPr lang="en-US" sz="1600" dirty="0">
                <a:solidFill>
                  <a:schemeClr val="tx1"/>
                </a:solidFill>
                <a:latin typeface="Book Antiqua" panose="02040602050305030304" pitchFamily="18" charset="0"/>
              </a:rPr>
              <a:t> </a:t>
            </a:r>
            <a:r>
              <a:rPr lang="en-US" sz="1600" dirty="0" err="1">
                <a:solidFill>
                  <a:schemeClr val="tx1"/>
                </a:solidFill>
                <a:latin typeface="Book Antiqua" panose="02040602050305030304" pitchFamily="18" charset="0"/>
              </a:rPr>
              <a:t>kebutuhan</a:t>
            </a:r>
            <a:r>
              <a:rPr lang="en-US" sz="1600" dirty="0">
                <a:solidFill>
                  <a:schemeClr val="tx1"/>
                </a:solidFill>
                <a:latin typeface="Book Antiqua" panose="02040602050305030304" pitchFamily="18" charset="0"/>
              </a:rPr>
              <a:t> pelayanan kesehatan </a:t>
            </a:r>
          </a:p>
        </p:txBody>
      </p:sp>
      <p:sp>
        <p:nvSpPr>
          <p:cNvPr id="27" name="Up Arrow 26"/>
          <p:cNvSpPr/>
          <p:nvPr/>
        </p:nvSpPr>
        <p:spPr>
          <a:xfrm rot="5400000">
            <a:off x="2693196" y="3491708"/>
            <a:ext cx="809625" cy="550863"/>
          </a:xfrm>
          <a:prstGeom prst="upArrow">
            <a:avLst/>
          </a:prstGeom>
          <a:solidFill>
            <a:srgbClr val="15C6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400">
              <a:latin typeface="Century Gothic" panose="020B0502020202020204" pitchFamily="34" charset="0"/>
            </a:endParaRPr>
          </a:p>
        </p:txBody>
      </p:sp>
      <p:sp>
        <p:nvSpPr>
          <p:cNvPr id="26" name="Rounded Rectangle 25"/>
          <p:cNvSpPr/>
          <p:nvPr/>
        </p:nvSpPr>
        <p:spPr>
          <a:xfrm>
            <a:off x="549276" y="2674938"/>
            <a:ext cx="2279650" cy="2811462"/>
          </a:xfrm>
          <a:prstGeom prst="roundRect">
            <a:avLst/>
          </a:prstGeom>
          <a:solidFill>
            <a:schemeClr val="bg1"/>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4950" indent="-234950" eaLnBrk="1" fontAlgn="auto" hangingPunct="1">
              <a:spcBef>
                <a:spcPts val="0"/>
              </a:spcBef>
              <a:spcAft>
                <a:spcPts val="0"/>
              </a:spcAft>
              <a:defRPr/>
            </a:pPr>
            <a:r>
              <a:rPr lang="en-US" sz="1600" b="1" dirty="0">
                <a:solidFill>
                  <a:schemeClr val="tx1"/>
                </a:solidFill>
                <a:latin typeface="Book Antiqua" panose="02040602050305030304" pitchFamily="18" charset="0"/>
              </a:rPr>
              <a:t>UKM ESENSIAL</a:t>
            </a:r>
          </a:p>
          <a:p>
            <a:pPr marL="342900" indent="-342900" eaLnBrk="1" fontAlgn="auto" hangingPunct="1">
              <a:spcBef>
                <a:spcPts val="0"/>
              </a:spcBef>
              <a:spcAft>
                <a:spcPts val="0"/>
              </a:spcAft>
              <a:buFont typeface="+mj-lt"/>
              <a:buAutoNum type="alphaLcPeriod"/>
              <a:defRPr/>
            </a:pPr>
            <a:r>
              <a:rPr lang="en-US" sz="1400" dirty="0">
                <a:solidFill>
                  <a:schemeClr val="tx1"/>
                </a:solidFill>
                <a:latin typeface="Book Antiqua" panose="02040602050305030304" pitchFamily="18" charset="0"/>
              </a:rPr>
              <a:t>Pelayanan </a:t>
            </a:r>
            <a:r>
              <a:rPr lang="en-US" sz="1400" dirty="0" err="1">
                <a:solidFill>
                  <a:schemeClr val="tx1"/>
                </a:solidFill>
                <a:latin typeface="Book Antiqua" panose="02040602050305030304" pitchFamily="18" charset="0"/>
              </a:rPr>
              <a:t>Promosi</a:t>
            </a:r>
            <a:r>
              <a:rPr lang="en-US" sz="1400" dirty="0">
                <a:solidFill>
                  <a:schemeClr val="tx1"/>
                </a:solidFill>
                <a:latin typeface="Book Antiqua" panose="02040602050305030304" pitchFamily="18" charset="0"/>
              </a:rPr>
              <a:t> Kesehatan;</a:t>
            </a:r>
            <a:endParaRPr lang="id-ID" sz="1400" dirty="0">
              <a:solidFill>
                <a:schemeClr val="tx1"/>
              </a:solidFill>
              <a:latin typeface="Book Antiqua" panose="02040602050305030304" pitchFamily="18" charset="0"/>
            </a:endParaRPr>
          </a:p>
          <a:p>
            <a:pPr marL="342900" indent="-342900" eaLnBrk="1" fontAlgn="auto" hangingPunct="1">
              <a:spcBef>
                <a:spcPts val="0"/>
              </a:spcBef>
              <a:spcAft>
                <a:spcPts val="0"/>
              </a:spcAft>
              <a:buFont typeface="+mj-lt"/>
              <a:buAutoNum type="alphaLcPeriod"/>
              <a:defRPr/>
            </a:pPr>
            <a:r>
              <a:rPr lang="en-US" sz="1400" dirty="0">
                <a:solidFill>
                  <a:schemeClr val="tx1"/>
                </a:solidFill>
                <a:latin typeface="Book Antiqua" panose="02040602050305030304" pitchFamily="18" charset="0"/>
              </a:rPr>
              <a:t>Pelayanan  Kesehatan </a:t>
            </a:r>
            <a:r>
              <a:rPr lang="en-US" sz="1400" dirty="0" err="1">
                <a:solidFill>
                  <a:schemeClr val="tx1"/>
                </a:solidFill>
                <a:latin typeface="Book Antiqua" panose="02040602050305030304" pitchFamily="18" charset="0"/>
              </a:rPr>
              <a:t>Lingkungan</a:t>
            </a:r>
            <a:r>
              <a:rPr lang="en-US" sz="1400" dirty="0">
                <a:solidFill>
                  <a:schemeClr val="tx1"/>
                </a:solidFill>
                <a:latin typeface="Book Antiqua" panose="02040602050305030304" pitchFamily="18" charset="0"/>
              </a:rPr>
              <a:t>;</a:t>
            </a:r>
            <a:endParaRPr lang="id-ID" sz="1400" dirty="0">
              <a:solidFill>
                <a:schemeClr val="tx1"/>
              </a:solidFill>
              <a:latin typeface="Book Antiqua" panose="02040602050305030304" pitchFamily="18" charset="0"/>
            </a:endParaRPr>
          </a:p>
          <a:p>
            <a:pPr marL="342900" indent="-342900" eaLnBrk="1" fontAlgn="auto" hangingPunct="1">
              <a:spcBef>
                <a:spcPts val="0"/>
              </a:spcBef>
              <a:spcAft>
                <a:spcPts val="0"/>
              </a:spcAft>
              <a:buFont typeface="+mj-lt"/>
              <a:buAutoNum type="alphaLcPeriod"/>
              <a:defRPr/>
            </a:pPr>
            <a:r>
              <a:rPr lang="en-US" sz="1400" dirty="0">
                <a:solidFill>
                  <a:schemeClr val="tx1"/>
                </a:solidFill>
                <a:latin typeface="Book Antiqua" panose="02040602050305030304" pitchFamily="18" charset="0"/>
              </a:rPr>
              <a:t>Pelayanan KIA-KB;</a:t>
            </a:r>
            <a:endParaRPr lang="id-ID" sz="1400" dirty="0">
              <a:solidFill>
                <a:schemeClr val="tx1"/>
              </a:solidFill>
              <a:latin typeface="Book Antiqua" panose="02040602050305030304" pitchFamily="18" charset="0"/>
            </a:endParaRPr>
          </a:p>
          <a:p>
            <a:pPr marL="342900" indent="-342900" eaLnBrk="1" fontAlgn="auto" hangingPunct="1">
              <a:spcBef>
                <a:spcPts val="0"/>
              </a:spcBef>
              <a:spcAft>
                <a:spcPts val="0"/>
              </a:spcAft>
              <a:buFont typeface="+mj-lt"/>
              <a:buAutoNum type="alphaLcPeriod"/>
              <a:defRPr/>
            </a:pPr>
            <a:r>
              <a:rPr lang="en-US" sz="1400" dirty="0">
                <a:solidFill>
                  <a:schemeClr val="tx1"/>
                </a:solidFill>
                <a:latin typeface="Book Antiqua" panose="02040602050305030304" pitchFamily="18" charset="0"/>
              </a:rPr>
              <a:t>Pelayanan </a:t>
            </a:r>
            <a:r>
              <a:rPr lang="en-US" sz="1400" dirty="0" err="1">
                <a:solidFill>
                  <a:schemeClr val="tx1"/>
                </a:solidFill>
                <a:latin typeface="Book Antiqua" panose="02040602050305030304" pitchFamily="18" charset="0"/>
              </a:rPr>
              <a:t>Gizi</a:t>
            </a:r>
            <a:r>
              <a:rPr lang="en-US" sz="1400" dirty="0">
                <a:solidFill>
                  <a:schemeClr val="tx1"/>
                </a:solidFill>
                <a:latin typeface="Book Antiqua" panose="02040602050305030304" pitchFamily="18" charset="0"/>
              </a:rPr>
              <a:t>; </a:t>
            </a:r>
            <a:r>
              <a:rPr lang="id-ID" sz="1400" dirty="0">
                <a:solidFill>
                  <a:schemeClr val="tx1"/>
                </a:solidFill>
                <a:latin typeface="Book Antiqua" panose="02040602050305030304" pitchFamily="18" charset="0"/>
              </a:rPr>
              <a:t>d</a:t>
            </a:r>
            <a:r>
              <a:rPr lang="en-US" sz="1400" dirty="0">
                <a:solidFill>
                  <a:schemeClr val="tx1"/>
                </a:solidFill>
                <a:latin typeface="Book Antiqua" panose="02040602050305030304" pitchFamily="18" charset="0"/>
              </a:rPr>
              <a:t>an</a:t>
            </a:r>
            <a:endParaRPr lang="id-ID" sz="1400" dirty="0">
              <a:solidFill>
                <a:schemeClr val="tx1"/>
              </a:solidFill>
              <a:latin typeface="Book Antiqua" panose="02040602050305030304" pitchFamily="18" charset="0"/>
            </a:endParaRPr>
          </a:p>
          <a:p>
            <a:pPr marL="342900" indent="-342900" eaLnBrk="1" fontAlgn="auto" hangingPunct="1">
              <a:spcBef>
                <a:spcPts val="0"/>
              </a:spcBef>
              <a:spcAft>
                <a:spcPts val="0"/>
              </a:spcAft>
              <a:buFont typeface="+mj-lt"/>
              <a:buAutoNum type="alphaLcPeriod"/>
              <a:defRPr/>
            </a:pPr>
            <a:r>
              <a:rPr lang="en-US" sz="1400" dirty="0">
                <a:solidFill>
                  <a:schemeClr val="tx1"/>
                </a:solidFill>
                <a:latin typeface="Book Antiqua" panose="02040602050305030304" pitchFamily="18" charset="0"/>
              </a:rPr>
              <a:t>Pelayanan </a:t>
            </a:r>
            <a:r>
              <a:rPr lang="en-US" sz="1400" dirty="0" err="1">
                <a:solidFill>
                  <a:schemeClr val="tx1"/>
                </a:solidFill>
                <a:latin typeface="Book Antiqua" panose="02040602050305030304" pitchFamily="18" charset="0"/>
              </a:rPr>
              <a:t>Pencegahan</a:t>
            </a:r>
            <a:r>
              <a:rPr lang="en-US" sz="1400" dirty="0">
                <a:solidFill>
                  <a:schemeClr val="tx1"/>
                </a:solidFill>
                <a:latin typeface="Book Antiqua" panose="02040602050305030304" pitchFamily="18" charset="0"/>
              </a:rPr>
              <a:t> Dan </a:t>
            </a:r>
            <a:r>
              <a:rPr lang="en-US" sz="1400" dirty="0" err="1">
                <a:solidFill>
                  <a:schemeClr val="tx1"/>
                </a:solidFill>
                <a:latin typeface="Book Antiqua" panose="02040602050305030304" pitchFamily="18" charset="0"/>
              </a:rPr>
              <a:t>Pengendalian</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Penyakit</a:t>
            </a:r>
            <a:r>
              <a:rPr lang="en-US" sz="1400" dirty="0">
                <a:solidFill>
                  <a:schemeClr val="tx1"/>
                </a:solidFill>
                <a:latin typeface="Book Antiqua" panose="02040602050305030304" pitchFamily="18" charset="0"/>
              </a:rPr>
              <a:t>.</a:t>
            </a:r>
            <a:endParaRPr lang="id-ID" sz="1400" dirty="0">
              <a:solidFill>
                <a:schemeClr val="tx1"/>
              </a:solidFill>
              <a:latin typeface="Book Antiqua" panose="02040602050305030304" pitchFamily="18" charset="0"/>
            </a:endParaRPr>
          </a:p>
        </p:txBody>
      </p:sp>
      <p:sp>
        <p:nvSpPr>
          <p:cNvPr id="22" name="Rounded Rectangle 21"/>
          <p:cNvSpPr/>
          <p:nvPr/>
        </p:nvSpPr>
        <p:spPr>
          <a:xfrm>
            <a:off x="2895602" y="5033967"/>
            <a:ext cx="3076575" cy="1519237"/>
          </a:xfrm>
          <a:prstGeom prst="roundRect">
            <a:avLst/>
          </a:prstGeom>
          <a:solidFill>
            <a:schemeClr val="bg1"/>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b="1" dirty="0">
                <a:solidFill>
                  <a:schemeClr val="tx1"/>
                </a:solidFill>
                <a:latin typeface="Book Antiqua" panose="02040602050305030304" pitchFamily="18" charset="0"/>
              </a:rPr>
              <a:t>UKM PENGEMBANGAN</a:t>
            </a:r>
          </a:p>
          <a:p>
            <a:pPr marL="171450" indent="-171450" eaLnBrk="1" fontAlgn="auto" hangingPunct="1">
              <a:spcBef>
                <a:spcPts val="0"/>
              </a:spcBef>
              <a:spcAft>
                <a:spcPts val="0"/>
              </a:spcAft>
              <a:buFont typeface="Arial" panose="020B0604020202020204" pitchFamily="34" charset="0"/>
              <a:buChar char="•"/>
              <a:defRPr/>
            </a:pPr>
            <a:r>
              <a:rPr lang="en-US" sz="1400" dirty="0" err="1">
                <a:solidFill>
                  <a:schemeClr val="tx1"/>
                </a:solidFill>
                <a:latin typeface="Book Antiqua" panose="02040602050305030304" pitchFamily="18" charset="0"/>
              </a:rPr>
              <a:t>Inovatif</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dan</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atau</a:t>
            </a:r>
            <a:endParaRPr lang="en-US" sz="1400" dirty="0">
              <a:solidFill>
                <a:schemeClr val="tx1"/>
              </a:solidFill>
              <a:latin typeface="Book Antiqua" panose="02040602050305030304"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sz="1400" dirty="0" err="1">
                <a:solidFill>
                  <a:schemeClr val="tx1"/>
                </a:solidFill>
                <a:latin typeface="Book Antiqua" panose="02040602050305030304" pitchFamily="18" charset="0"/>
              </a:rPr>
              <a:t>Bersifat</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ekstensifikasi</a:t>
            </a:r>
            <a:r>
              <a:rPr lang="en-US" sz="1400" dirty="0">
                <a:solidFill>
                  <a:schemeClr val="tx1"/>
                </a:solidFill>
                <a:latin typeface="Book Antiqua" panose="02040602050305030304" pitchFamily="18" charset="0"/>
              </a:rPr>
              <a:t>, &amp;</a:t>
            </a:r>
          </a:p>
          <a:p>
            <a:pPr marL="171450" indent="-171450" eaLnBrk="1" fontAlgn="auto" hangingPunct="1">
              <a:spcBef>
                <a:spcPts val="0"/>
              </a:spcBef>
              <a:spcAft>
                <a:spcPts val="0"/>
              </a:spcAft>
              <a:buFont typeface="Arial" panose="020B0604020202020204" pitchFamily="34" charset="0"/>
              <a:buChar char="•"/>
              <a:defRPr/>
            </a:pPr>
            <a:r>
              <a:rPr lang="en-US" sz="1400" dirty="0" err="1">
                <a:solidFill>
                  <a:schemeClr val="tx1"/>
                </a:solidFill>
                <a:latin typeface="Book Antiqua" panose="02040602050305030304" pitchFamily="18" charset="0"/>
              </a:rPr>
              <a:t>intensifikasi</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pelayanan</a:t>
            </a:r>
            <a:endParaRPr lang="en-US" sz="1400" dirty="0">
              <a:solidFill>
                <a:schemeClr val="tx1"/>
              </a:solidFill>
              <a:latin typeface="Book Antiqua" panose="02040602050305030304"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sz="1400" dirty="0" err="1">
                <a:solidFill>
                  <a:schemeClr val="tx1"/>
                </a:solidFill>
                <a:latin typeface="Book Antiqua" panose="02040602050305030304" pitchFamily="18" charset="0"/>
              </a:rPr>
              <a:t>Prioritas</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dan</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kekhususan</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wilayah</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kerja</a:t>
            </a:r>
            <a:endParaRPr lang="en-US" sz="1400" dirty="0">
              <a:solidFill>
                <a:schemeClr val="tx1"/>
              </a:solidFill>
              <a:latin typeface="Book Antiqua" panose="02040602050305030304" pitchFamily="18" charset="0"/>
            </a:endParaRPr>
          </a:p>
          <a:p>
            <a:pPr marL="171450" indent="-171450" eaLnBrk="1" fontAlgn="auto" hangingPunct="1">
              <a:spcBef>
                <a:spcPts val="0"/>
              </a:spcBef>
              <a:spcAft>
                <a:spcPts val="0"/>
              </a:spcAft>
              <a:buFont typeface="Arial" panose="020B0604020202020204" pitchFamily="34" charset="0"/>
              <a:buChar char="•"/>
              <a:defRPr/>
            </a:pPr>
            <a:r>
              <a:rPr lang="en-US" sz="1400" dirty="0" err="1">
                <a:solidFill>
                  <a:schemeClr val="tx1"/>
                </a:solidFill>
                <a:latin typeface="Book Antiqua" panose="02040602050305030304" pitchFamily="18" charset="0"/>
              </a:rPr>
              <a:t>Berdasar</a:t>
            </a:r>
            <a:r>
              <a:rPr lang="en-US" sz="1400" dirty="0">
                <a:solidFill>
                  <a:schemeClr val="tx1"/>
                </a:solidFill>
                <a:latin typeface="Book Antiqua" panose="02040602050305030304" pitchFamily="18" charset="0"/>
              </a:rPr>
              <a:t> </a:t>
            </a:r>
            <a:r>
              <a:rPr lang="en-US" sz="1400" dirty="0" err="1">
                <a:solidFill>
                  <a:schemeClr val="tx1"/>
                </a:solidFill>
                <a:latin typeface="Book Antiqua" panose="02040602050305030304" pitchFamily="18" charset="0"/>
              </a:rPr>
              <a:t>kajian</a:t>
            </a:r>
            <a:endParaRPr lang="id-ID" sz="1400" dirty="0">
              <a:solidFill>
                <a:schemeClr val="tx1"/>
              </a:solidFill>
              <a:latin typeface="Book Antiqua" panose="02040602050305030304" pitchFamily="18" charset="0"/>
            </a:endParaRPr>
          </a:p>
        </p:txBody>
      </p:sp>
      <p:sp>
        <p:nvSpPr>
          <p:cNvPr id="31" name="Title 1"/>
          <p:cNvSpPr txBox="1">
            <a:spLocks/>
          </p:cNvSpPr>
          <p:nvPr/>
        </p:nvSpPr>
        <p:spPr>
          <a:xfrm>
            <a:off x="1447800" y="119063"/>
            <a:ext cx="7696200" cy="566737"/>
          </a:xfrm>
          <a:prstGeom prst="rect">
            <a:avLst/>
          </a:prstGeom>
          <a:ln/>
        </p:spPr>
        <p:style>
          <a:lnRef idx="1">
            <a:schemeClr val="dk1"/>
          </a:lnRef>
          <a:fillRef idx="2">
            <a:schemeClr val="dk1"/>
          </a:fillRef>
          <a:effectRef idx="1">
            <a:schemeClr val="dk1"/>
          </a:effectRef>
          <a:fontRef idx="minor">
            <a:schemeClr val="dk1"/>
          </a:fontRef>
        </p:style>
        <p:txBody>
          <a:bodyPr>
            <a:normAutofit fontScale="7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id-ID" altLang="id-ID" sz="3600" b="1" dirty="0">
                <a:latin typeface="Book Antiqua" pitchFamily="18" charset="0"/>
              </a:rPr>
              <a:t>PERMENKES 75 TAHUN 2014  - PUSKESMAS</a:t>
            </a:r>
          </a:p>
        </p:txBody>
      </p:sp>
      <p:sp>
        <p:nvSpPr>
          <p:cNvPr id="37" name="Rounded Rectangle 36"/>
          <p:cNvSpPr/>
          <p:nvPr/>
        </p:nvSpPr>
        <p:spPr>
          <a:xfrm>
            <a:off x="3646490" y="2767013"/>
            <a:ext cx="1736725" cy="1695450"/>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2">
              <a:tint val="50000"/>
              <a:hueOff val="2501437"/>
              <a:satOff val="-2237"/>
              <a:lumOff val="6"/>
              <a:alphaOff val="0"/>
            </a:schemeClr>
          </a:effectRef>
          <a:fontRef idx="minor">
            <a:schemeClr val="lt1">
              <a:hueOff val="0"/>
              <a:satOff val="0"/>
              <a:lumOff val="0"/>
              <a:alphaOff val="0"/>
            </a:schemeClr>
          </a:fontRef>
        </p:style>
      </p:sp>
      <p:sp>
        <p:nvSpPr>
          <p:cNvPr id="2" name="Rounded Rectangle 1"/>
          <p:cNvSpPr/>
          <p:nvPr/>
        </p:nvSpPr>
        <p:spPr>
          <a:xfrm rot="10800000">
            <a:off x="381000" y="1371600"/>
            <a:ext cx="8534400" cy="53340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1"/>
          <p:cNvSpPr>
            <a:spLocks noChangeArrowheads="1"/>
          </p:cNvSpPr>
          <p:nvPr/>
        </p:nvSpPr>
        <p:spPr bwMode="auto">
          <a:xfrm>
            <a:off x="2159002" y="859741"/>
            <a:ext cx="4978400" cy="1815882"/>
          </a:xfrm>
          <a:prstGeom prst="rect">
            <a:avLst/>
          </a:prstGeom>
          <a:solidFill>
            <a:srgbClr val="99D9EA"/>
          </a:solidFill>
          <a:ln w="9525">
            <a:solidFill>
              <a:srgbClr val="00B050"/>
            </a:solidFill>
            <a:miter lim="800000"/>
            <a:headEnd/>
            <a:tailEnd/>
          </a:ln>
          <a:effectLst>
            <a:prstShdw prst="shdw17" dist="17961" dir="2700000">
              <a:schemeClr val="accent1">
                <a:gamma/>
                <a:shade val="60000"/>
                <a:invGamma/>
              </a:schemeClr>
            </a:prstShdw>
          </a:effectLst>
        </p:spPr>
        <p:txBody>
          <a:bodyPr anchor="ctr">
            <a:spAutoFit/>
          </a:bodyPr>
          <a:lstStyle/>
          <a:p>
            <a:pPr algn="just" eaLnBrk="1" fontAlgn="auto" hangingPunct="1">
              <a:spcBef>
                <a:spcPts val="0"/>
              </a:spcBef>
              <a:spcAft>
                <a:spcPts val="0"/>
              </a:spcAft>
              <a:defRPr/>
            </a:pPr>
            <a:r>
              <a:rPr lang="en-US" sz="1600" dirty="0" err="1">
                <a:latin typeface="+mn-lt"/>
                <a:cs typeface="Arial" charset="0"/>
              </a:rPr>
              <a:t>Untuk</a:t>
            </a:r>
            <a:r>
              <a:rPr lang="en-US" sz="1600" dirty="0">
                <a:latin typeface="+mn-lt"/>
                <a:cs typeface="Arial" charset="0"/>
              </a:rPr>
              <a:t> </a:t>
            </a:r>
            <a:r>
              <a:rPr lang="en-US" sz="1600" dirty="0" err="1">
                <a:latin typeface="+mn-lt"/>
                <a:cs typeface="Arial" charset="0"/>
              </a:rPr>
              <a:t>melaksanakan</a:t>
            </a:r>
            <a:r>
              <a:rPr lang="en-US" sz="1600" dirty="0">
                <a:latin typeface="+mn-lt"/>
                <a:cs typeface="Arial" charset="0"/>
              </a:rPr>
              <a:t> UKM </a:t>
            </a:r>
            <a:r>
              <a:rPr lang="en-US" sz="1600" dirty="0" err="1">
                <a:latin typeface="+mn-lt"/>
                <a:cs typeface="Arial" charset="0"/>
              </a:rPr>
              <a:t>dan</a:t>
            </a:r>
            <a:r>
              <a:rPr lang="en-US" sz="1600" dirty="0">
                <a:latin typeface="+mn-lt"/>
                <a:cs typeface="Arial" charset="0"/>
              </a:rPr>
              <a:t> UKP </a:t>
            </a:r>
            <a:r>
              <a:rPr lang="en-US" sz="1600" dirty="0" err="1">
                <a:latin typeface="+mn-lt"/>
                <a:cs typeface="Arial" charset="0"/>
              </a:rPr>
              <a:t>tingkat</a:t>
            </a:r>
            <a:r>
              <a:rPr lang="en-US" sz="1600" dirty="0">
                <a:latin typeface="+mn-lt"/>
                <a:cs typeface="Arial" charset="0"/>
              </a:rPr>
              <a:t> </a:t>
            </a:r>
            <a:r>
              <a:rPr lang="en-US" sz="1600" dirty="0" err="1">
                <a:latin typeface="+mn-lt"/>
                <a:cs typeface="Arial" charset="0"/>
              </a:rPr>
              <a:t>pertama</a:t>
            </a:r>
            <a:r>
              <a:rPr lang="en-US" sz="1600" dirty="0">
                <a:latin typeface="+mn-lt"/>
                <a:cs typeface="Arial" charset="0"/>
              </a:rPr>
              <a:t>, </a:t>
            </a:r>
            <a:r>
              <a:rPr lang="en-US" sz="1600" dirty="0" err="1">
                <a:latin typeface="+mn-lt"/>
                <a:cs typeface="Arial" charset="0"/>
              </a:rPr>
              <a:t>Puskesmas</a:t>
            </a:r>
            <a:r>
              <a:rPr lang="en-US" sz="1600" dirty="0">
                <a:latin typeface="+mn-lt"/>
                <a:cs typeface="Arial" charset="0"/>
              </a:rPr>
              <a:t> </a:t>
            </a:r>
            <a:r>
              <a:rPr lang="en-US" sz="1600" dirty="0" err="1">
                <a:latin typeface="+mn-lt"/>
                <a:cs typeface="Arial" charset="0"/>
              </a:rPr>
              <a:t>harus</a:t>
            </a:r>
            <a:r>
              <a:rPr lang="en-US" sz="1600" dirty="0">
                <a:latin typeface="+mn-lt"/>
                <a:cs typeface="Arial" charset="0"/>
              </a:rPr>
              <a:t> </a:t>
            </a:r>
            <a:r>
              <a:rPr lang="en-US" sz="1600" dirty="0" err="1">
                <a:latin typeface="+mn-lt"/>
                <a:cs typeface="Arial" charset="0"/>
              </a:rPr>
              <a:t>menyelenggarakan</a:t>
            </a:r>
            <a:r>
              <a:rPr lang="en-US" sz="1600" dirty="0">
                <a:latin typeface="+mn-lt"/>
                <a:cs typeface="Arial" charset="0"/>
              </a:rPr>
              <a:t> :</a:t>
            </a:r>
          </a:p>
          <a:p>
            <a:pPr marL="230188" indent="-230188" algn="just" eaLnBrk="1" fontAlgn="auto" hangingPunct="1">
              <a:spcBef>
                <a:spcPts val="0"/>
              </a:spcBef>
              <a:spcAft>
                <a:spcPts val="0"/>
              </a:spcAft>
              <a:tabLst>
                <a:tab pos="230188" algn="l"/>
              </a:tabLst>
              <a:defRPr/>
            </a:pPr>
            <a:r>
              <a:rPr lang="en-US" sz="1600" b="1" dirty="0">
                <a:latin typeface="+mn-lt"/>
                <a:cs typeface="Arial" charset="0"/>
              </a:rPr>
              <a:t>1. </a:t>
            </a:r>
            <a:r>
              <a:rPr lang="en-US" sz="1600" b="1" dirty="0" err="1">
                <a:latin typeface="+mn-lt"/>
                <a:cs typeface="Arial" charset="0"/>
              </a:rPr>
              <a:t>Manajemen</a:t>
            </a:r>
            <a:r>
              <a:rPr lang="en-US" sz="1600" b="1" dirty="0">
                <a:latin typeface="+mn-lt"/>
                <a:cs typeface="Arial" charset="0"/>
              </a:rPr>
              <a:t>;</a:t>
            </a:r>
          </a:p>
          <a:p>
            <a:pPr marL="230188" indent="-230188" algn="just" eaLnBrk="1" fontAlgn="auto" hangingPunct="1">
              <a:spcBef>
                <a:spcPts val="0"/>
              </a:spcBef>
              <a:spcAft>
                <a:spcPts val="0"/>
              </a:spcAft>
              <a:tabLst>
                <a:tab pos="230188" algn="l"/>
              </a:tabLst>
              <a:defRPr/>
            </a:pPr>
            <a:r>
              <a:rPr lang="en-US" sz="1600" b="1" dirty="0">
                <a:latin typeface="+mn-lt"/>
                <a:cs typeface="Arial" charset="0"/>
              </a:rPr>
              <a:t>2. 	Pelayanan </a:t>
            </a:r>
            <a:r>
              <a:rPr lang="en-US" sz="1600" b="1" dirty="0" err="1">
                <a:latin typeface="+mn-lt"/>
                <a:cs typeface="Arial" charset="0"/>
              </a:rPr>
              <a:t>kefarmasian</a:t>
            </a:r>
            <a:r>
              <a:rPr lang="en-US" sz="1600" b="1" dirty="0">
                <a:latin typeface="+mn-lt"/>
                <a:cs typeface="Arial" charset="0"/>
              </a:rPr>
              <a:t>;</a:t>
            </a:r>
          </a:p>
          <a:p>
            <a:pPr marL="230188" indent="-230188" algn="just" eaLnBrk="1" fontAlgn="auto" hangingPunct="1">
              <a:spcBef>
                <a:spcPts val="0"/>
              </a:spcBef>
              <a:spcAft>
                <a:spcPts val="0"/>
              </a:spcAft>
              <a:tabLst>
                <a:tab pos="230188" algn="l"/>
              </a:tabLst>
              <a:defRPr/>
            </a:pPr>
            <a:r>
              <a:rPr lang="en-US" sz="1600" b="1" dirty="0">
                <a:latin typeface="+mn-lt"/>
                <a:cs typeface="Arial" charset="0"/>
              </a:rPr>
              <a:t>3.	</a:t>
            </a:r>
            <a:r>
              <a:rPr lang="en-US" sz="1600" b="1" dirty="0">
                <a:solidFill>
                  <a:srgbClr val="C00000"/>
                </a:solidFill>
                <a:latin typeface="+mn-lt"/>
                <a:cs typeface="Arial" charset="0"/>
              </a:rPr>
              <a:t>PELAYANAN KEPERAWATAN KESEHATAN MASYARAKAT; </a:t>
            </a:r>
            <a:r>
              <a:rPr lang="en-US" sz="1600" b="1" dirty="0" err="1">
                <a:latin typeface="+mn-lt"/>
                <a:cs typeface="Arial" charset="0"/>
              </a:rPr>
              <a:t>dan</a:t>
            </a:r>
            <a:endParaRPr lang="en-US" sz="1600" b="1" dirty="0">
              <a:latin typeface="+mn-lt"/>
              <a:cs typeface="Arial" charset="0"/>
            </a:endParaRPr>
          </a:p>
          <a:p>
            <a:pPr marL="230188" indent="-230188" algn="just" eaLnBrk="1" fontAlgn="auto" hangingPunct="1">
              <a:spcBef>
                <a:spcPts val="0"/>
              </a:spcBef>
              <a:spcAft>
                <a:spcPts val="0"/>
              </a:spcAft>
              <a:tabLst>
                <a:tab pos="230188" algn="l"/>
              </a:tabLst>
              <a:defRPr/>
            </a:pPr>
            <a:r>
              <a:rPr lang="en-US" sz="1600" b="1" dirty="0">
                <a:latin typeface="+mn-lt"/>
                <a:cs typeface="Arial" charset="0"/>
              </a:rPr>
              <a:t>4. 	Pelayanan </a:t>
            </a:r>
            <a:r>
              <a:rPr lang="en-US" sz="1600" b="1" dirty="0" err="1">
                <a:latin typeface="+mn-lt"/>
                <a:cs typeface="Arial" charset="0"/>
              </a:rPr>
              <a:t>laboratorium</a:t>
            </a:r>
            <a:r>
              <a:rPr lang="en-US" sz="1600" b="1" dirty="0">
                <a:latin typeface="+mn-lt"/>
                <a:cs typeface="Arial" charset="0"/>
              </a:rPr>
              <a:t>.</a:t>
            </a:r>
          </a:p>
        </p:txBody>
      </p:sp>
    </p:spTree>
    <p:extLst>
      <p:ext uri="{BB962C8B-B14F-4D97-AF65-F5344CB8AC3E}">
        <p14:creationId xmlns:p14="http://schemas.microsoft.com/office/powerpoint/2010/main" val="2226683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Up Arrow 63"/>
          <p:cNvSpPr/>
          <p:nvPr/>
        </p:nvSpPr>
        <p:spPr>
          <a:xfrm rot="16200000">
            <a:off x="5907882" y="2455072"/>
            <a:ext cx="552450" cy="48101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3" name="Rounded Rectangle 62"/>
          <p:cNvSpPr/>
          <p:nvPr/>
        </p:nvSpPr>
        <p:spPr>
          <a:xfrm>
            <a:off x="6705602" y="1676404"/>
            <a:ext cx="2208213" cy="3387725"/>
          </a:xfrm>
          <a:prstGeom prst="roundRect">
            <a:avLst/>
          </a:prstGeom>
          <a:solidFill>
            <a:srgbClr val="FFFFFF"/>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4950" indent="-234950" fontAlgn="auto">
              <a:spcBef>
                <a:spcPts val="0"/>
              </a:spcBef>
              <a:spcAft>
                <a:spcPts val="0"/>
              </a:spcAft>
              <a:defRPr/>
            </a:pPr>
            <a:r>
              <a:rPr lang="en-US" sz="2400" b="1" dirty="0">
                <a:solidFill>
                  <a:srgbClr val="000000"/>
                </a:solidFill>
              </a:rPr>
              <a:t>          </a:t>
            </a:r>
            <a:r>
              <a:rPr lang="en-US" sz="2000" b="1" dirty="0">
                <a:solidFill>
                  <a:srgbClr val="000000"/>
                </a:solidFill>
              </a:rPr>
              <a:t>SDM </a:t>
            </a:r>
            <a:endParaRPr lang="en-US" sz="2400" b="1" dirty="0">
              <a:solidFill>
                <a:srgbClr val="000000"/>
              </a:solidFill>
            </a:endParaRPr>
          </a:p>
          <a:p>
            <a:pPr marL="234950" indent="-234950" fontAlgn="auto">
              <a:spcBef>
                <a:spcPts val="0"/>
              </a:spcBef>
              <a:spcAft>
                <a:spcPts val="0"/>
              </a:spcAft>
              <a:buFontTx/>
              <a:buAutoNum type="alphaLcPeriod"/>
              <a:defRPr/>
            </a:pPr>
            <a:r>
              <a:rPr lang="en-US" sz="1600" dirty="0" err="1">
                <a:solidFill>
                  <a:srgbClr val="000000"/>
                </a:solidFill>
              </a:rPr>
              <a:t>Dokter</a:t>
            </a:r>
            <a:r>
              <a:rPr lang="en-US" sz="1600" dirty="0">
                <a:solidFill>
                  <a:srgbClr val="000000"/>
                </a:solidFill>
              </a:rPr>
              <a:t>/DLP</a:t>
            </a:r>
          </a:p>
          <a:p>
            <a:pPr marL="234950" indent="-234950" fontAlgn="auto">
              <a:spcBef>
                <a:spcPts val="0"/>
              </a:spcBef>
              <a:spcAft>
                <a:spcPts val="0"/>
              </a:spcAft>
              <a:buFontTx/>
              <a:buAutoNum type="alphaLcPeriod"/>
              <a:defRPr/>
            </a:pPr>
            <a:r>
              <a:rPr lang="en-US" sz="1600" dirty="0" err="1">
                <a:solidFill>
                  <a:srgbClr val="000000"/>
                </a:solidFill>
              </a:rPr>
              <a:t>Dokter</a:t>
            </a:r>
            <a:r>
              <a:rPr lang="en-US" sz="1600" dirty="0">
                <a:solidFill>
                  <a:srgbClr val="000000"/>
                </a:solidFill>
              </a:rPr>
              <a:t> </a:t>
            </a:r>
            <a:r>
              <a:rPr lang="en-US" sz="1600" dirty="0" err="1">
                <a:solidFill>
                  <a:srgbClr val="000000"/>
                </a:solidFill>
              </a:rPr>
              <a:t>gigi</a:t>
            </a:r>
            <a:endParaRPr lang="en-US" sz="1600" dirty="0">
              <a:solidFill>
                <a:srgbClr val="000000"/>
              </a:solidFill>
            </a:endParaRPr>
          </a:p>
          <a:p>
            <a:pPr marL="234950" indent="-234950" fontAlgn="auto">
              <a:spcBef>
                <a:spcPts val="0"/>
              </a:spcBef>
              <a:spcAft>
                <a:spcPts val="0"/>
              </a:spcAft>
              <a:buFontTx/>
              <a:buAutoNum type="alphaLcPeriod"/>
              <a:defRPr/>
            </a:pPr>
            <a:r>
              <a:rPr lang="en-US" sz="1600" dirty="0" err="1">
                <a:solidFill>
                  <a:schemeClr val="tx1"/>
                </a:solidFill>
              </a:rPr>
              <a:t>Perawat</a:t>
            </a:r>
            <a:endParaRPr lang="en-US" sz="1600" dirty="0">
              <a:solidFill>
                <a:schemeClr val="tx1"/>
              </a:solidFill>
            </a:endParaRPr>
          </a:p>
          <a:p>
            <a:pPr marL="234950" indent="-234950" fontAlgn="auto">
              <a:spcBef>
                <a:spcPts val="0"/>
              </a:spcBef>
              <a:spcAft>
                <a:spcPts val="0"/>
              </a:spcAft>
              <a:buFontTx/>
              <a:buAutoNum type="alphaLcPeriod"/>
              <a:defRPr/>
            </a:pPr>
            <a:r>
              <a:rPr lang="en-US" sz="1600" dirty="0" err="1">
                <a:solidFill>
                  <a:srgbClr val="000000"/>
                </a:solidFill>
              </a:rPr>
              <a:t>Bidan</a:t>
            </a:r>
            <a:endParaRPr lang="en-US" sz="1600" dirty="0">
              <a:solidFill>
                <a:srgbClr val="000000"/>
              </a:solidFill>
            </a:endParaRPr>
          </a:p>
          <a:p>
            <a:pPr marL="234950" indent="-234950" fontAlgn="auto">
              <a:spcBef>
                <a:spcPts val="0"/>
              </a:spcBef>
              <a:spcAft>
                <a:spcPts val="0"/>
              </a:spcAft>
              <a:buFontTx/>
              <a:buAutoNum type="alphaLcPeriod"/>
              <a:defRPr/>
            </a:pPr>
            <a:r>
              <a:rPr lang="en-US" sz="1600" dirty="0" err="1">
                <a:solidFill>
                  <a:srgbClr val="000000"/>
                </a:solidFill>
              </a:rPr>
              <a:t>Tenaga</a:t>
            </a:r>
            <a:r>
              <a:rPr lang="en-US" sz="1600" dirty="0">
                <a:solidFill>
                  <a:srgbClr val="000000"/>
                </a:solidFill>
              </a:rPr>
              <a:t> </a:t>
            </a:r>
            <a:r>
              <a:rPr lang="en-US" sz="1600" dirty="0" err="1">
                <a:solidFill>
                  <a:srgbClr val="000000"/>
                </a:solidFill>
              </a:rPr>
              <a:t>kefarmasian</a:t>
            </a:r>
            <a:endParaRPr lang="en-US" sz="1600" dirty="0">
              <a:solidFill>
                <a:srgbClr val="000000"/>
              </a:solidFill>
            </a:endParaRPr>
          </a:p>
          <a:p>
            <a:pPr marL="234950" indent="-234950" fontAlgn="auto">
              <a:spcBef>
                <a:spcPts val="0"/>
              </a:spcBef>
              <a:spcAft>
                <a:spcPts val="0"/>
              </a:spcAft>
              <a:buFontTx/>
              <a:buAutoNum type="alphaLcPeriod"/>
              <a:defRPr/>
            </a:pPr>
            <a:r>
              <a:rPr lang="en-US" sz="1600" dirty="0" err="1">
                <a:solidFill>
                  <a:srgbClr val="000000"/>
                </a:solidFill>
              </a:rPr>
              <a:t>Tenaga</a:t>
            </a:r>
            <a:r>
              <a:rPr lang="en-US" sz="1600" dirty="0">
                <a:solidFill>
                  <a:srgbClr val="000000"/>
                </a:solidFill>
              </a:rPr>
              <a:t> </a:t>
            </a:r>
            <a:r>
              <a:rPr lang="en-US" sz="1600" dirty="0" err="1">
                <a:solidFill>
                  <a:srgbClr val="000000"/>
                </a:solidFill>
              </a:rPr>
              <a:t>gizi</a:t>
            </a:r>
            <a:endParaRPr lang="en-US" sz="1600" dirty="0">
              <a:solidFill>
                <a:srgbClr val="000000"/>
              </a:solidFill>
            </a:endParaRPr>
          </a:p>
          <a:p>
            <a:pPr marL="234950" indent="-234950" fontAlgn="auto">
              <a:spcBef>
                <a:spcPts val="0"/>
              </a:spcBef>
              <a:spcAft>
                <a:spcPts val="0"/>
              </a:spcAft>
              <a:buFontTx/>
              <a:buAutoNum type="alphaLcPeriod"/>
              <a:defRPr/>
            </a:pPr>
            <a:r>
              <a:rPr lang="en-US" sz="1600" dirty="0" err="1">
                <a:solidFill>
                  <a:srgbClr val="000000"/>
                </a:solidFill>
              </a:rPr>
              <a:t>Tenaga</a:t>
            </a:r>
            <a:r>
              <a:rPr lang="en-US" sz="1600" dirty="0">
                <a:solidFill>
                  <a:srgbClr val="000000"/>
                </a:solidFill>
              </a:rPr>
              <a:t> </a:t>
            </a:r>
            <a:r>
              <a:rPr lang="en-US" sz="1600" dirty="0" err="1">
                <a:solidFill>
                  <a:srgbClr val="000000"/>
                </a:solidFill>
              </a:rPr>
              <a:t>kesling</a:t>
            </a:r>
            <a:endParaRPr lang="en-US" sz="1600" dirty="0">
              <a:solidFill>
                <a:srgbClr val="000000"/>
              </a:solidFill>
            </a:endParaRPr>
          </a:p>
          <a:p>
            <a:pPr marL="234950" indent="-234950" fontAlgn="auto">
              <a:spcBef>
                <a:spcPts val="0"/>
              </a:spcBef>
              <a:spcAft>
                <a:spcPts val="0"/>
              </a:spcAft>
              <a:buFontTx/>
              <a:buAutoNum type="alphaLcPeriod"/>
              <a:defRPr/>
            </a:pPr>
            <a:r>
              <a:rPr lang="en-US" sz="1600" dirty="0" err="1">
                <a:solidFill>
                  <a:srgbClr val="000000"/>
                </a:solidFill>
              </a:rPr>
              <a:t>Ahli</a:t>
            </a:r>
            <a:r>
              <a:rPr lang="en-US" sz="1600" dirty="0">
                <a:solidFill>
                  <a:srgbClr val="000000"/>
                </a:solidFill>
              </a:rPr>
              <a:t> </a:t>
            </a:r>
            <a:r>
              <a:rPr lang="en-US" sz="1600" dirty="0" err="1">
                <a:solidFill>
                  <a:srgbClr val="000000"/>
                </a:solidFill>
              </a:rPr>
              <a:t>teknologi</a:t>
            </a:r>
            <a:r>
              <a:rPr lang="en-US" sz="1600" dirty="0">
                <a:solidFill>
                  <a:srgbClr val="000000"/>
                </a:solidFill>
              </a:rPr>
              <a:t> lab</a:t>
            </a:r>
          </a:p>
          <a:p>
            <a:pPr marL="234950" indent="-234950" fontAlgn="auto">
              <a:spcBef>
                <a:spcPts val="0"/>
              </a:spcBef>
              <a:spcAft>
                <a:spcPts val="0"/>
              </a:spcAft>
              <a:buFontTx/>
              <a:buAutoNum type="alphaLcPeriod"/>
              <a:defRPr/>
            </a:pPr>
            <a:r>
              <a:rPr lang="en-US" sz="1600" dirty="0" err="1">
                <a:solidFill>
                  <a:srgbClr val="000000"/>
                </a:solidFill>
              </a:rPr>
              <a:t>Tenaga</a:t>
            </a:r>
            <a:r>
              <a:rPr lang="en-US" sz="1600" dirty="0">
                <a:solidFill>
                  <a:srgbClr val="000000"/>
                </a:solidFill>
              </a:rPr>
              <a:t> </a:t>
            </a:r>
            <a:r>
              <a:rPr lang="en-US" sz="1600" dirty="0" err="1">
                <a:solidFill>
                  <a:srgbClr val="000000"/>
                </a:solidFill>
              </a:rPr>
              <a:t>kesmas</a:t>
            </a:r>
            <a:endParaRPr lang="en-US" sz="1600" dirty="0">
              <a:solidFill>
                <a:srgbClr val="000000"/>
              </a:solidFill>
            </a:endParaRPr>
          </a:p>
          <a:p>
            <a:pPr marL="234950" indent="-234950" fontAlgn="auto">
              <a:spcBef>
                <a:spcPts val="0"/>
              </a:spcBef>
              <a:spcAft>
                <a:spcPts val="0"/>
              </a:spcAft>
              <a:buFontTx/>
              <a:buAutoNum type="alphaLcPeriod"/>
              <a:defRPr/>
            </a:pPr>
            <a:r>
              <a:rPr lang="en-US" sz="1600" dirty="0">
                <a:solidFill>
                  <a:srgbClr val="000000"/>
                </a:solidFill>
              </a:rPr>
              <a:t>Admin</a:t>
            </a:r>
          </a:p>
          <a:p>
            <a:pPr marL="234950" indent="-234950" fontAlgn="auto">
              <a:spcBef>
                <a:spcPts val="0"/>
              </a:spcBef>
              <a:spcAft>
                <a:spcPts val="0"/>
              </a:spcAft>
              <a:buFontTx/>
              <a:buAutoNum type="alphaLcPeriod"/>
              <a:defRPr/>
            </a:pPr>
            <a:r>
              <a:rPr lang="en-US" sz="1600" dirty="0" err="1">
                <a:solidFill>
                  <a:srgbClr val="000000"/>
                </a:solidFill>
              </a:rPr>
              <a:t>Pekarya</a:t>
            </a:r>
            <a:endParaRPr lang="en-US" sz="1600" dirty="0">
              <a:solidFill>
                <a:srgbClr val="000000"/>
              </a:solidFill>
            </a:endParaRPr>
          </a:p>
        </p:txBody>
      </p:sp>
      <p:sp>
        <p:nvSpPr>
          <p:cNvPr id="27" name="Up Arrow 26"/>
          <p:cNvSpPr/>
          <p:nvPr/>
        </p:nvSpPr>
        <p:spPr>
          <a:xfrm rot="5400000">
            <a:off x="2378869" y="2455071"/>
            <a:ext cx="552450" cy="48101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Rounded Rectangle 25"/>
          <p:cNvSpPr/>
          <p:nvPr/>
        </p:nvSpPr>
        <p:spPr>
          <a:xfrm>
            <a:off x="231777" y="1809750"/>
            <a:ext cx="2054225" cy="3143250"/>
          </a:xfrm>
          <a:prstGeom prst="roundRect">
            <a:avLst/>
          </a:prstGeom>
          <a:solidFill>
            <a:schemeClr val="bg1"/>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4950" indent="-234950" fontAlgn="auto">
              <a:spcBef>
                <a:spcPts val="0"/>
              </a:spcBef>
              <a:spcAft>
                <a:spcPts val="0"/>
              </a:spcAft>
              <a:defRPr/>
            </a:pPr>
            <a:r>
              <a:rPr lang="en-US" sz="2000" b="1" dirty="0">
                <a:solidFill>
                  <a:schemeClr val="tx1"/>
                </a:solidFill>
              </a:rPr>
              <a:t>PERSYARATAN </a:t>
            </a:r>
          </a:p>
          <a:p>
            <a:pPr marL="234950" indent="-234950" fontAlgn="auto">
              <a:spcBef>
                <a:spcPts val="0"/>
              </a:spcBef>
              <a:spcAft>
                <a:spcPts val="0"/>
              </a:spcAft>
              <a:buFontTx/>
              <a:buAutoNum type="alphaLcPeriod"/>
              <a:defRPr/>
            </a:pPr>
            <a:r>
              <a:rPr lang="en-US" sz="2000" dirty="0" err="1">
                <a:solidFill>
                  <a:schemeClr val="tx1"/>
                </a:solidFill>
              </a:rPr>
              <a:t>Lokasi</a:t>
            </a:r>
            <a:endParaRPr lang="en-US" sz="2000" dirty="0">
              <a:solidFill>
                <a:schemeClr val="tx1"/>
              </a:solidFill>
            </a:endParaRPr>
          </a:p>
          <a:p>
            <a:pPr marL="234950" indent="-234950" fontAlgn="auto">
              <a:spcBef>
                <a:spcPts val="0"/>
              </a:spcBef>
              <a:spcAft>
                <a:spcPts val="0"/>
              </a:spcAft>
              <a:buFontTx/>
              <a:buAutoNum type="alphaLcPeriod"/>
              <a:defRPr/>
            </a:pPr>
            <a:r>
              <a:rPr lang="en-US" sz="2000" dirty="0" err="1">
                <a:solidFill>
                  <a:schemeClr val="tx1"/>
                </a:solidFill>
              </a:rPr>
              <a:t>Bangunan</a:t>
            </a:r>
            <a:endParaRPr lang="en-US" sz="2000" dirty="0">
              <a:solidFill>
                <a:schemeClr val="tx1"/>
              </a:solidFill>
            </a:endParaRPr>
          </a:p>
          <a:p>
            <a:pPr marL="234950" indent="-234950" fontAlgn="auto">
              <a:spcBef>
                <a:spcPts val="0"/>
              </a:spcBef>
              <a:spcAft>
                <a:spcPts val="0"/>
              </a:spcAft>
              <a:buFontTx/>
              <a:buAutoNum type="alphaLcPeriod"/>
              <a:defRPr/>
            </a:pPr>
            <a:r>
              <a:rPr lang="en-US" sz="2000" dirty="0" err="1">
                <a:solidFill>
                  <a:schemeClr val="tx1"/>
                </a:solidFill>
              </a:rPr>
              <a:t>Prasarana</a:t>
            </a:r>
            <a:endParaRPr lang="en-US" sz="2000" dirty="0">
              <a:solidFill>
                <a:schemeClr val="tx1"/>
              </a:solidFill>
            </a:endParaRPr>
          </a:p>
          <a:p>
            <a:pPr marL="234950" indent="-234950" fontAlgn="auto">
              <a:spcBef>
                <a:spcPts val="0"/>
              </a:spcBef>
              <a:spcAft>
                <a:spcPts val="0"/>
              </a:spcAft>
              <a:buFontTx/>
              <a:buAutoNum type="alphaLcPeriod"/>
              <a:defRPr/>
            </a:pPr>
            <a:r>
              <a:rPr lang="en-US" sz="2000" dirty="0" err="1">
                <a:solidFill>
                  <a:schemeClr val="tx1"/>
                </a:solidFill>
              </a:rPr>
              <a:t>Peralatan</a:t>
            </a:r>
            <a:endParaRPr lang="en-US" sz="2000" dirty="0">
              <a:solidFill>
                <a:schemeClr val="tx1"/>
              </a:solidFill>
            </a:endParaRPr>
          </a:p>
          <a:p>
            <a:pPr marL="234950" indent="-234950" fontAlgn="auto">
              <a:spcBef>
                <a:spcPts val="0"/>
              </a:spcBef>
              <a:spcAft>
                <a:spcPts val="0"/>
              </a:spcAft>
              <a:buFontTx/>
              <a:buAutoNum type="alphaLcPeriod"/>
              <a:defRPr/>
            </a:pPr>
            <a:r>
              <a:rPr lang="en-US" sz="2000" dirty="0" err="1">
                <a:solidFill>
                  <a:schemeClr val="tx1"/>
                </a:solidFill>
              </a:rPr>
              <a:t>Ketenagaan</a:t>
            </a:r>
            <a:endParaRPr lang="en-US" sz="2000" dirty="0">
              <a:solidFill>
                <a:schemeClr val="tx1"/>
              </a:solidFill>
            </a:endParaRPr>
          </a:p>
          <a:p>
            <a:pPr marL="234950" indent="-234950" fontAlgn="auto">
              <a:spcBef>
                <a:spcPts val="0"/>
              </a:spcBef>
              <a:spcAft>
                <a:spcPts val="0"/>
              </a:spcAft>
              <a:buFontTx/>
              <a:buAutoNum type="alphaLcPeriod"/>
              <a:defRPr/>
            </a:pPr>
            <a:r>
              <a:rPr lang="en-US" sz="2000" dirty="0" err="1">
                <a:solidFill>
                  <a:schemeClr val="tx1"/>
                </a:solidFill>
              </a:rPr>
              <a:t>Kefarmasian</a:t>
            </a:r>
            <a:endParaRPr lang="en-US" sz="2000" dirty="0">
              <a:solidFill>
                <a:schemeClr val="tx1"/>
              </a:solidFill>
            </a:endParaRPr>
          </a:p>
          <a:p>
            <a:pPr marL="234950" indent="-234950" fontAlgn="auto">
              <a:spcBef>
                <a:spcPts val="0"/>
              </a:spcBef>
              <a:spcAft>
                <a:spcPts val="0"/>
              </a:spcAft>
              <a:buFontTx/>
              <a:buAutoNum type="alphaLcPeriod"/>
              <a:defRPr/>
            </a:pPr>
            <a:r>
              <a:rPr lang="en-US" dirty="0" err="1">
                <a:solidFill>
                  <a:schemeClr val="tx1"/>
                </a:solidFill>
              </a:rPr>
              <a:t>Laboratorium</a:t>
            </a:r>
            <a:endParaRPr lang="en-US" dirty="0">
              <a:solidFill>
                <a:schemeClr val="tx1"/>
              </a:solidFill>
            </a:endParaRPr>
          </a:p>
        </p:txBody>
      </p:sp>
      <p:sp>
        <p:nvSpPr>
          <p:cNvPr id="33798" name="TextBox 17"/>
          <p:cNvSpPr txBox="1">
            <a:spLocks noChangeArrowheads="1"/>
          </p:cNvSpPr>
          <p:nvPr/>
        </p:nvSpPr>
        <p:spPr bwMode="auto">
          <a:xfrm>
            <a:off x="1066801" y="406403"/>
            <a:ext cx="710002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a:solidFill>
                  <a:schemeClr val="bg1"/>
                </a:solidFill>
                <a:ea typeface="ＭＳ Ｐゴシック" pitchFamily="34" charset="-128"/>
              </a:rPr>
              <a:t>PENYELENGGARAAN PUSKESMAS</a:t>
            </a:r>
          </a:p>
        </p:txBody>
      </p:sp>
      <p:pic>
        <p:nvPicPr>
          <p:cNvPr id="15" name="Picture 17"/>
          <p:cNvPicPr>
            <a:picLocks noChangeAspect="1" noChangeArrowheads="1"/>
          </p:cNvPicPr>
          <p:nvPr/>
        </p:nvPicPr>
        <p:blipFill>
          <a:blip r:embed="rId3"/>
          <a:srcRect/>
          <a:stretch>
            <a:fillRect/>
          </a:stretch>
        </p:blipFill>
        <p:spPr bwMode="auto">
          <a:xfrm>
            <a:off x="2977468" y="1827568"/>
            <a:ext cx="2889932" cy="4039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5064" name="Title 7"/>
          <p:cNvSpPr>
            <a:spLocks noGrp="1"/>
          </p:cNvSpPr>
          <p:nvPr>
            <p:ph type="title"/>
          </p:nvPr>
        </p:nvSpPr>
        <p:spPr>
          <a:xfrm>
            <a:off x="457200" y="990600"/>
            <a:ext cx="8229600" cy="457200"/>
          </a:xfrm>
        </p:spPr>
        <p:txBody>
          <a:bodyPr>
            <a:normAutofit fontScale="90000"/>
          </a:bodyPr>
          <a:lstStyle/>
          <a:p>
            <a:pPr>
              <a:defRPr/>
            </a:pPr>
            <a:r>
              <a:rPr lang="en-US" dirty="0"/>
              <a:t>PENDIRIAN PUSKESMAS</a:t>
            </a:r>
          </a:p>
        </p:txBody>
      </p:sp>
      <p:sp>
        <p:nvSpPr>
          <p:cNvPr id="9" name="Title 1"/>
          <p:cNvSpPr txBox="1">
            <a:spLocks/>
          </p:cNvSpPr>
          <p:nvPr/>
        </p:nvSpPr>
        <p:spPr>
          <a:xfrm>
            <a:off x="1428750" y="132053"/>
            <a:ext cx="7772400" cy="566737"/>
          </a:xfrm>
          <a:prstGeom prst="rect">
            <a:avLst/>
          </a:prstGeom>
          <a:ln/>
        </p:spPr>
        <p:style>
          <a:lnRef idx="1">
            <a:schemeClr val="dk1"/>
          </a:lnRef>
          <a:fillRef idx="2">
            <a:schemeClr val="dk1"/>
          </a:fillRef>
          <a:effectRef idx="1">
            <a:schemeClr val="dk1"/>
          </a:effectRef>
          <a:fontRef idx="minor">
            <a:schemeClr val="dk1"/>
          </a:fontRef>
        </p:style>
        <p:txBody>
          <a:bodyPr>
            <a:normAutofit fontScale="7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id-ID" altLang="id-ID" sz="3600" b="1" dirty="0">
                <a:latin typeface="Book Antiqua" pitchFamily="18" charset="0"/>
              </a:rPr>
              <a:t>PERMENKES 75 TAHUN 2014  - PUSKESMAS</a:t>
            </a:r>
          </a:p>
        </p:txBody>
      </p:sp>
    </p:spTree>
    <p:extLst>
      <p:ext uri="{BB962C8B-B14F-4D97-AF65-F5344CB8AC3E}">
        <p14:creationId xmlns:p14="http://schemas.microsoft.com/office/powerpoint/2010/main" val="278910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4" descr="Tas PHN-depa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71713" y="2138367"/>
            <a:ext cx="4600575" cy="3805237"/>
          </a:xfrm>
        </p:spPr>
      </p:pic>
      <p:pic>
        <p:nvPicPr>
          <p:cNvPr id="64515" name="Picture 8" descr="Glukotest+Asam Urat+Kolestero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572000"/>
            <a:ext cx="3048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6" name="Picture 16" descr="Kom 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436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7" name="Picture 12" descr="Metera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781300"/>
            <a:ext cx="25908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5" descr="Stetosko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401" y="836613"/>
            <a:ext cx="2641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9" name="Picture 6" descr="Tensimeter.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800100"/>
            <a:ext cx="30480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0" name="Picture 7" descr="Termometer Digita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838200"/>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1" name="Picture 9" descr="Palu Reflek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800100"/>
            <a:ext cx="2235200"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2" name="Picture 10" descr="Pen Ligh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1412875"/>
            <a:ext cx="1498600"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3" name="Picture 11" descr="Timbangan Digita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437067"/>
            <a:ext cx="2819400" cy="243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4" name="Picture 13" descr="Bak Instrumen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5791200"/>
            <a:ext cx="1371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5" name="Picture 14" descr="Nierbekke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81400" y="5943600"/>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6" name="Picture 15" descr="Kom 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24401" y="5943600"/>
            <a:ext cx="1016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7" name="Picture 17" descr="Dressing Forceps.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43800" y="3048000"/>
            <a:ext cx="838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8" name="Picture 18" descr="Gunting Iris Luru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2971800"/>
            <a:ext cx="838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9" name="Picture 19" descr="Gunting Verban.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305800" y="3048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30" name="Picture 20" descr="Gunting Jaringan.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019800" y="3886200"/>
            <a:ext cx="1219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31" name="Picture 21" descr="Klem Arteri.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162800" y="3886200"/>
            <a:ext cx="10668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32" name="Picture 22" descr="Tissue Forceps.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128000" y="3886200"/>
            <a:ext cx="1016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33" name="Picture 23" descr="Duk Bolong.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715000" y="2895600"/>
            <a:ext cx="10668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34" name="Title 1"/>
          <p:cNvSpPr>
            <a:spLocks noGrp="1"/>
          </p:cNvSpPr>
          <p:nvPr>
            <p:ph type="title"/>
          </p:nvPr>
        </p:nvSpPr>
        <p:spPr>
          <a:xfrm>
            <a:off x="1460499" y="190500"/>
            <a:ext cx="7543801" cy="395284"/>
          </a:xfrm>
        </p:spPr>
        <p:style>
          <a:lnRef idx="1">
            <a:schemeClr val="dk1"/>
          </a:lnRef>
          <a:fillRef idx="2">
            <a:schemeClr val="dk1"/>
          </a:fillRef>
          <a:effectRef idx="1">
            <a:schemeClr val="dk1"/>
          </a:effectRef>
          <a:fontRef idx="minor">
            <a:schemeClr val="dk1"/>
          </a:fontRef>
        </p:style>
        <p:txBody>
          <a:bodyPr>
            <a:normAutofit fontScale="90000"/>
          </a:bodyPr>
          <a:lstStyle/>
          <a:p>
            <a:pPr eaLnBrk="1" hangingPunct="1"/>
            <a:r>
              <a:rPr lang="en-US" sz="4000" dirty="0">
                <a:solidFill>
                  <a:srgbClr val="0000FF"/>
                </a:solidFill>
                <a:latin typeface="Berlin Sans FB" panose="020E0602020502020306" pitchFamily="34" charset="0"/>
              </a:rPr>
              <a:t>PHN KIT</a:t>
            </a:r>
          </a:p>
        </p:txBody>
      </p:sp>
    </p:spTree>
    <p:extLst>
      <p:ext uri="{BB962C8B-B14F-4D97-AF65-F5344CB8AC3E}">
        <p14:creationId xmlns:p14="http://schemas.microsoft.com/office/powerpoint/2010/main" val="184454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16200000">
            <a:off x="1143000" y="-1143000"/>
            <a:ext cx="6858000" cy="9144000"/>
          </a:xfrm>
          <a:prstGeom prst="rtTriangle">
            <a:avLst/>
          </a:prstGeom>
          <a:gradFill>
            <a:gsLst>
              <a:gs pos="7000">
                <a:schemeClr val="bg1"/>
              </a:gs>
              <a:gs pos="35000">
                <a:schemeClr val="accent5">
                  <a:tint val="37000"/>
                  <a:satMod val="300000"/>
                </a:schemeClr>
              </a:gs>
              <a:gs pos="90000">
                <a:schemeClr val="bg1"/>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id-ID">
              <a:solidFill>
                <a:prstClr val="black"/>
              </a:solidFill>
            </a:endParaRPr>
          </a:p>
        </p:txBody>
      </p:sp>
      <p:sp>
        <p:nvSpPr>
          <p:cNvPr id="8" name="Title 1"/>
          <p:cNvSpPr txBox="1">
            <a:spLocks/>
          </p:cNvSpPr>
          <p:nvPr/>
        </p:nvSpPr>
        <p:spPr bwMode="auto">
          <a:xfrm>
            <a:off x="457200" y="1828800"/>
            <a:ext cx="7851128" cy="2362199"/>
          </a:xfrm>
          <a:prstGeom prst="rect">
            <a:avLst/>
          </a:prstGeom>
          <a:noFill/>
          <a:ln w="9525">
            <a:noFill/>
            <a:miter lim="800000"/>
            <a:headEnd/>
            <a:tailEnd/>
          </a:ln>
        </p:spPr>
        <p:txBody>
          <a:bodyPr anchor="b"/>
          <a:lstStyle/>
          <a:p>
            <a:pPr algn="ctr" eaLnBrk="1" hangingPunct="1">
              <a:lnSpc>
                <a:spcPct val="90000"/>
              </a:lnSpc>
              <a:defRPr/>
            </a:pPr>
            <a:r>
              <a:rPr lang="id-ID" altLang="en-US" sz="4000" b="1" dirty="0">
                <a:latin typeface="Arial Black"/>
                <a:ea typeface="+mj-ea"/>
                <a:cs typeface="Arial Black"/>
              </a:rPr>
              <a:t>KEBIJAKAN PENYELENGGARAAN</a:t>
            </a:r>
            <a:r>
              <a:rPr lang="en-US" altLang="en-US" sz="4000" b="1" dirty="0">
                <a:latin typeface="Arial Black"/>
                <a:ea typeface="+mj-ea"/>
                <a:cs typeface="Arial Black"/>
              </a:rPr>
              <a:t> PELAYANAN</a:t>
            </a:r>
            <a:r>
              <a:rPr lang="id-ID" altLang="en-US" sz="4000" b="1" dirty="0">
                <a:latin typeface="Arial Black"/>
                <a:ea typeface="+mj-ea"/>
                <a:cs typeface="Arial Black"/>
              </a:rPr>
              <a:t> PERKESMAS</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fld id="{6B09FEDC-A24A-4F78-9340-C2FC4C11DC46}" type="slidenum">
              <a:rPr lang="id-ID" altLang="en-US" sz="1600" b="1"/>
              <a:pPr/>
              <a:t>18</a:t>
            </a:fld>
            <a:endParaRPr lang="id-ID" altLang="en-US" sz="1600" b="1"/>
          </a:p>
        </p:txBody>
      </p:sp>
      <p:pic>
        <p:nvPicPr>
          <p:cNvPr id="23558" name="Picture 1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20650"/>
            <a:ext cx="2320118" cy="114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226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9484"/>
            <a:ext cx="7786687" cy="914400"/>
          </a:xfr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solidFill>
              <a:schemeClr val="accent1">
                <a:lumMod val="75000"/>
              </a:schemeClr>
            </a:solidFill>
          </a:ln>
        </p:spPr>
        <p:txBody>
          <a:bodyPr>
            <a:noAutofit/>
          </a:bodyPr>
          <a:lstStyle/>
          <a:p>
            <a:pPr algn="ctr">
              <a:defRPr/>
            </a:pPr>
            <a:r>
              <a:rPr lang="id-ID" sz="2300" dirty="0">
                <a:solidFill>
                  <a:srgbClr val="0000FF"/>
                </a:solidFill>
                <a:latin typeface="Berlin Sans FB" panose="020E0602020502020306" pitchFamily="34" charset="0"/>
              </a:rPr>
              <a:t>PELAYANAN</a:t>
            </a:r>
            <a:r>
              <a:rPr lang="en-US" sz="2300" dirty="0">
                <a:solidFill>
                  <a:srgbClr val="0000FF"/>
                </a:solidFill>
                <a:latin typeface="Berlin Sans FB" panose="020E0602020502020306" pitchFamily="34" charset="0"/>
              </a:rPr>
              <a:t> KEPERAWATAN KESEHATAN MASYARAKAT</a:t>
            </a:r>
            <a:r>
              <a:rPr lang="id-ID" sz="2800" dirty="0">
                <a:latin typeface="Berlin Sans FB" pitchFamily="34" charset="0"/>
              </a:rPr>
              <a:t/>
            </a:r>
            <a:br>
              <a:rPr lang="id-ID" sz="2800" dirty="0">
                <a:latin typeface="Berlin Sans FB" pitchFamily="34" charset="0"/>
              </a:rPr>
            </a:br>
            <a:r>
              <a:rPr lang="id-ID" sz="2400" dirty="0">
                <a:latin typeface="Berlin Sans FB" pitchFamily="34" charset="0"/>
              </a:rPr>
              <a:t>(Kepmenkes 279/2006)</a:t>
            </a:r>
          </a:p>
        </p:txBody>
      </p:sp>
      <p:sp>
        <p:nvSpPr>
          <p:cNvPr id="3" name="Content Placeholder 2"/>
          <p:cNvSpPr>
            <a:spLocks noGrp="1"/>
          </p:cNvSpPr>
          <p:nvPr>
            <p:ph idx="1"/>
          </p:nvPr>
        </p:nvSpPr>
        <p:spPr>
          <a:xfrm>
            <a:off x="533400" y="1394088"/>
            <a:ext cx="7914000" cy="3330312"/>
          </a:xfrm>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algn="just">
              <a:lnSpc>
                <a:spcPct val="120000"/>
              </a:lnSpc>
              <a:buClr>
                <a:srgbClr val="FF0000"/>
              </a:buClr>
              <a:buSzPct val="125000"/>
              <a:buFont typeface="Wingdings" panose="05000000000000000000" pitchFamily="2" charset="2"/>
              <a:buChar char="q"/>
              <a:defRPr/>
            </a:pPr>
            <a:r>
              <a:rPr lang="id-ID" sz="3400" dirty="0">
                <a:cs typeface="Arial" pitchFamily="34" charset="0"/>
              </a:rPr>
              <a:t>P</a:t>
            </a:r>
            <a:r>
              <a:rPr lang="en-US" sz="3800" dirty="0" err="1">
                <a:cs typeface="Arial" pitchFamily="34" charset="0"/>
              </a:rPr>
              <a:t>erpaduan</a:t>
            </a:r>
            <a:r>
              <a:rPr lang="en-US" sz="3800" dirty="0">
                <a:cs typeface="Arial" pitchFamily="34" charset="0"/>
              </a:rPr>
              <a:t> </a:t>
            </a:r>
            <a:r>
              <a:rPr lang="en-US" sz="3800" dirty="0" err="1">
                <a:cs typeface="Arial" pitchFamily="34" charset="0"/>
              </a:rPr>
              <a:t>antara</a:t>
            </a:r>
            <a:r>
              <a:rPr lang="en-US" sz="3800" dirty="0">
                <a:cs typeface="Arial" pitchFamily="34" charset="0"/>
              </a:rPr>
              <a:t> </a:t>
            </a:r>
            <a:r>
              <a:rPr lang="id-ID" sz="3800" dirty="0">
                <a:cs typeface="Arial" pitchFamily="34" charset="0"/>
              </a:rPr>
              <a:t>ilmu </a:t>
            </a:r>
            <a:r>
              <a:rPr lang="en-US" sz="3800" dirty="0" err="1">
                <a:cs typeface="Arial" pitchFamily="34" charset="0"/>
              </a:rPr>
              <a:t>keperawatan</a:t>
            </a:r>
            <a:r>
              <a:rPr lang="en-US" sz="3800" dirty="0">
                <a:cs typeface="Arial" pitchFamily="34" charset="0"/>
              </a:rPr>
              <a:t> </a:t>
            </a:r>
            <a:r>
              <a:rPr lang="en-US" sz="3800" dirty="0" err="1">
                <a:cs typeface="Arial" pitchFamily="34" charset="0"/>
              </a:rPr>
              <a:t>dan</a:t>
            </a:r>
            <a:r>
              <a:rPr lang="en-US" sz="3800" dirty="0">
                <a:cs typeface="Arial" pitchFamily="34" charset="0"/>
              </a:rPr>
              <a:t> k</a:t>
            </a:r>
            <a:r>
              <a:rPr lang="id-ID" sz="3800" dirty="0">
                <a:cs typeface="Arial" pitchFamily="34" charset="0"/>
              </a:rPr>
              <a:t>es</a:t>
            </a:r>
            <a:r>
              <a:rPr lang="en-US" sz="3800" dirty="0" err="1">
                <a:cs typeface="Arial" pitchFamily="34" charset="0"/>
              </a:rPr>
              <a:t>ehatan</a:t>
            </a:r>
            <a:r>
              <a:rPr lang="en-US" sz="3800" dirty="0">
                <a:cs typeface="Arial" pitchFamily="34" charset="0"/>
              </a:rPr>
              <a:t> </a:t>
            </a:r>
            <a:r>
              <a:rPr lang="id-ID" sz="3800" dirty="0">
                <a:cs typeface="Arial" pitchFamily="34" charset="0"/>
              </a:rPr>
              <a:t>mas</a:t>
            </a:r>
            <a:r>
              <a:rPr lang="en-US" sz="3800" dirty="0" err="1">
                <a:cs typeface="Arial" pitchFamily="34" charset="0"/>
              </a:rPr>
              <a:t>yarakat</a:t>
            </a:r>
            <a:endParaRPr lang="id-ID" sz="3800" dirty="0">
              <a:cs typeface="Arial" pitchFamily="34" charset="0"/>
            </a:endParaRPr>
          </a:p>
          <a:p>
            <a:pPr algn="just">
              <a:lnSpc>
                <a:spcPct val="120000"/>
              </a:lnSpc>
              <a:buClr>
                <a:srgbClr val="FF0000"/>
              </a:buClr>
              <a:buSzPct val="125000"/>
              <a:buFont typeface="Wingdings" panose="05000000000000000000" pitchFamily="2" charset="2"/>
              <a:buChar char="q"/>
              <a:defRPr/>
            </a:pPr>
            <a:r>
              <a:rPr lang="id-ID" sz="3800" dirty="0">
                <a:cs typeface="Arial" pitchFamily="34" charset="0"/>
              </a:rPr>
              <a:t>D</a:t>
            </a:r>
            <a:r>
              <a:rPr lang="en-US" sz="3800" dirty="0" err="1">
                <a:cs typeface="Arial" pitchFamily="34" charset="0"/>
              </a:rPr>
              <a:t>ukungan</a:t>
            </a:r>
            <a:r>
              <a:rPr lang="en-US" sz="3800" dirty="0">
                <a:cs typeface="Arial" pitchFamily="34" charset="0"/>
              </a:rPr>
              <a:t> </a:t>
            </a:r>
            <a:r>
              <a:rPr lang="en-US" sz="3800" dirty="0" err="1">
                <a:cs typeface="Arial" pitchFamily="34" charset="0"/>
              </a:rPr>
              <a:t>peran</a:t>
            </a:r>
            <a:r>
              <a:rPr lang="en-US" sz="3800" dirty="0">
                <a:cs typeface="Arial" pitchFamily="34" charset="0"/>
              </a:rPr>
              <a:t> </a:t>
            </a:r>
            <a:r>
              <a:rPr lang="en-US" sz="3800" dirty="0" err="1">
                <a:cs typeface="Arial" pitchFamily="34" charset="0"/>
              </a:rPr>
              <a:t>serta</a:t>
            </a:r>
            <a:r>
              <a:rPr lang="en-US" sz="3800" dirty="0">
                <a:cs typeface="Arial" pitchFamily="34" charset="0"/>
              </a:rPr>
              <a:t> </a:t>
            </a:r>
            <a:r>
              <a:rPr lang="en-US" sz="3800" dirty="0" err="1">
                <a:cs typeface="Arial" pitchFamily="34" charset="0"/>
              </a:rPr>
              <a:t>aktif</a:t>
            </a:r>
            <a:r>
              <a:rPr lang="en-US" sz="3800" dirty="0">
                <a:cs typeface="Arial" pitchFamily="34" charset="0"/>
              </a:rPr>
              <a:t> </a:t>
            </a:r>
            <a:r>
              <a:rPr lang="en-US" sz="3800" dirty="0" err="1">
                <a:cs typeface="Arial" pitchFamily="34" charset="0"/>
              </a:rPr>
              <a:t>masyarakat</a:t>
            </a:r>
            <a:endParaRPr lang="id-ID" sz="3800" dirty="0">
              <a:cs typeface="Arial" pitchFamily="34" charset="0"/>
            </a:endParaRPr>
          </a:p>
          <a:p>
            <a:pPr algn="just">
              <a:lnSpc>
                <a:spcPct val="120000"/>
              </a:lnSpc>
              <a:buClr>
                <a:srgbClr val="FF0000"/>
              </a:buClr>
              <a:buSzPct val="125000"/>
              <a:buFont typeface="Wingdings" panose="05000000000000000000" pitchFamily="2" charset="2"/>
              <a:buChar char="q"/>
              <a:defRPr/>
            </a:pPr>
            <a:r>
              <a:rPr lang="id-ID" sz="3800" dirty="0">
                <a:cs typeface="Arial" pitchFamily="34" charset="0"/>
              </a:rPr>
              <a:t>Prioritas upaya </a:t>
            </a:r>
            <a:r>
              <a:rPr lang="en-US" sz="3800" dirty="0" err="1">
                <a:cs typeface="Arial" pitchFamily="34" charset="0"/>
              </a:rPr>
              <a:t>promotif</a:t>
            </a:r>
            <a:r>
              <a:rPr lang="en-US" sz="3800" dirty="0">
                <a:cs typeface="Arial" pitchFamily="34" charset="0"/>
              </a:rPr>
              <a:t> </a:t>
            </a:r>
            <a:r>
              <a:rPr lang="id-ID" sz="3800" dirty="0">
                <a:cs typeface="Arial" pitchFamily="34" charset="0"/>
              </a:rPr>
              <a:t>&amp;</a:t>
            </a:r>
            <a:r>
              <a:rPr lang="en-US" sz="3800" dirty="0">
                <a:cs typeface="Arial" pitchFamily="34" charset="0"/>
              </a:rPr>
              <a:t> </a:t>
            </a:r>
            <a:r>
              <a:rPr lang="en-US" sz="3800" dirty="0" err="1">
                <a:cs typeface="Arial" pitchFamily="34" charset="0"/>
              </a:rPr>
              <a:t>preventif</a:t>
            </a:r>
            <a:r>
              <a:rPr lang="en-US" sz="3800" dirty="0">
                <a:cs typeface="Arial" pitchFamily="34" charset="0"/>
              </a:rPr>
              <a:t> </a:t>
            </a:r>
            <a:r>
              <a:rPr lang="en-US" sz="3800" dirty="0" err="1">
                <a:cs typeface="Arial" pitchFamily="34" charset="0"/>
              </a:rPr>
              <a:t>secara</a:t>
            </a:r>
            <a:r>
              <a:rPr lang="id-ID" sz="3800" dirty="0">
                <a:cs typeface="Arial" pitchFamily="34" charset="0"/>
              </a:rPr>
              <a:t>  </a:t>
            </a:r>
            <a:r>
              <a:rPr lang="en-US" sz="3800" dirty="0" err="1">
                <a:cs typeface="Arial" pitchFamily="34" charset="0"/>
              </a:rPr>
              <a:t>berkesinambungan</a:t>
            </a:r>
            <a:r>
              <a:rPr lang="en-US" sz="3800" dirty="0">
                <a:cs typeface="Arial" pitchFamily="34" charset="0"/>
              </a:rPr>
              <a:t> </a:t>
            </a:r>
            <a:r>
              <a:rPr lang="en-US" sz="3800" dirty="0" err="1">
                <a:cs typeface="Arial" pitchFamily="34" charset="0"/>
              </a:rPr>
              <a:t>tanpa</a:t>
            </a:r>
            <a:r>
              <a:rPr lang="en-US" sz="3800" dirty="0">
                <a:cs typeface="Arial" pitchFamily="34" charset="0"/>
              </a:rPr>
              <a:t> </a:t>
            </a:r>
            <a:r>
              <a:rPr lang="en-US" sz="3800" dirty="0" err="1">
                <a:cs typeface="Arial" pitchFamily="34" charset="0"/>
              </a:rPr>
              <a:t>mengabaikan</a:t>
            </a:r>
            <a:r>
              <a:rPr lang="en-US" sz="3800" dirty="0">
                <a:cs typeface="Arial" pitchFamily="34" charset="0"/>
              </a:rPr>
              <a:t> </a:t>
            </a:r>
            <a:r>
              <a:rPr lang="id-ID" sz="3800" dirty="0">
                <a:cs typeface="Arial" pitchFamily="34" charset="0"/>
              </a:rPr>
              <a:t>upaya </a:t>
            </a:r>
            <a:r>
              <a:rPr lang="en-US" sz="3800" dirty="0" err="1">
                <a:cs typeface="Arial" pitchFamily="34" charset="0"/>
              </a:rPr>
              <a:t>kuratif</a:t>
            </a:r>
            <a:r>
              <a:rPr lang="en-US" sz="3800" dirty="0">
                <a:cs typeface="Arial" pitchFamily="34" charset="0"/>
              </a:rPr>
              <a:t> </a:t>
            </a:r>
            <a:r>
              <a:rPr lang="id-ID" sz="3800" dirty="0">
                <a:cs typeface="Arial" pitchFamily="34" charset="0"/>
              </a:rPr>
              <a:t>&amp; </a:t>
            </a:r>
            <a:r>
              <a:rPr lang="en-US" sz="3800" dirty="0" err="1">
                <a:cs typeface="Arial" pitchFamily="34" charset="0"/>
              </a:rPr>
              <a:t>rehabilitatif</a:t>
            </a:r>
            <a:r>
              <a:rPr lang="en-US" sz="3800" dirty="0">
                <a:cs typeface="Arial" pitchFamily="34" charset="0"/>
              </a:rPr>
              <a:t> </a:t>
            </a:r>
            <a:r>
              <a:rPr lang="en-US" sz="3800" dirty="0" err="1">
                <a:cs typeface="Arial" pitchFamily="34" charset="0"/>
              </a:rPr>
              <a:t>secara</a:t>
            </a:r>
            <a:r>
              <a:rPr lang="en-US" sz="3800" dirty="0">
                <a:cs typeface="Arial" pitchFamily="34" charset="0"/>
              </a:rPr>
              <a:t> </a:t>
            </a:r>
            <a:r>
              <a:rPr lang="en-US" sz="3800" dirty="0" err="1">
                <a:cs typeface="Arial" pitchFamily="34" charset="0"/>
              </a:rPr>
              <a:t>meny</a:t>
            </a:r>
            <a:r>
              <a:rPr lang="id-ID" sz="3800" dirty="0">
                <a:cs typeface="Arial" pitchFamily="34" charset="0"/>
              </a:rPr>
              <a:t>el</a:t>
            </a:r>
            <a:r>
              <a:rPr lang="en-US" sz="3800" dirty="0">
                <a:cs typeface="Arial" pitchFamily="34" charset="0"/>
              </a:rPr>
              <a:t>u</a:t>
            </a:r>
            <a:r>
              <a:rPr lang="id-ID" sz="3800" dirty="0">
                <a:cs typeface="Arial" pitchFamily="34" charset="0"/>
              </a:rPr>
              <a:t>r</a:t>
            </a:r>
            <a:r>
              <a:rPr lang="en-US" sz="3800" dirty="0">
                <a:cs typeface="Arial" pitchFamily="34" charset="0"/>
              </a:rPr>
              <a:t>uh </a:t>
            </a:r>
            <a:r>
              <a:rPr lang="en-US" sz="3800" dirty="0" err="1">
                <a:cs typeface="Arial" pitchFamily="34" charset="0"/>
              </a:rPr>
              <a:t>dan</a:t>
            </a:r>
            <a:r>
              <a:rPr lang="en-US" sz="3800" dirty="0">
                <a:cs typeface="Arial" pitchFamily="34" charset="0"/>
              </a:rPr>
              <a:t> </a:t>
            </a:r>
            <a:r>
              <a:rPr lang="en-US" sz="3800" dirty="0" err="1">
                <a:cs typeface="Arial" pitchFamily="34" charset="0"/>
              </a:rPr>
              <a:t>terpadu</a:t>
            </a:r>
            <a:r>
              <a:rPr lang="en-US" sz="3800" dirty="0">
                <a:cs typeface="Arial" pitchFamily="34" charset="0"/>
              </a:rPr>
              <a:t>, </a:t>
            </a:r>
            <a:r>
              <a:rPr lang="en-US" sz="3800" dirty="0" err="1">
                <a:cs typeface="Arial" pitchFamily="34" charset="0"/>
              </a:rPr>
              <a:t>dengan</a:t>
            </a:r>
            <a:r>
              <a:rPr lang="en-US" sz="3800" dirty="0">
                <a:cs typeface="Arial" pitchFamily="34" charset="0"/>
              </a:rPr>
              <a:t> </a:t>
            </a:r>
            <a:r>
              <a:rPr lang="en-US" sz="3800" dirty="0" err="1">
                <a:solidFill>
                  <a:srgbClr val="FF0000"/>
                </a:solidFill>
                <a:cs typeface="Arial" pitchFamily="34" charset="0"/>
              </a:rPr>
              <a:t>tetap</a:t>
            </a:r>
            <a:r>
              <a:rPr lang="en-US" sz="3800" dirty="0">
                <a:solidFill>
                  <a:srgbClr val="FF0000"/>
                </a:solidFill>
                <a:cs typeface="Arial" pitchFamily="34" charset="0"/>
              </a:rPr>
              <a:t> </a:t>
            </a:r>
            <a:r>
              <a:rPr lang="en-US" sz="3800" dirty="0" err="1">
                <a:solidFill>
                  <a:srgbClr val="FF0000"/>
                </a:solidFill>
                <a:cs typeface="Arial" pitchFamily="34" charset="0"/>
              </a:rPr>
              <a:t>memperhatikan</a:t>
            </a:r>
            <a:r>
              <a:rPr lang="en-US" sz="3800" dirty="0">
                <a:solidFill>
                  <a:srgbClr val="FF0000"/>
                </a:solidFill>
                <a:cs typeface="Arial" pitchFamily="34" charset="0"/>
              </a:rPr>
              <a:t> </a:t>
            </a:r>
            <a:r>
              <a:rPr lang="en-US" sz="3800" dirty="0" err="1">
                <a:solidFill>
                  <a:srgbClr val="FF0000"/>
                </a:solidFill>
                <a:cs typeface="Arial" pitchFamily="34" charset="0"/>
              </a:rPr>
              <a:t>kolaborasi</a:t>
            </a:r>
            <a:r>
              <a:rPr lang="en-US" sz="3800" dirty="0">
                <a:solidFill>
                  <a:srgbClr val="FF0000"/>
                </a:solidFill>
                <a:cs typeface="Arial" pitchFamily="34" charset="0"/>
              </a:rPr>
              <a:t> </a:t>
            </a:r>
            <a:r>
              <a:rPr lang="en-US" sz="3800" dirty="0" err="1">
                <a:solidFill>
                  <a:srgbClr val="FF0000"/>
                </a:solidFill>
                <a:cs typeface="Arial" pitchFamily="34" charset="0"/>
              </a:rPr>
              <a:t>interprofesi</a:t>
            </a:r>
            <a:r>
              <a:rPr lang="en-US" sz="3800" dirty="0">
                <a:solidFill>
                  <a:srgbClr val="FF0000"/>
                </a:solidFill>
                <a:cs typeface="Arial" pitchFamily="34" charset="0"/>
              </a:rPr>
              <a:t> </a:t>
            </a:r>
            <a:r>
              <a:rPr lang="en-US" sz="3800" dirty="0" err="1">
                <a:cs typeface="Arial" pitchFamily="34" charset="0"/>
              </a:rPr>
              <a:t>dalam</a:t>
            </a:r>
            <a:r>
              <a:rPr lang="en-US" sz="3800" dirty="0">
                <a:cs typeface="Arial" pitchFamily="34" charset="0"/>
              </a:rPr>
              <a:t> </a:t>
            </a:r>
            <a:r>
              <a:rPr lang="en-US" sz="3800" dirty="0" err="1">
                <a:cs typeface="Arial" pitchFamily="34" charset="0"/>
              </a:rPr>
              <a:t>penanganan</a:t>
            </a:r>
            <a:r>
              <a:rPr lang="en-US" sz="3800" dirty="0">
                <a:cs typeface="Arial" pitchFamily="34" charset="0"/>
              </a:rPr>
              <a:t> </a:t>
            </a:r>
            <a:r>
              <a:rPr lang="en-US" sz="3800" dirty="0" err="1">
                <a:cs typeface="Arial" pitchFamily="34" charset="0"/>
              </a:rPr>
              <a:t>kesehatan</a:t>
            </a:r>
            <a:r>
              <a:rPr lang="en-US" sz="3800" dirty="0">
                <a:cs typeface="Arial" pitchFamily="34" charset="0"/>
              </a:rPr>
              <a:t> </a:t>
            </a:r>
            <a:r>
              <a:rPr lang="en-US" sz="3800" dirty="0" err="1">
                <a:cs typeface="Arial" pitchFamily="34" charset="0"/>
              </a:rPr>
              <a:t>sesuai</a:t>
            </a:r>
            <a:r>
              <a:rPr lang="en-US" sz="3800" dirty="0">
                <a:cs typeface="Arial" pitchFamily="34" charset="0"/>
              </a:rPr>
              <a:t> </a:t>
            </a:r>
            <a:r>
              <a:rPr lang="en-US" sz="3800" dirty="0" err="1">
                <a:cs typeface="Arial" pitchFamily="34" charset="0"/>
              </a:rPr>
              <a:t>kewenangan</a:t>
            </a:r>
            <a:r>
              <a:rPr lang="en-US" sz="3800" dirty="0">
                <a:cs typeface="Arial" pitchFamily="34" charset="0"/>
              </a:rPr>
              <a:t> </a:t>
            </a:r>
            <a:r>
              <a:rPr lang="en-US" sz="3800" dirty="0" err="1">
                <a:cs typeface="Arial" pitchFamily="34" charset="0"/>
              </a:rPr>
              <a:t>masing-masing</a:t>
            </a:r>
            <a:r>
              <a:rPr lang="en-US" sz="3800" dirty="0">
                <a:cs typeface="Arial" pitchFamily="34" charset="0"/>
              </a:rPr>
              <a:t>.</a:t>
            </a:r>
          </a:p>
          <a:p>
            <a:pPr algn="just">
              <a:lnSpc>
                <a:spcPct val="120000"/>
              </a:lnSpc>
              <a:buClr>
                <a:srgbClr val="FF0000"/>
              </a:buClr>
              <a:buSzPct val="125000"/>
              <a:buFont typeface="Wingdings" panose="05000000000000000000" pitchFamily="2" charset="2"/>
              <a:buChar char="q"/>
              <a:defRPr/>
            </a:pPr>
            <a:r>
              <a:rPr lang="id-ID" sz="3800" dirty="0">
                <a:cs typeface="Arial" pitchFamily="34" charset="0"/>
              </a:rPr>
              <a:t>D</a:t>
            </a:r>
            <a:r>
              <a:rPr lang="en-US" sz="3800" dirty="0" err="1">
                <a:cs typeface="Arial" pitchFamily="34" charset="0"/>
              </a:rPr>
              <a:t>itujukan</a:t>
            </a:r>
            <a:r>
              <a:rPr lang="en-US" sz="3800" dirty="0">
                <a:cs typeface="Arial" pitchFamily="34" charset="0"/>
              </a:rPr>
              <a:t> </a:t>
            </a:r>
            <a:r>
              <a:rPr lang="en-US" sz="3800" dirty="0" err="1">
                <a:cs typeface="Arial" pitchFamily="34" charset="0"/>
              </a:rPr>
              <a:t>kepada</a:t>
            </a:r>
            <a:r>
              <a:rPr lang="en-US" sz="3800" dirty="0">
                <a:cs typeface="Arial" pitchFamily="34" charset="0"/>
              </a:rPr>
              <a:t> </a:t>
            </a:r>
            <a:r>
              <a:rPr lang="en-US" sz="3800" dirty="0" err="1">
                <a:cs typeface="Arial" pitchFamily="34" charset="0"/>
              </a:rPr>
              <a:t>individu</a:t>
            </a:r>
            <a:r>
              <a:rPr lang="en-US" sz="3800" dirty="0">
                <a:cs typeface="Arial" pitchFamily="34" charset="0"/>
              </a:rPr>
              <a:t>, </a:t>
            </a:r>
            <a:r>
              <a:rPr lang="en-US" sz="3800" dirty="0" err="1">
                <a:cs typeface="Arial" pitchFamily="34" charset="0"/>
              </a:rPr>
              <a:t>keluarga</a:t>
            </a:r>
            <a:r>
              <a:rPr lang="en-US" sz="3800" dirty="0">
                <a:cs typeface="Arial" pitchFamily="34" charset="0"/>
              </a:rPr>
              <a:t>, </a:t>
            </a:r>
            <a:r>
              <a:rPr lang="en-US" sz="3800" dirty="0" err="1">
                <a:cs typeface="Arial" pitchFamily="34" charset="0"/>
              </a:rPr>
              <a:t>kelompok</a:t>
            </a:r>
            <a:r>
              <a:rPr lang="en-US" sz="3800" dirty="0">
                <a:cs typeface="Arial" pitchFamily="34" charset="0"/>
              </a:rPr>
              <a:t> &amp; </a:t>
            </a:r>
            <a:r>
              <a:rPr lang="en-US" sz="3800" dirty="0" err="1">
                <a:cs typeface="Arial" pitchFamily="34" charset="0"/>
              </a:rPr>
              <a:t>masyarakat</a:t>
            </a:r>
            <a:endParaRPr lang="id-ID" sz="3800" dirty="0">
              <a:cs typeface="Arial" pitchFamily="34" charset="0"/>
            </a:endParaRPr>
          </a:p>
          <a:p>
            <a:pPr marL="342900" indent="-342900" algn="just">
              <a:lnSpc>
                <a:spcPct val="120000"/>
              </a:lnSpc>
              <a:buClr>
                <a:srgbClr val="FF0000"/>
              </a:buClr>
              <a:buSzPct val="125000"/>
              <a:buFont typeface="Wingdings" panose="05000000000000000000" pitchFamily="2" charset="2"/>
              <a:buChar char="q"/>
              <a:defRPr/>
            </a:pPr>
            <a:r>
              <a:rPr lang="id-ID" sz="3800" dirty="0">
                <a:cs typeface="Arial" pitchFamily="34" charset="0"/>
              </a:rPr>
              <a:t>M</a:t>
            </a:r>
            <a:r>
              <a:rPr lang="en-US" sz="3800" dirty="0" err="1">
                <a:cs typeface="Arial" pitchFamily="34" charset="0"/>
              </a:rPr>
              <a:t>eningkatkan</a:t>
            </a:r>
            <a:r>
              <a:rPr lang="en-US" sz="3800" dirty="0">
                <a:cs typeface="Arial" pitchFamily="34" charset="0"/>
              </a:rPr>
              <a:t> </a:t>
            </a:r>
            <a:r>
              <a:rPr lang="en-US" sz="3800" dirty="0" err="1">
                <a:cs typeface="Arial" pitchFamily="34" charset="0"/>
              </a:rPr>
              <a:t>fungsi</a:t>
            </a:r>
            <a:r>
              <a:rPr lang="en-US" sz="3800" dirty="0">
                <a:cs typeface="Arial" pitchFamily="34" charset="0"/>
              </a:rPr>
              <a:t> </a:t>
            </a:r>
            <a:r>
              <a:rPr lang="en-US" sz="3800" dirty="0" err="1">
                <a:cs typeface="Arial" pitchFamily="34" charset="0"/>
              </a:rPr>
              <a:t>kehidupan</a:t>
            </a:r>
            <a:r>
              <a:rPr lang="en-US" sz="3800" dirty="0">
                <a:cs typeface="Arial" pitchFamily="34" charset="0"/>
              </a:rPr>
              <a:t> </a:t>
            </a:r>
            <a:r>
              <a:rPr lang="en-US" sz="3800" dirty="0" err="1">
                <a:cs typeface="Arial" pitchFamily="34" charset="0"/>
              </a:rPr>
              <a:t>manusia</a:t>
            </a:r>
            <a:r>
              <a:rPr lang="en-US" sz="3800" dirty="0">
                <a:cs typeface="Arial" pitchFamily="34" charset="0"/>
              </a:rPr>
              <a:t> </a:t>
            </a:r>
            <a:r>
              <a:rPr lang="en-US" sz="3800" dirty="0" err="1">
                <a:cs typeface="Arial" pitchFamily="34" charset="0"/>
              </a:rPr>
              <a:t>secara</a:t>
            </a:r>
            <a:r>
              <a:rPr lang="en-US" sz="3800" dirty="0">
                <a:cs typeface="Arial" pitchFamily="34" charset="0"/>
              </a:rPr>
              <a:t> optimal </a:t>
            </a:r>
            <a:r>
              <a:rPr lang="id-ID" sz="3800" dirty="0">
                <a:cs typeface="Arial" pitchFamily="34" charset="0"/>
              </a:rPr>
              <a:t>se</a:t>
            </a:r>
            <a:r>
              <a:rPr lang="en-US" sz="3800" dirty="0" err="1">
                <a:cs typeface="Arial" pitchFamily="34" charset="0"/>
              </a:rPr>
              <a:t>hingga</a:t>
            </a:r>
            <a:r>
              <a:rPr lang="en-US" sz="3800" dirty="0">
                <a:cs typeface="Arial" pitchFamily="34" charset="0"/>
              </a:rPr>
              <a:t> </a:t>
            </a:r>
            <a:r>
              <a:rPr lang="en-US" sz="3800" dirty="0" err="1">
                <a:solidFill>
                  <a:srgbClr val="FF0000"/>
                </a:solidFill>
                <a:cs typeface="Arial" pitchFamily="34" charset="0"/>
              </a:rPr>
              <a:t>mandiri</a:t>
            </a:r>
            <a:r>
              <a:rPr lang="en-US" sz="3800" dirty="0">
                <a:solidFill>
                  <a:srgbClr val="FF0000"/>
                </a:solidFill>
                <a:cs typeface="Arial" pitchFamily="34" charset="0"/>
              </a:rPr>
              <a:t> </a:t>
            </a:r>
            <a:r>
              <a:rPr lang="en-US" sz="3800" dirty="0" err="1">
                <a:solidFill>
                  <a:srgbClr val="FF0000"/>
                </a:solidFill>
                <a:cs typeface="Arial" pitchFamily="34" charset="0"/>
              </a:rPr>
              <a:t>dalam</a:t>
            </a:r>
            <a:r>
              <a:rPr lang="en-US" sz="3800" dirty="0">
                <a:solidFill>
                  <a:srgbClr val="FF0000"/>
                </a:solidFill>
                <a:cs typeface="Arial" pitchFamily="34" charset="0"/>
              </a:rPr>
              <a:t> </a:t>
            </a:r>
            <a:r>
              <a:rPr lang="en-US" sz="3800" dirty="0" err="1">
                <a:solidFill>
                  <a:srgbClr val="FF0000"/>
                </a:solidFill>
                <a:cs typeface="Arial" pitchFamily="34" charset="0"/>
              </a:rPr>
              <a:t>merawat</a:t>
            </a:r>
            <a:r>
              <a:rPr lang="en-US" sz="3800" dirty="0">
                <a:solidFill>
                  <a:srgbClr val="FF0000"/>
                </a:solidFill>
                <a:cs typeface="Arial" pitchFamily="34" charset="0"/>
              </a:rPr>
              <a:t> </a:t>
            </a:r>
            <a:r>
              <a:rPr lang="en-US" sz="3800" dirty="0" err="1">
                <a:solidFill>
                  <a:srgbClr val="FF0000"/>
                </a:solidFill>
                <a:cs typeface="Arial" pitchFamily="34" charset="0"/>
              </a:rPr>
              <a:t>diri</a:t>
            </a:r>
            <a:r>
              <a:rPr lang="en-US" sz="3800" dirty="0">
                <a:solidFill>
                  <a:srgbClr val="FF0000"/>
                </a:solidFill>
                <a:cs typeface="Arial" pitchFamily="34" charset="0"/>
              </a:rPr>
              <a:t> </a:t>
            </a:r>
            <a:r>
              <a:rPr lang="en-US" sz="3800" dirty="0" err="1">
                <a:solidFill>
                  <a:srgbClr val="FF0000"/>
                </a:solidFill>
                <a:cs typeface="Arial" pitchFamily="34" charset="0"/>
              </a:rPr>
              <a:t>sendiri</a:t>
            </a:r>
            <a:r>
              <a:rPr lang="en-US" sz="3800" dirty="0">
                <a:solidFill>
                  <a:srgbClr val="FF0000"/>
                </a:solidFill>
                <a:cs typeface="Arial" pitchFamily="34" charset="0"/>
              </a:rPr>
              <a:t> </a:t>
            </a:r>
            <a:r>
              <a:rPr lang="en-US" sz="3800" dirty="0" err="1">
                <a:solidFill>
                  <a:srgbClr val="FF0000"/>
                </a:solidFill>
                <a:cs typeface="Arial" pitchFamily="34" charset="0"/>
              </a:rPr>
              <a:t>atau</a:t>
            </a:r>
            <a:r>
              <a:rPr lang="en-US" sz="3800" dirty="0">
                <a:solidFill>
                  <a:srgbClr val="FF0000"/>
                </a:solidFill>
                <a:cs typeface="Arial" pitchFamily="34" charset="0"/>
              </a:rPr>
              <a:t> </a:t>
            </a:r>
            <a:r>
              <a:rPr lang="en-US" sz="3800" dirty="0" err="1">
                <a:solidFill>
                  <a:srgbClr val="FF0000"/>
                </a:solidFill>
                <a:cs typeface="Arial" pitchFamily="34" charset="0"/>
              </a:rPr>
              <a:t>keluarga</a:t>
            </a:r>
            <a:r>
              <a:rPr lang="en-US" sz="3800" dirty="0">
                <a:solidFill>
                  <a:srgbClr val="FF0000"/>
                </a:solidFill>
                <a:cs typeface="Arial" pitchFamily="34" charset="0"/>
              </a:rPr>
              <a:t> </a:t>
            </a:r>
            <a:r>
              <a:rPr lang="en-US" sz="3800" dirty="0" err="1">
                <a:cs typeface="Arial" pitchFamily="34" charset="0"/>
              </a:rPr>
              <a:t>sebagai</a:t>
            </a:r>
            <a:r>
              <a:rPr lang="en-US" sz="3800" dirty="0">
                <a:cs typeface="Arial" pitchFamily="34" charset="0"/>
              </a:rPr>
              <a:t> </a:t>
            </a:r>
            <a:r>
              <a:rPr lang="en-US" sz="3800" dirty="0" err="1">
                <a:cs typeface="Arial" pitchFamily="34" charset="0"/>
              </a:rPr>
              <a:t>upaya</a:t>
            </a:r>
            <a:r>
              <a:rPr lang="en-US" sz="3800" dirty="0">
                <a:cs typeface="Arial" pitchFamily="34" charset="0"/>
              </a:rPr>
              <a:t> </a:t>
            </a:r>
            <a:r>
              <a:rPr lang="en-US" sz="3800" dirty="0" err="1">
                <a:cs typeface="Arial" pitchFamily="34" charset="0"/>
              </a:rPr>
              <a:t>meningkatkan</a:t>
            </a:r>
            <a:r>
              <a:rPr lang="en-US" sz="3800" dirty="0">
                <a:cs typeface="Arial" pitchFamily="34" charset="0"/>
              </a:rPr>
              <a:t> </a:t>
            </a:r>
            <a:r>
              <a:rPr lang="en-US" sz="3800" dirty="0" err="1">
                <a:cs typeface="Arial" pitchFamily="34" charset="0"/>
              </a:rPr>
              <a:t>kesehatannya</a:t>
            </a:r>
            <a:r>
              <a:rPr lang="en-US" sz="3800" dirty="0">
                <a:cs typeface="Arial" pitchFamily="34" charset="0"/>
              </a:rPr>
              <a:t>.</a:t>
            </a:r>
            <a:endParaRPr lang="id-ID" sz="3800" dirty="0">
              <a:cs typeface="Arial" pitchFamily="34" charset="0"/>
            </a:endParaRPr>
          </a:p>
        </p:txBody>
      </p:sp>
      <p:pic>
        <p:nvPicPr>
          <p:cNvPr id="430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724400"/>
            <a:ext cx="3962400"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724400"/>
            <a:ext cx="3951288"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6A99961-B751-4908-8FA4-BEA848145D0B}" type="slidenum">
              <a:rPr lang="id-ID" altLang="id-ID">
                <a:solidFill>
                  <a:srgbClr val="FFFFFF"/>
                </a:solidFill>
              </a:rPr>
              <a:pPr/>
              <a:t>19</a:t>
            </a:fld>
            <a:endParaRPr lang="id-ID" altLang="id-ID">
              <a:solidFill>
                <a:srgbClr val="FFFFFF"/>
              </a:solidFill>
            </a:endParaRPr>
          </a:p>
        </p:txBody>
      </p:sp>
    </p:spTree>
    <p:extLst>
      <p:ext uri="{BB962C8B-B14F-4D97-AF65-F5344CB8AC3E}">
        <p14:creationId xmlns:p14="http://schemas.microsoft.com/office/powerpoint/2010/main" val="80696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7491" b="39846"/>
          <a:stretch/>
        </p:blipFill>
        <p:spPr bwMode="auto">
          <a:xfrm>
            <a:off x="0" y="5943604"/>
            <a:ext cx="9144000" cy="951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Title 1"/>
          <p:cNvSpPr>
            <a:spLocks noGrp="1"/>
          </p:cNvSpPr>
          <p:nvPr>
            <p:ph type="title"/>
          </p:nvPr>
        </p:nvSpPr>
        <p:spPr>
          <a:xfrm>
            <a:off x="3505200" y="990600"/>
            <a:ext cx="5105400" cy="762000"/>
          </a:xfrm>
          <a:solidFill>
            <a:schemeClr val="accent6">
              <a:lumMod val="40000"/>
              <a:lumOff val="60000"/>
            </a:schemeClr>
          </a:solidFill>
          <a:effectLst>
            <a:softEdge rad="31750"/>
          </a:effectLst>
        </p:spPr>
        <p:txBody>
          <a:bodyPr anchor="ctr" anchorCtr="0">
            <a:normAutofit/>
          </a:bodyPr>
          <a:lstStyle/>
          <a:p>
            <a:pPr algn="l" eaLnBrk="1" hangingPunct="1">
              <a:lnSpc>
                <a:spcPct val="70000"/>
              </a:lnSpc>
            </a:pPr>
            <a:r>
              <a:rPr lang="id-ID" altLang="en-US" sz="3200" spc="-200" dirty="0">
                <a:latin typeface="Arial Black"/>
                <a:cs typeface="Arial Black"/>
              </a:rPr>
              <a:t>1. Pendahuluan</a:t>
            </a:r>
          </a:p>
        </p:txBody>
      </p:sp>
      <p:sp>
        <p:nvSpPr>
          <p:cNvPr id="34" name="Title 1"/>
          <p:cNvSpPr txBox="1">
            <a:spLocks/>
          </p:cNvSpPr>
          <p:nvPr/>
        </p:nvSpPr>
        <p:spPr>
          <a:xfrm>
            <a:off x="1781035" y="2019304"/>
            <a:ext cx="6143765" cy="709027"/>
          </a:xfrm>
          <a:prstGeom prst="rect">
            <a:avLst/>
          </a:prstGeom>
          <a:solidFill>
            <a:schemeClr val="accent3">
              <a:lumMod val="60000"/>
              <a:lumOff val="40000"/>
            </a:schemeClr>
          </a:solidFill>
          <a:effectLst>
            <a:softEdge rad="3175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lnSpc>
                <a:spcPct val="70000"/>
              </a:lnSpc>
              <a:buAutoNum type="arabicPeriod" startAt="2"/>
            </a:pPr>
            <a:r>
              <a:rPr lang="id-ID" altLang="en-US" sz="3200" spc="-200" dirty="0">
                <a:latin typeface="Arial Black"/>
                <a:cs typeface="Arial Black"/>
              </a:rPr>
              <a:t>Kebijakan Puskesmas</a:t>
            </a:r>
          </a:p>
        </p:txBody>
      </p:sp>
      <p:sp>
        <p:nvSpPr>
          <p:cNvPr id="35" name="Title 1"/>
          <p:cNvSpPr txBox="1">
            <a:spLocks/>
          </p:cNvSpPr>
          <p:nvPr/>
        </p:nvSpPr>
        <p:spPr>
          <a:xfrm>
            <a:off x="1321558" y="3023428"/>
            <a:ext cx="5917442" cy="689490"/>
          </a:xfrm>
          <a:prstGeom prst="rect">
            <a:avLst/>
          </a:prstGeom>
          <a:solidFill>
            <a:srgbClr val="9999FF">
              <a:alpha val="33000"/>
            </a:srgbClr>
          </a:solidFill>
          <a:effectLst>
            <a:softEdge rad="31750"/>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id-ID" altLang="en-US" sz="2800" spc="-200" dirty="0">
                <a:latin typeface="Arial Black"/>
                <a:cs typeface="Arial Black"/>
              </a:rPr>
              <a:t>3. </a:t>
            </a:r>
            <a:r>
              <a:rPr lang="id-ID" altLang="en-US" sz="3300" spc="-200" dirty="0">
                <a:latin typeface="Arial Black"/>
                <a:cs typeface="Arial Black"/>
              </a:rPr>
              <a:t>Kebijakan Perkesmas</a:t>
            </a:r>
          </a:p>
        </p:txBody>
      </p:sp>
      <p:sp>
        <p:nvSpPr>
          <p:cNvPr id="36" name="Title 1"/>
          <p:cNvSpPr txBox="1">
            <a:spLocks/>
          </p:cNvSpPr>
          <p:nvPr/>
        </p:nvSpPr>
        <p:spPr>
          <a:xfrm>
            <a:off x="304800" y="5108464"/>
            <a:ext cx="3962400" cy="647700"/>
          </a:xfrm>
          <a:prstGeom prst="rect">
            <a:avLst/>
          </a:prstGeom>
          <a:solidFill>
            <a:srgbClr val="CCC1DA">
              <a:alpha val="45882"/>
            </a:srgbClr>
          </a:solidFill>
          <a:effectLst>
            <a:softEdge rad="3175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98463" indent="-398463" algn="l">
              <a:lnSpc>
                <a:spcPct val="70000"/>
              </a:lnSpc>
            </a:pPr>
            <a:r>
              <a:rPr lang="en-US" altLang="en-US" sz="2800" spc="-200" dirty="0">
                <a:latin typeface="Arial Black"/>
                <a:cs typeface="Arial Black"/>
              </a:rPr>
              <a:t>5</a:t>
            </a:r>
            <a:r>
              <a:rPr lang="id-ID" altLang="en-US" sz="2700" spc="-200" dirty="0">
                <a:latin typeface="Arial Black"/>
                <a:cs typeface="Arial Black"/>
              </a:rPr>
              <a:t>. </a:t>
            </a:r>
            <a:r>
              <a:rPr lang="id-ID" altLang="en-US" sz="3200" spc="-200" dirty="0">
                <a:latin typeface="Arial Black"/>
                <a:cs typeface="Arial Black"/>
              </a:rPr>
              <a:t>Penutup</a:t>
            </a:r>
          </a:p>
        </p:txBody>
      </p:sp>
      <p:sp>
        <p:nvSpPr>
          <p:cNvPr id="40" name="TextBox 39"/>
          <p:cNvSpPr txBox="1"/>
          <p:nvPr/>
        </p:nvSpPr>
        <p:spPr>
          <a:xfrm>
            <a:off x="850040" y="157948"/>
            <a:ext cx="7391400" cy="646331"/>
          </a:xfrm>
          <a:prstGeom prst="rect">
            <a:avLst/>
          </a:prstGeom>
          <a:noFill/>
          <a:effectLst/>
        </p:spPr>
        <p:txBody>
          <a:bodyPr wrap="square" rtlCol="0">
            <a:spAutoFit/>
          </a:bodyPr>
          <a:lstStyle/>
          <a:p>
            <a:pPr algn="ctr"/>
            <a:r>
              <a:rPr lang="en-US" sz="3600" dirty="0">
                <a:effectLst/>
                <a:latin typeface="Cooper Black" pitchFamily="18" charset="0"/>
              </a:rPr>
              <a:t>GARIS BESAR</a:t>
            </a:r>
          </a:p>
        </p:txBody>
      </p:sp>
      <p:sp>
        <p:nvSpPr>
          <p:cNvPr id="9" name="Title 1"/>
          <p:cNvSpPr txBox="1">
            <a:spLocks/>
          </p:cNvSpPr>
          <p:nvPr/>
        </p:nvSpPr>
        <p:spPr>
          <a:xfrm>
            <a:off x="850040" y="4070080"/>
            <a:ext cx="5626960" cy="749460"/>
          </a:xfrm>
          <a:prstGeom prst="rect">
            <a:avLst/>
          </a:prstGeom>
          <a:solidFill>
            <a:srgbClr val="9999FF">
              <a:alpha val="33000"/>
            </a:srgbClr>
          </a:solidFill>
          <a:effectLst>
            <a:softEdge rad="3175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n-US" altLang="en-US" sz="3000" spc="-200" dirty="0">
                <a:latin typeface="Arial Black"/>
                <a:cs typeface="Arial Black"/>
              </a:rPr>
              <a:t>4</a:t>
            </a:r>
            <a:r>
              <a:rPr lang="id-ID" altLang="en-US" sz="3000" spc="-200" dirty="0">
                <a:latin typeface="Arial Black"/>
                <a:cs typeface="Arial Black"/>
              </a:rPr>
              <a:t>. </a:t>
            </a:r>
            <a:r>
              <a:rPr lang="en-US" altLang="en-US" sz="3000" spc="-200" dirty="0" err="1">
                <a:latin typeface="Arial Black"/>
                <a:cs typeface="Arial Black"/>
              </a:rPr>
              <a:t>Integrasi</a:t>
            </a:r>
            <a:r>
              <a:rPr lang="en-US" altLang="en-US" sz="3000" spc="-200" dirty="0">
                <a:latin typeface="Arial Black"/>
                <a:cs typeface="Arial Black"/>
              </a:rPr>
              <a:t> </a:t>
            </a:r>
            <a:r>
              <a:rPr lang="en-US" altLang="en-US" sz="3000" spc="-200" dirty="0" err="1">
                <a:latin typeface="Arial Black"/>
                <a:cs typeface="Arial Black"/>
              </a:rPr>
              <a:t>dengan</a:t>
            </a:r>
            <a:r>
              <a:rPr lang="en-US" altLang="en-US" sz="3000" spc="-200" dirty="0">
                <a:latin typeface="Arial Black"/>
                <a:cs typeface="Arial Black"/>
              </a:rPr>
              <a:t> PIS-PK</a:t>
            </a:r>
            <a:endParaRPr lang="id-ID" altLang="en-US" sz="3000" spc="-200" dirty="0">
              <a:latin typeface="Arial Black"/>
              <a:cs typeface="Arial Black"/>
            </a:endParaRPr>
          </a:p>
        </p:txBody>
      </p:sp>
    </p:spTree>
    <p:extLst>
      <p:ext uri="{BB962C8B-B14F-4D97-AF65-F5344CB8AC3E}">
        <p14:creationId xmlns:p14="http://schemas.microsoft.com/office/powerpoint/2010/main" val="59172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70316" y="685800"/>
            <a:ext cx="7467600" cy="1433512"/>
          </a:xfrm>
        </p:spPr>
        <p:txBody>
          <a:bodyPr/>
          <a:lstStyle/>
          <a:p>
            <a:pPr algn="ctr">
              <a:defRPr/>
            </a:pPr>
            <a:r>
              <a:rPr lang="en-US" sz="2800" dirty="0">
                <a:solidFill>
                  <a:srgbClr val="0000FF"/>
                </a:solidFill>
                <a:effectLst>
                  <a:outerShdw blurRad="38100" dist="38100" dir="2700000" algn="tl">
                    <a:srgbClr val="000000">
                      <a:alpha val="43137"/>
                    </a:srgbClr>
                  </a:outerShdw>
                </a:effectLst>
                <a:latin typeface="Berlin Sans FB" pitchFamily="34" charset="0"/>
                <a:cs typeface="Narkisim" pitchFamily="34" charset="-79"/>
              </a:rPr>
              <a:t>TUJUAN UPAYA </a:t>
            </a:r>
            <a:r>
              <a:rPr lang="id-ID" sz="2800" dirty="0">
                <a:solidFill>
                  <a:srgbClr val="0000FF"/>
                </a:solidFill>
                <a:effectLst>
                  <a:outerShdw blurRad="38100" dist="38100" dir="2700000" algn="tl">
                    <a:srgbClr val="000000">
                      <a:alpha val="43137"/>
                    </a:srgbClr>
                  </a:outerShdw>
                </a:effectLst>
                <a:latin typeface="Berlin Sans FB" pitchFamily="34" charset="0"/>
                <a:cs typeface="Narkisim" pitchFamily="34" charset="-79"/>
              </a:rPr>
              <a:t>PELAYANAN</a:t>
            </a:r>
            <a:r>
              <a:rPr lang="en-US" sz="2800" dirty="0">
                <a:solidFill>
                  <a:srgbClr val="0000FF"/>
                </a:solidFill>
                <a:effectLst>
                  <a:outerShdw blurRad="38100" dist="38100" dir="2700000" algn="tl">
                    <a:srgbClr val="000000">
                      <a:alpha val="43137"/>
                    </a:srgbClr>
                  </a:outerShdw>
                </a:effectLst>
                <a:latin typeface="Berlin Sans FB" pitchFamily="34" charset="0"/>
                <a:cs typeface="Narkisim" pitchFamily="34" charset="-79"/>
              </a:rPr>
              <a:t> KEPERAWATAN KESEHATAN MASYARAKAT </a:t>
            </a:r>
          </a:p>
        </p:txBody>
      </p:sp>
      <p:sp>
        <p:nvSpPr>
          <p:cNvPr id="81923" name="Text Box 3"/>
          <p:cNvSpPr txBox="1">
            <a:spLocks noChangeArrowheads="1"/>
          </p:cNvSpPr>
          <p:nvPr/>
        </p:nvSpPr>
        <p:spPr bwMode="auto">
          <a:xfrm>
            <a:off x="835707" y="2717802"/>
            <a:ext cx="7639050" cy="3539430"/>
          </a:xfrm>
          <a:prstGeom prst="rect">
            <a:avLst/>
          </a:prstGeom>
          <a:noFill/>
          <a:ln w="12700" cap="sq">
            <a:noFill/>
            <a:miter lim="800000"/>
            <a:headEnd type="none" w="sm" len="sm"/>
            <a:tailEnd type="none" w="sm" len="sm"/>
          </a:ln>
          <a:effectLst/>
        </p:spPr>
        <p:txBody>
          <a:bodyPr wrap="square">
            <a:spAutoFit/>
          </a:bodyPr>
          <a:lstStyle/>
          <a:p>
            <a:pPr algn="ctr">
              <a:defRPr/>
            </a:pPr>
            <a:r>
              <a:rPr lang="en-US" sz="2800" b="1" dirty="0" err="1">
                <a:latin typeface="Narkisim" pitchFamily="34" charset="-79"/>
                <a:cs typeface="Narkisim" pitchFamily="34" charset="-79"/>
              </a:rPr>
              <a:t>Meningkatnya</a:t>
            </a:r>
            <a:r>
              <a:rPr lang="en-US" sz="2800" b="1" dirty="0">
                <a:latin typeface="Narkisim" pitchFamily="34" charset="-79"/>
                <a:cs typeface="Narkisim" pitchFamily="34" charset="-79"/>
              </a:rPr>
              <a:t> </a:t>
            </a:r>
            <a:r>
              <a:rPr lang="en-US" sz="2800" b="1" dirty="0" err="1">
                <a:solidFill>
                  <a:srgbClr val="FF0000"/>
                </a:solidFill>
                <a:effectLst>
                  <a:outerShdw blurRad="38100" dist="38100" dir="2700000" algn="tl">
                    <a:srgbClr val="000000">
                      <a:alpha val="43137"/>
                    </a:srgbClr>
                  </a:outerShdw>
                </a:effectLst>
                <a:latin typeface="Narkisim" pitchFamily="34" charset="-79"/>
                <a:cs typeface="Narkisim" pitchFamily="34" charset="-79"/>
              </a:rPr>
              <a:t>kemandirian</a:t>
            </a:r>
            <a:r>
              <a:rPr lang="en-US" sz="2800" b="1" dirty="0">
                <a:solidFill>
                  <a:srgbClr val="FF0000"/>
                </a:solidFill>
                <a:effectLst>
                  <a:outerShdw blurRad="38100" dist="38100" dir="2700000" algn="tl">
                    <a:srgbClr val="000000">
                      <a:alpha val="43137"/>
                    </a:srgbClr>
                  </a:outerShdw>
                </a:effectLst>
                <a:latin typeface="Narkisim" pitchFamily="34" charset="-79"/>
                <a:cs typeface="Narkisim" pitchFamily="34" charset="-79"/>
              </a:rPr>
              <a:t> </a:t>
            </a:r>
            <a:r>
              <a:rPr lang="en-US" sz="2800" b="1" dirty="0">
                <a:effectLst>
                  <a:outerShdw blurRad="38100" dist="38100" dir="2700000" algn="tl">
                    <a:srgbClr val="000000"/>
                  </a:outerShdw>
                </a:effectLst>
                <a:latin typeface="Narkisim" pitchFamily="34" charset="-79"/>
                <a:cs typeface="Narkisim" pitchFamily="34" charset="-79"/>
              </a:rPr>
              <a:t> </a:t>
            </a:r>
            <a:r>
              <a:rPr lang="en-US" sz="2800" b="1" dirty="0" err="1">
                <a:latin typeface="Narkisim" pitchFamily="34" charset="-79"/>
                <a:cs typeface="Narkisim" pitchFamily="34" charset="-79"/>
              </a:rPr>
              <a:t>individu</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keluarga</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kelompok</a:t>
            </a:r>
            <a:r>
              <a:rPr lang="en-US" sz="2800" b="1" dirty="0">
                <a:latin typeface="Narkisim" pitchFamily="34" charset="-79"/>
                <a:cs typeface="Narkisim" pitchFamily="34" charset="-79"/>
              </a:rPr>
              <a:t>/</a:t>
            </a:r>
            <a:r>
              <a:rPr lang="en-US" sz="2800" b="1" dirty="0" err="1">
                <a:latin typeface="Narkisim" pitchFamily="34" charset="-79"/>
                <a:cs typeface="Narkisim" pitchFamily="34" charset="-79"/>
              </a:rPr>
              <a:t>masyarakat</a:t>
            </a:r>
            <a:r>
              <a:rPr lang="en-US" sz="2800" b="1" dirty="0">
                <a:latin typeface="Narkisim" pitchFamily="34" charset="-79"/>
                <a:cs typeface="Narkisim" pitchFamily="34" charset="-79"/>
              </a:rPr>
              <a:t> </a:t>
            </a:r>
            <a:endParaRPr lang="id-ID" sz="2800" b="1" dirty="0">
              <a:latin typeface="Narkisim" pitchFamily="34" charset="-79"/>
              <a:cs typeface="Narkisim" pitchFamily="34" charset="-79"/>
            </a:endParaRPr>
          </a:p>
          <a:p>
            <a:pPr algn="ctr">
              <a:defRPr/>
            </a:pPr>
            <a:r>
              <a:rPr lang="en-US" sz="2800" b="1" dirty="0">
                <a:latin typeface="Narkisim" pitchFamily="34" charset="-79"/>
                <a:cs typeface="Narkisim" pitchFamily="34" charset="-79"/>
              </a:rPr>
              <a:t>(</a:t>
            </a:r>
            <a:r>
              <a:rPr lang="en-US" sz="2800" b="1" dirty="0" err="1">
                <a:latin typeface="Narkisim" pitchFamily="34" charset="-79"/>
                <a:cs typeface="Narkisim" pitchFamily="34" charset="-79"/>
              </a:rPr>
              <a:t>rawan</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kesehatan</a:t>
            </a:r>
            <a:r>
              <a:rPr lang="en-US" sz="2800" b="1" dirty="0">
                <a:latin typeface="Narkisim" pitchFamily="34" charset="-79"/>
                <a:cs typeface="Narkisim" pitchFamily="34" charset="-79"/>
              </a:rPr>
              <a:t>)  </a:t>
            </a:r>
          </a:p>
          <a:p>
            <a:pPr algn="ctr">
              <a:defRPr/>
            </a:pPr>
            <a:r>
              <a:rPr lang="en-US" sz="2800" b="1" dirty="0" err="1">
                <a:latin typeface="Narkisim" pitchFamily="34" charset="-79"/>
                <a:cs typeface="Narkisim" pitchFamily="34" charset="-79"/>
              </a:rPr>
              <a:t>untuk</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mengatasi</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masalah</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kesehatan</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dengan</a:t>
            </a:r>
            <a:r>
              <a:rPr lang="en-US" sz="2800" b="1" dirty="0">
                <a:latin typeface="Narkisim" pitchFamily="34" charset="-79"/>
                <a:cs typeface="Narkisim" pitchFamily="34" charset="-79"/>
              </a:rPr>
              <a:t> </a:t>
            </a:r>
            <a:r>
              <a:rPr lang="en-US" sz="2800" b="1" dirty="0" err="1">
                <a:solidFill>
                  <a:srgbClr val="FF0000"/>
                </a:solidFill>
                <a:latin typeface="Narkisim" pitchFamily="34" charset="-79"/>
                <a:cs typeface="Narkisim" pitchFamily="34" charset="-79"/>
              </a:rPr>
              <a:t>pelayanan</a:t>
            </a:r>
            <a:r>
              <a:rPr lang="en-US" sz="2800" b="1" dirty="0">
                <a:solidFill>
                  <a:srgbClr val="FF0000"/>
                </a:solidFill>
                <a:latin typeface="Narkisim" pitchFamily="34" charset="-79"/>
                <a:cs typeface="Narkisim" pitchFamily="34" charset="-79"/>
              </a:rPr>
              <a:t> </a:t>
            </a:r>
            <a:r>
              <a:rPr lang="en-US" sz="2800" b="1" dirty="0" err="1">
                <a:solidFill>
                  <a:srgbClr val="FF0000"/>
                </a:solidFill>
                <a:latin typeface="Narkisim" pitchFamily="34" charset="-79"/>
                <a:cs typeface="Narkisim" pitchFamily="34" charset="-79"/>
              </a:rPr>
              <a:t>keperawatan</a:t>
            </a:r>
            <a:r>
              <a:rPr lang="en-US" sz="2800" b="1" dirty="0">
                <a:solidFill>
                  <a:srgbClr val="FF0000"/>
                </a:solidFill>
                <a:latin typeface="Narkisim" pitchFamily="34" charset="-79"/>
                <a:cs typeface="Narkisim" pitchFamily="34" charset="-79"/>
              </a:rPr>
              <a:t> </a:t>
            </a:r>
            <a:r>
              <a:rPr lang="en-US" sz="2800" b="1" dirty="0" err="1">
                <a:solidFill>
                  <a:srgbClr val="FF0000"/>
                </a:solidFill>
                <a:latin typeface="Narkisim" pitchFamily="34" charset="-79"/>
                <a:cs typeface="Narkisim" pitchFamily="34" charset="-79"/>
              </a:rPr>
              <a:t>sesuai</a:t>
            </a:r>
            <a:r>
              <a:rPr lang="en-US" sz="2800" b="1" dirty="0">
                <a:solidFill>
                  <a:srgbClr val="FF0000"/>
                </a:solidFill>
                <a:latin typeface="Narkisim" pitchFamily="34" charset="-79"/>
                <a:cs typeface="Narkisim" pitchFamily="34" charset="-79"/>
              </a:rPr>
              <a:t> </a:t>
            </a:r>
            <a:r>
              <a:rPr lang="en-US" sz="2800" b="1" dirty="0" err="1">
                <a:solidFill>
                  <a:srgbClr val="FF0000"/>
                </a:solidFill>
                <a:latin typeface="Narkisim" pitchFamily="34" charset="-79"/>
                <a:cs typeface="Narkisim" pitchFamily="34" charset="-79"/>
              </a:rPr>
              <a:t>kewenangannya</a:t>
            </a:r>
            <a:r>
              <a:rPr lang="en-US" sz="2800" b="1" dirty="0">
                <a:solidFill>
                  <a:srgbClr val="FF0000"/>
                </a:solidFill>
                <a:latin typeface="Narkisim" pitchFamily="34" charset="-79"/>
                <a:cs typeface="Narkisim" pitchFamily="34" charset="-79"/>
              </a:rPr>
              <a:t> </a:t>
            </a:r>
          </a:p>
          <a:p>
            <a:pPr algn="ctr">
              <a:defRPr/>
            </a:pPr>
            <a:r>
              <a:rPr lang="en-US" sz="2800" b="1" dirty="0" err="1">
                <a:latin typeface="Narkisim" pitchFamily="34" charset="-79"/>
                <a:cs typeface="Narkisim" pitchFamily="34" charset="-79"/>
              </a:rPr>
              <a:t>sehingga</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tercapai</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peningkatan</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kesehatan</a:t>
            </a:r>
            <a:r>
              <a:rPr lang="en-US" sz="2800" b="1" dirty="0">
                <a:latin typeface="Narkisim" pitchFamily="34" charset="-79"/>
                <a:cs typeface="Narkisim" pitchFamily="34" charset="-79"/>
              </a:rPr>
              <a:t> </a:t>
            </a:r>
            <a:r>
              <a:rPr lang="en-US" sz="2800" b="1" dirty="0" err="1">
                <a:latin typeface="Narkisim" pitchFamily="34" charset="-79"/>
                <a:cs typeface="Narkisim" pitchFamily="34" charset="-79"/>
              </a:rPr>
              <a:t>masyarakat</a:t>
            </a:r>
            <a:r>
              <a:rPr lang="en-US" sz="2800" b="1" dirty="0">
                <a:latin typeface="Narkisim" pitchFamily="34" charset="-79"/>
                <a:cs typeface="Narkisim" pitchFamily="34" charset="-79"/>
              </a:rPr>
              <a:t> yang optimal</a:t>
            </a:r>
          </a:p>
          <a:p>
            <a:pPr algn="ctr">
              <a:defRPr/>
            </a:pPr>
            <a:endParaRPr lang="en-US" sz="2800" b="1" dirty="0">
              <a:solidFill>
                <a:srgbClr val="CC00CC"/>
              </a:solidFill>
              <a:latin typeface="Times New Roman" pitchFamily="18" charset="0"/>
              <a:cs typeface="+mn-cs"/>
            </a:endParaRPr>
          </a:p>
        </p:txBody>
      </p:sp>
      <p:sp>
        <p:nvSpPr>
          <p:cNvPr id="21508" name="AutoShape 4"/>
          <p:cNvSpPr>
            <a:spLocks noChangeArrowheads="1"/>
          </p:cNvSpPr>
          <p:nvPr/>
        </p:nvSpPr>
        <p:spPr bwMode="auto">
          <a:xfrm>
            <a:off x="4035084" y="1938514"/>
            <a:ext cx="769032" cy="779288"/>
          </a:xfrm>
          <a:prstGeom prst="downArrow">
            <a:avLst>
              <a:gd name="adj1" fmla="val 50000"/>
              <a:gd name="adj2" fmla="val 25000"/>
            </a:avLst>
          </a:prstGeom>
          <a:solidFill>
            <a:schemeClr val="accent6"/>
          </a:solidFill>
          <a:ln w="12700" cap="sq">
            <a:solidFill>
              <a:schemeClr val="accent6">
                <a:lumMod val="50000"/>
              </a:schemeClr>
            </a:solid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a:p>
        </p:txBody>
      </p:sp>
      <p:sp>
        <p:nvSpPr>
          <p:cNvPr id="4403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1D3E3DB-E691-42C1-B0EC-A5A55159E246}" type="slidenum">
              <a:rPr lang="id-ID" altLang="id-ID">
                <a:solidFill>
                  <a:srgbClr val="FFFFFF"/>
                </a:solidFill>
              </a:rPr>
              <a:pPr/>
              <a:t>20</a:t>
            </a:fld>
            <a:endParaRPr lang="id-ID" altLang="id-ID">
              <a:solidFill>
                <a:srgbClr val="FFFFFF"/>
              </a:solidFill>
            </a:endParaRPr>
          </a:p>
        </p:txBody>
      </p:sp>
    </p:spTree>
    <p:extLst>
      <p:ext uri="{BB962C8B-B14F-4D97-AF65-F5344CB8AC3E}">
        <p14:creationId xmlns:p14="http://schemas.microsoft.com/office/powerpoint/2010/main" val="217542422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214314" y="764708"/>
            <a:ext cx="8501062" cy="714375"/>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oAutofit/>
          </a:bodyPr>
          <a:lstStyle/>
          <a:p>
            <a:pPr eaLnBrk="1" fontAlgn="auto" hangingPunct="1">
              <a:spcAft>
                <a:spcPts val="0"/>
              </a:spcAft>
              <a:defRPr/>
            </a:pPr>
            <a:r>
              <a:rPr lang="en-US" sz="2800" b="1" dirty="0">
                <a:solidFill>
                  <a:srgbClr val="A7175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r>
              <a:rPr lang="en-US" sz="2800" dirty="0">
                <a:solidFill>
                  <a:srgbClr val="0000FF"/>
                </a:solidFill>
                <a:effectLst>
                  <a:outerShdw blurRad="38100" dist="38100" dir="2700000" algn="tl">
                    <a:srgbClr val="000000">
                      <a:alpha val="43137"/>
                    </a:srgbClr>
                  </a:outerShdw>
                </a:effectLst>
                <a:latin typeface="Berlin Sans FB" pitchFamily="34" charset="0"/>
                <a:cs typeface="Arial" panose="020B0604020202020204" pitchFamily="34" charset="0"/>
              </a:rPr>
              <a:t>PERAN PERKESMAS </a:t>
            </a:r>
          </a:p>
        </p:txBody>
      </p:sp>
      <p:sp>
        <p:nvSpPr>
          <p:cNvPr id="35845" name="Text Box 1027"/>
          <p:cNvSpPr txBox="1">
            <a:spLocks noChangeArrowheads="1"/>
          </p:cNvSpPr>
          <p:nvPr/>
        </p:nvSpPr>
        <p:spPr bwMode="auto">
          <a:xfrm>
            <a:off x="533402" y="1828802"/>
            <a:ext cx="39818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A50021"/>
                </a:solidFill>
                <a:latin typeface="Narkisim" panose="020E0502050101010101" pitchFamily="34" charset="-79"/>
                <a:cs typeface="Narkisim" panose="020E0502050101010101" pitchFamily="34" charset="-79"/>
              </a:rPr>
              <a:t>UPAYA  KES PERORANGAN</a:t>
            </a:r>
          </a:p>
        </p:txBody>
      </p:sp>
      <p:sp>
        <p:nvSpPr>
          <p:cNvPr id="35846" name="Text Box 1028"/>
          <p:cNvSpPr txBox="1">
            <a:spLocks noChangeArrowheads="1"/>
          </p:cNvSpPr>
          <p:nvPr/>
        </p:nvSpPr>
        <p:spPr bwMode="auto">
          <a:xfrm>
            <a:off x="4953000" y="1828802"/>
            <a:ext cx="38368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A50021"/>
                </a:solidFill>
                <a:latin typeface="Narkisim" panose="020E0502050101010101" pitchFamily="34" charset="-79"/>
                <a:cs typeface="Narkisim" panose="020E0502050101010101" pitchFamily="34" charset="-79"/>
              </a:rPr>
              <a:t>UPAYA  KES MASYARAKAT</a:t>
            </a:r>
          </a:p>
        </p:txBody>
      </p:sp>
      <p:sp>
        <p:nvSpPr>
          <p:cNvPr id="20485" name="Text Box 1029"/>
          <p:cNvSpPr txBox="1">
            <a:spLocks noChangeArrowheads="1"/>
          </p:cNvSpPr>
          <p:nvPr/>
        </p:nvSpPr>
        <p:spPr bwMode="auto">
          <a:xfrm>
            <a:off x="5000626" y="3276600"/>
            <a:ext cx="3111500" cy="1570038"/>
          </a:xfrm>
          <a:prstGeom prst="rect">
            <a:avLst/>
          </a:prstGeom>
          <a:no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2400" b="1" dirty="0" err="1">
                <a:latin typeface="Narkisim" pitchFamily="34" charset="-79"/>
                <a:cs typeface="Narkisim" pitchFamily="34" charset="-79"/>
                <a:sym typeface="Wingdings" pitchFamily="2" charset="2"/>
              </a:rPr>
              <a:t>Asuhan</a:t>
            </a:r>
            <a:r>
              <a:rPr lang="en-US" sz="2400" b="1" dirty="0">
                <a:latin typeface="Narkisim" pitchFamily="34" charset="-79"/>
                <a:cs typeface="Narkisim" pitchFamily="34" charset="-79"/>
                <a:sym typeface="Wingdings" pitchFamily="2" charset="2"/>
              </a:rPr>
              <a:t>  </a:t>
            </a:r>
            <a:r>
              <a:rPr lang="en-US" sz="2400" b="1" dirty="0" err="1">
                <a:latin typeface="Narkisim" pitchFamily="34" charset="-79"/>
                <a:cs typeface="Narkisim" pitchFamily="34" charset="-79"/>
                <a:sym typeface="Wingdings" pitchFamily="2" charset="2"/>
              </a:rPr>
              <a:t>Keperawatan</a:t>
            </a:r>
            <a:endParaRPr lang="en-US" sz="2400" b="1" dirty="0">
              <a:latin typeface="Narkisim" pitchFamily="34" charset="-79"/>
              <a:cs typeface="Narkisim" pitchFamily="34" charset="-79"/>
              <a:sym typeface="Wingdings" pitchFamily="2" charset="2"/>
            </a:endParaRPr>
          </a:p>
          <a:p>
            <a:pPr>
              <a:buFontTx/>
              <a:buChar char="•"/>
              <a:defRPr/>
            </a:pPr>
            <a:r>
              <a:rPr lang="en-US" sz="2400" b="1" dirty="0">
                <a:latin typeface="Narkisim" pitchFamily="34" charset="-79"/>
                <a:cs typeface="Narkisim" pitchFamily="34" charset="-79"/>
                <a:sym typeface="Wingdings" pitchFamily="2" charset="2"/>
              </a:rPr>
              <a:t>  </a:t>
            </a:r>
            <a:r>
              <a:rPr lang="en-US" sz="2400" b="1" dirty="0" err="1">
                <a:latin typeface="Narkisim" pitchFamily="34" charset="-79"/>
                <a:cs typeface="Narkisim" pitchFamily="34" charset="-79"/>
                <a:sym typeface="Wingdings" pitchFamily="2" charset="2"/>
              </a:rPr>
              <a:t>Keluarga</a:t>
            </a:r>
            <a:endParaRPr lang="en-US" sz="2400" b="1" dirty="0">
              <a:latin typeface="Narkisim" pitchFamily="34" charset="-79"/>
              <a:cs typeface="Narkisim" pitchFamily="34" charset="-79"/>
              <a:sym typeface="Wingdings" pitchFamily="2" charset="2"/>
            </a:endParaRPr>
          </a:p>
          <a:p>
            <a:pPr>
              <a:buFontTx/>
              <a:buChar char="•"/>
              <a:defRPr/>
            </a:pPr>
            <a:r>
              <a:rPr lang="en-US" sz="2400" b="1" dirty="0">
                <a:latin typeface="Narkisim" pitchFamily="34" charset="-79"/>
                <a:cs typeface="Narkisim" pitchFamily="34" charset="-79"/>
                <a:sym typeface="Wingdings" pitchFamily="2" charset="2"/>
              </a:rPr>
              <a:t>  </a:t>
            </a:r>
            <a:r>
              <a:rPr lang="en-US" sz="2400" b="1" dirty="0" err="1">
                <a:latin typeface="Narkisim" pitchFamily="34" charset="-79"/>
                <a:cs typeface="Narkisim" pitchFamily="34" charset="-79"/>
                <a:sym typeface="Wingdings" pitchFamily="2" charset="2"/>
              </a:rPr>
              <a:t>Kelompok</a:t>
            </a:r>
            <a:endParaRPr lang="en-US" sz="2400" b="1" dirty="0">
              <a:latin typeface="Narkisim" pitchFamily="34" charset="-79"/>
              <a:cs typeface="Narkisim" pitchFamily="34" charset="-79"/>
              <a:sym typeface="Wingdings" pitchFamily="2" charset="2"/>
            </a:endParaRPr>
          </a:p>
          <a:p>
            <a:pPr>
              <a:buFontTx/>
              <a:buChar char="•"/>
              <a:defRPr/>
            </a:pPr>
            <a:r>
              <a:rPr lang="en-US" sz="2400" b="1" dirty="0">
                <a:latin typeface="Narkisim" pitchFamily="34" charset="-79"/>
                <a:cs typeface="Narkisim" pitchFamily="34" charset="-79"/>
                <a:sym typeface="Wingdings" pitchFamily="2" charset="2"/>
              </a:rPr>
              <a:t>  </a:t>
            </a:r>
            <a:r>
              <a:rPr lang="en-US" sz="2400" b="1" dirty="0" err="1">
                <a:latin typeface="Narkisim" pitchFamily="34" charset="-79"/>
                <a:cs typeface="Narkisim" pitchFamily="34" charset="-79"/>
                <a:sym typeface="Wingdings" pitchFamily="2" charset="2"/>
              </a:rPr>
              <a:t>Masyarakat</a:t>
            </a:r>
            <a:endParaRPr lang="en-US" sz="2400" b="1" dirty="0">
              <a:latin typeface="Narkisim" pitchFamily="34" charset="-79"/>
              <a:cs typeface="Narkisim" pitchFamily="34" charset="-79"/>
              <a:sym typeface="Wingdings" pitchFamily="2" charset="2"/>
            </a:endParaRPr>
          </a:p>
        </p:txBody>
      </p:sp>
      <p:sp>
        <p:nvSpPr>
          <p:cNvPr id="20486" name="AutoShape 1030"/>
          <p:cNvSpPr>
            <a:spLocks noChangeArrowheads="1"/>
          </p:cNvSpPr>
          <p:nvPr/>
        </p:nvSpPr>
        <p:spPr bwMode="auto">
          <a:xfrm>
            <a:off x="2057400" y="2362200"/>
            <a:ext cx="1066800" cy="685800"/>
          </a:xfrm>
          <a:prstGeom prst="downArrow">
            <a:avLst>
              <a:gd name="adj1" fmla="val 50000"/>
              <a:gd name="adj2" fmla="val 25000"/>
            </a:avLst>
          </a:prstGeom>
          <a:solidFill>
            <a:srgbClr val="00B0F0"/>
          </a:solid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a:p>
        </p:txBody>
      </p:sp>
      <p:sp>
        <p:nvSpPr>
          <p:cNvPr id="20487" name="AutoShape 1031"/>
          <p:cNvSpPr>
            <a:spLocks noChangeArrowheads="1"/>
          </p:cNvSpPr>
          <p:nvPr/>
        </p:nvSpPr>
        <p:spPr bwMode="auto">
          <a:xfrm>
            <a:off x="6248400" y="2362200"/>
            <a:ext cx="914400" cy="685800"/>
          </a:xfrm>
          <a:prstGeom prst="downArrow">
            <a:avLst>
              <a:gd name="adj1" fmla="val 50000"/>
              <a:gd name="adj2" fmla="val 25000"/>
            </a:avLst>
          </a:prstGeom>
          <a:solidFill>
            <a:srgbClr val="00B0F0"/>
          </a:solid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a:p>
        </p:txBody>
      </p:sp>
      <p:sp>
        <p:nvSpPr>
          <p:cNvPr id="20488" name="Text Box 1032"/>
          <p:cNvSpPr txBox="1">
            <a:spLocks noChangeArrowheads="1"/>
          </p:cNvSpPr>
          <p:nvPr/>
        </p:nvSpPr>
        <p:spPr bwMode="auto">
          <a:xfrm>
            <a:off x="1236670" y="3117830"/>
            <a:ext cx="3097323" cy="1938992"/>
          </a:xfrm>
          <a:prstGeom prst="rect">
            <a:avLst/>
          </a:prstGeom>
          <a:no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a:defRPr/>
            </a:pPr>
            <a:r>
              <a:rPr lang="en-US" sz="2400" dirty="0">
                <a:latin typeface="Arial Narrow" pitchFamily="34" charset="0"/>
              </a:rPr>
              <a:t> </a:t>
            </a:r>
            <a:r>
              <a:rPr lang="en-US" sz="2400" b="1" dirty="0" err="1">
                <a:solidFill>
                  <a:srgbClr val="333300"/>
                </a:solidFill>
                <a:latin typeface="Narkisim" pitchFamily="34" charset="-79"/>
                <a:cs typeface="Narkisim" pitchFamily="34" charset="-79"/>
              </a:rPr>
              <a:t>Asuhan</a:t>
            </a:r>
            <a:r>
              <a:rPr lang="en-US" sz="2400" b="1" dirty="0">
                <a:solidFill>
                  <a:srgbClr val="333300"/>
                </a:solidFill>
                <a:latin typeface="Narkisim" pitchFamily="34" charset="-79"/>
                <a:cs typeface="Narkisim" pitchFamily="34" charset="-79"/>
              </a:rPr>
              <a:t> </a:t>
            </a:r>
            <a:r>
              <a:rPr lang="en-US" sz="2400" b="1" dirty="0" err="1">
                <a:solidFill>
                  <a:srgbClr val="333300"/>
                </a:solidFill>
                <a:latin typeface="Narkisim" pitchFamily="34" charset="-79"/>
                <a:cs typeface="Narkisim" pitchFamily="34" charset="-79"/>
              </a:rPr>
              <a:t>Keperawatan</a:t>
            </a:r>
            <a:endParaRPr lang="en-US" sz="2400" b="1" dirty="0">
              <a:solidFill>
                <a:srgbClr val="333300"/>
              </a:solidFill>
              <a:latin typeface="Narkisim" pitchFamily="34" charset="-79"/>
              <a:cs typeface="Narkisim" pitchFamily="34" charset="-79"/>
            </a:endParaRPr>
          </a:p>
          <a:p>
            <a:pPr algn="ctr">
              <a:defRPr/>
            </a:pPr>
            <a:r>
              <a:rPr lang="en-US" sz="2400" b="1" dirty="0" err="1">
                <a:solidFill>
                  <a:srgbClr val="333300"/>
                </a:solidFill>
                <a:latin typeface="Narkisim" pitchFamily="34" charset="-79"/>
                <a:cs typeface="Narkisim" pitchFamily="34" charset="-79"/>
              </a:rPr>
              <a:t>Klien</a:t>
            </a:r>
            <a:r>
              <a:rPr lang="en-US" sz="2400" b="1" dirty="0">
                <a:solidFill>
                  <a:srgbClr val="333300"/>
                </a:solidFill>
                <a:latin typeface="Narkisim" pitchFamily="34" charset="-79"/>
                <a:cs typeface="Narkisim" pitchFamily="34" charset="-79"/>
              </a:rPr>
              <a:t> </a:t>
            </a:r>
            <a:r>
              <a:rPr lang="en-US" sz="2400" b="1" dirty="0" err="1">
                <a:solidFill>
                  <a:srgbClr val="333300"/>
                </a:solidFill>
                <a:latin typeface="Narkisim" pitchFamily="34" charset="-79"/>
                <a:cs typeface="Narkisim" pitchFamily="34" charset="-79"/>
              </a:rPr>
              <a:t>Individu</a:t>
            </a:r>
            <a:r>
              <a:rPr lang="en-US" sz="2400" b="1" dirty="0">
                <a:solidFill>
                  <a:srgbClr val="333300"/>
                </a:solidFill>
                <a:latin typeface="Narkisim" pitchFamily="34" charset="-79"/>
                <a:cs typeface="Narkisim" pitchFamily="34" charset="-79"/>
              </a:rPr>
              <a:t> di : </a:t>
            </a:r>
          </a:p>
          <a:p>
            <a:pPr algn="ctr">
              <a:defRPr/>
            </a:pPr>
            <a:r>
              <a:rPr lang="en-US" b="1" dirty="0" err="1">
                <a:solidFill>
                  <a:srgbClr val="333300"/>
                </a:solidFill>
                <a:latin typeface="Narkisim" pitchFamily="34" charset="-79"/>
                <a:cs typeface="Narkisim" pitchFamily="34" charset="-79"/>
              </a:rPr>
              <a:t>Rawat</a:t>
            </a:r>
            <a:r>
              <a:rPr lang="en-US" b="1" dirty="0">
                <a:solidFill>
                  <a:srgbClr val="333300"/>
                </a:solidFill>
                <a:latin typeface="Narkisim" pitchFamily="34" charset="-79"/>
                <a:cs typeface="Narkisim" pitchFamily="34" charset="-79"/>
              </a:rPr>
              <a:t>  </a:t>
            </a:r>
            <a:r>
              <a:rPr lang="en-US" b="1" dirty="0" err="1">
                <a:solidFill>
                  <a:srgbClr val="333300"/>
                </a:solidFill>
                <a:latin typeface="Narkisim" pitchFamily="34" charset="-79"/>
                <a:cs typeface="Narkisim" pitchFamily="34" charset="-79"/>
              </a:rPr>
              <a:t>jajan</a:t>
            </a:r>
            <a:endParaRPr lang="en-US" b="1" dirty="0">
              <a:solidFill>
                <a:srgbClr val="333300"/>
              </a:solidFill>
              <a:latin typeface="Narkisim" pitchFamily="34" charset="-79"/>
              <a:cs typeface="Narkisim" pitchFamily="34" charset="-79"/>
            </a:endParaRPr>
          </a:p>
          <a:p>
            <a:pPr algn="ctr">
              <a:defRPr/>
            </a:pPr>
            <a:r>
              <a:rPr lang="en-US" b="1" dirty="0">
                <a:solidFill>
                  <a:srgbClr val="333300"/>
                </a:solidFill>
                <a:latin typeface="Narkisim" pitchFamily="34" charset="-79"/>
                <a:cs typeface="Narkisim" pitchFamily="34" charset="-79"/>
              </a:rPr>
              <a:t> </a:t>
            </a:r>
            <a:r>
              <a:rPr lang="en-US" b="1" dirty="0" err="1">
                <a:solidFill>
                  <a:srgbClr val="333300"/>
                </a:solidFill>
                <a:latin typeface="Narkisim" pitchFamily="34" charset="-79"/>
                <a:cs typeface="Narkisim" pitchFamily="34" charset="-79"/>
              </a:rPr>
              <a:t>gadar</a:t>
            </a:r>
            <a:endParaRPr lang="en-US" b="1" dirty="0">
              <a:solidFill>
                <a:srgbClr val="333300"/>
              </a:solidFill>
              <a:latin typeface="Narkisim" pitchFamily="34" charset="-79"/>
              <a:cs typeface="Narkisim" pitchFamily="34" charset="-79"/>
            </a:endParaRPr>
          </a:p>
          <a:p>
            <a:pPr algn="ctr">
              <a:defRPr/>
            </a:pPr>
            <a:r>
              <a:rPr lang="en-US" b="1" dirty="0">
                <a:solidFill>
                  <a:srgbClr val="333300"/>
                </a:solidFill>
                <a:latin typeface="Narkisim" pitchFamily="34" charset="-79"/>
                <a:cs typeface="Narkisim" pitchFamily="34" charset="-79"/>
              </a:rPr>
              <a:t>one day care</a:t>
            </a:r>
          </a:p>
          <a:p>
            <a:pPr algn="ctr">
              <a:defRPr/>
            </a:pPr>
            <a:r>
              <a:rPr lang="en-US" b="1" dirty="0">
                <a:solidFill>
                  <a:srgbClr val="333300"/>
                </a:solidFill>
                <a:latin typeface="Narkisim" pitchFamily="34" charset="-79"/>
                <a:cs typeface="Narkisim" pitchFamily="34" charset="-79"/>
              </a:rPr>
              <a:t> </a:t>
            </a:r>
            <a:r>
              <a:rPr lang="en-US" b="1" dirty="0" err="1">
                <a:solidFill>
                  <a:srgbClr val="333300"/>
                </a:solidFill>
                <a:latin typeface="Narkisim" pitchFamily="34" charset="-79"/>
                <a:cs typeface="Narkisim" pitchFamily="34" charset="-79"/>
              </a:rPr>
              <a:t>rawat</a:t>
            </a:r>
            <a:r>
              <a:rPr lang="en-US" b="1" dirty="0">
                <a:solidFill>
                  <a:srgbClr val="333300"/>
                </a:solidFill>
                <a:latin typeface="Narkisim" pitchFamily="34" charset="-79"/>
                <a:cs typeface="Narkisim" pitchFamily="34" charset="-79"/>
              </a:rPr>
              <a:t> </a:t>
            </a:r>
            <a:r>
              <a:rPr lang="en-US" b="1" dirty="0" err="1">
                <a:solidFill>
                  <a:srgbClr val="333300"/>
                </a:solidFill>
                <a:latin typeface="Narkisim" pitchFamily="34" charset="-79"/>
                <a:cs typeface="Narkisim" pitchFamily="34" charset="-79"/>
              </a:rPr>
              <a:t>inap</a:t>
            </a:r>
            <a:endParaRPr lang="en-US" b="1" dirty="0">
              <a:solidFill>
                <a:srgbClr val="333300"/>
              </a:solidFill>
              <a:latin typeface="Narkisim" pitchFamily="34" charset="-79"/>
              <a:cs typeface="Narkisim" pitchFamily="34" charset="-79"/>
            </a:endParaRPr>
          </a:p>
        </p:txBody>
      </p:sp>
      <p:sp>
        <p:nvSpPr>
          <p:cNvPr id="20489" name="AutoShape 1033"/>
          <p:cNvSpPr>
            <a:spLocks noChangeArrowheads="1"/>
          </p:cNvSpPr>
          <p:nvPr/>
        </p:nvSpPr>
        <p:spPr bwMode="auto">
          <a:xfrm>
            <a:off x="714375" y="3714754"/>
            <a:ext cx="762000" cy="1571625"/>
          </a:xfrm>
          <a:prstGeom prst="curvedRightArrow">
            <a:avLst>
              <a:gd name="adj1" fmla="val 42463"/>
              <a:gd name="adj2" fmla="val 84916"/>
              <a:gd name="adj3" fmla="val 33333"/>
            </a:avLst>
          </a:prstGeom>
          <a:solidFill>
            <a:srgbClr val="00B050"/>
          </a:solid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wrap="none" anchor="ctr"/>
          <a:lstStyle/>
          <a:p>
            <a:pPr>
              <a:defRPr/>
            </a:pPr>
            <a:endParaRPr lang="en-US"/>
          </a:p>
        </p:txBody>
      </p:sp>
      <p:sp>
        <p:nvSpPr>
          <p:cNvPr id="20490" name="Text Box 1034"/>
          <p:cNvSpPr txBox="1">
            <a:spLocks noChangeArrowheads="1"/>
          </p:cNvSpPr>
          <p:nvPr/>
        </p:nvSpPr>
        <p:spPr bwMode="auto">
          <a:xfrm>
            <a:off x="642912" y="5262079"/>
            <a:ext cx="7649731" cy="954107"/>
          </a:xfrm>
          <a:prstGeom prst="rect">
            <a:avLst/>
          </a:prstGeom>
          <a:no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id-ID" sz="3200" b="1" dirty="0">
                <a:solidFill>
                  <a:srgbClr val="FF0000"/>
                </a:solidFill>
                <a:latin typeface="Narkisim" pitchFamily="34" charset="-79"/>
                <a:cs typeface="Narkisim" pitchFamily="34" charset="-79"/>
              </a:rPr>
              <a:t>Pe</a:t>
            </a:r>
            <a:r>
              <a:rPr lang="en-US" sz="3200" b="1" dirty="0" err="1">
                <a:solidFill>
                  <a:srgbClr val="FF0000"/>
                </a:solidFill>
                <a:latin typeface="Narkisim" pitchFamily="34" charset="-79"/>
                <a:cs typeface="Narkisim" pitchFamily="34" charset="-79"/>
              </a:rPr>
              <a:t>rawatan</a:t>
            </a:r>
            <a:r>
              <a:rPr lang="en-US" sz="3200" b="1" dirty="0">
                <a:solidFill>
                  <a:srgbClr val="FF0000"/>
                </a:solidFill>
                <a:latin typeface="Narkisim" pitchFamily="34" charset="-79"/>
                <a:cs typeface="Narkisim" pitchFamily="34" charset="-79"/>
              </a:rPr>
              <a:t> </a:t>
            </a:r>
            <a:r>
              <a:rPr lang="en-US" sz="3200" b="1" dirty="0" err="1">
                <a:solidFill>
                  <a:srgbClr val="FF0000"/>
                </a:solidFill>
                <a:latin typeface="Narkisim" pitchFamily="34" charset="-79"/>
                <a:cs typeface="Narkisim" pitchFamily="34" charset="-79"/>
              </a:rPr>
              <a:t>Kesehatan</a:t>
            </a:r>
            <a:r>
              <a:rPr lang="en-US" sz="3200" b="1" dirty="0">
                <a:solidFill>
                  <a:srgbClr val="FF0000"/>
                </a:solidFill>
                <a:latin typeface="Narkisim" pitchFamily="34" charset="-79"/>
                <a:cs typeface="Narkisim" pitchFamily="34" charset="-79"/>
              </a:rPr>
              <a:t> </a:t>
            </a:r>
            <a:r>
              <a:rPr lang="en-US" sz="3200" b="1" dirty="0" err="1">
                <a:solidFill>
                  <a:srgbClr val="FF0000"/>
                </a:solidFill>
                <a:latin typeface="Narkisim" pitchFamily="34" charset="-79"/>
                <a:cs typeface="Narkisim" pitchFamily="34" charset="-79"/>
              </a:rPr>
              <a:t>Masyarakat</a:t>
            </a:r>
            <a:endParaRPr lang="en-US" sz="3200" b="1" dirty="0">
              <a:solidFill>
                <a:srgbClr val="FF0000"/>
              </a:solidFill>
              <a:latin typeface="Narkisim" pitchFamily="34" charset="-79"/>
              <a:cs typeface="Narkisim" pitchFamily="34" charset="-79"/>
            </a:endParaRPr>
          </a:p>
          <a:p>
            <a:pPr algn="ctr">
              <a:defRPr/>
            </a:pPr>
            <a:r>
              <a:rPr lang="en-US" sz="2400" b="1" i="1" dirty="0">
                <a:solidFill>
                  <a:srgbClr val="FF0000"/>
                </a:solidFill>
                <a:latin typeface="Narkisim" pitchFamily="34" charset="-79"/>
                <a:cs typeface="Narkisim" pitchFamily="34" charset="-79"/>
              </a:rPr>
              <a:t>(Community Health Nursing/ Public  Health  Nursing )</a:t>
            </a:r>
          </a:p>
        </p:txBody>
      </p:sp>
      <p:sp>
        <p:nvSpPr>
          <p:cNvPr id="20491" name="AutoShape 1035"/>
          <p:cNvSpPr>
            <a:spLocks noChangeArrowheads="1"/>
          </p:cNvSpPr>
          <p:nvPr/>
        </p:nvSpPr>
        <p:spPr bwMode="auto">
          <a:xfrm>
            <a:off x="7286627" y="3786192"/>
            <a:ext cx="785813" cy="1500187"/>
          </a:xfrm>
          <a:prstGeom prst="curvedLeftArrow">
            <a:avLst>
              <a:gd name="adj1" fmla="val 31235"/>
              <a:gd name="adj2" fmla="val 62487"/>
              <a:gd name="adj3" fmla="val 33333"/>
            </a:avLst>
          </a:prstGeom>
          <a:solidFill>
            <a:srgbClr val="00B050"/>
          </a:solid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wrap="none" anchor="ctr"/>
          <a:lstStyle/>
          <a:p>
            <a:pPr>
              <a:defRPr/>
            </a:pPr>
            <a:endParaRPr lang="en-US"/>
          </a:p>
        </p:txBody>
      </p:sp>
    </p:spTree>
    <p:extLst>
      <p:ext uri="{BB962C8B-B14F-4D97-AF65-F5344CB8AC3E}">
        <p14:creationId xmlns:p14="http://schemas.microsoft.com/office/powerpoint/2010/main" val="41582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5"/>
          <p:cNvSpPr>
            <a:spLocks noChangeArrowheads="1"/>
          </p:cNvSpPr>
          <p:nvPr/>
        </p:nvSpPr>
        <p:spPr bwMode="auto">
          <a:xfrm>
            <a:off x="152402" y="-322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grpSp>
        <p:nvGrpSpPr>
          <p:cNvPr id="53251" name="Group 3"/>
          <p:cNvGrpSpPr>
            <a:grpSpLocks noChangeAspect="1"/>
          </p:cNvGrpSpPr>
          <p:nvPr/>
        </p:nvGrpSpPr>
        <p:grpSpPr bwMode="auto">
          <a:xfrm>
            <a:off x="219646" y="337066"/>
            <a:ext cx="8667750" cy="6486525"/>
            <a:chOff x="2284" y="10135"/>
            <a:chExt cx="8732" cy="10424"/>
          </a:xfrm>
        </p:grpSpPr>
        <p:sp>
          <p:nvSpPr>
            <p:cNvPr id="53256" name="AutoShape 44"/>
            <p:cNvSpPr>
              <a:spLocks noChangeAspect="1" noChangeArrowheads="1" noTextEdit="1"/>
            </p:cNvSpPr>
            <p:nvPr/>
          </p:nvSpPr>
          <p:spPr bwMode="auto">
            <a:xfrm>
              <a:off x="2284" y="10135"/>
              <a:ext cx="8732" cy="10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d-ID"/>
            </a:p>
          </p:txBody>
        </p:sp>
        <p:sp>
          <p:nvSpPr>
            <p:cNvPr id="53257" name="Rectangle 43"/>
            <p:cNvSpPr>
              <a:spLocks noChangeArrowheads="1"/>
            </p:cNvSpPr>
            <p:nvPr/>
          </p:nvSpPr>
          <p:spPr bwMode="auto">
            <a:xfrm>
              <a:off x="2393" y="11290"/>
              <a:ext cx="8533" cy="9220"/>
            </a:xfrm>
            <a:prstGeom prst="rect">
              <a:avLst/>
            </a:prstGeom>
            <a:solidFill>
              <a:srgbClr val="FFFFFF"/>
            </a:solidFill>
            <a:ln w="28575">
              <a:solidFill>
                <a:srgbClr val="000000"/>
              </a:solidFill>
              <a:miter lim="800000"/>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sp>
          <p:nvSpPr>
            <p:cNvPr id="53258" name="Rectangle 42"/>
            <p:cNvSpPr>
              <a:spLocks noChangeArrowheads="1"/>
            </p:cNvSpPr>
            <p:nvPr/>
          </p:nvSpPr>
          <p:spPr bwMode="auto">
            <a:xfrm>
              <a:off x="2472" y="14251"/>
              <a:ext cx="8361" cy="6179"/>
            </a:xfrm>
            <a:prstGeom prst="rect">
              <a:avLst/>
            </a:prstGeom>
            <a:solidFill>
              <a:srgbClr val="CC00CC">
                <a:alpha val="34901"/>
              </a:srgbClr>
            </a:solidFill>
            <a:ln w="9525">
              <a:solidFill>
                <a:srgbClr val="000000"/>
              </a:solidFill>
              <a:miter lim="800000"/>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sp>
          <p:nvSpPr>
            <p:cNvPr id="53259" name="AutoShape 41"/>
            <p:cNvSpPr>
              <a:spLocks noChangeArrowheads="1"/>
            </p:cNvSpPr>
            <p:nvPr/>
          </p:nvSpPr>
          <p:spPr bwMode="auto">
            <a:xfrm>
              <a:off x="4699" y="10329"/>
              <a:ext cx="4011" cy="558"/>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400" b="1">
                  <a:cs typeface="Times New Roman" pitchFamily="18" charset="0"/>
                </a:rPr>
                <a:t>SPM KABUPATEN/ KOTA</a:t>
              </a:r>
              <a:endParaRPr lang="id-ID" altLang="id-ID" sz="1400">
                <a:cs typeface="Times New Roman" pitchFamily="18" charset="0"/>
              </a:endParaRPr>
            </a:p>
          </p:txBody>
        </p:sp>
        <p:sp>
          <p:nvSpPr>
            <p:cNvPr id="53260" name="AutoShape 40"/>
            <p:cNvSpPr>
              <a:spLocks noChangeArrowheads="1"/>
            </p:cNvSpPr>
            <p:nvPr/>
          </p:nvSpPr>
          <p:spPr bwMode="auto">
            <a:xfrm>
              <a:off x="3392" y="11356"/>
              <a:ext cx="6631" cy="1547"/>
            </a:xfrm>
            <a:prstGeom prst="roundRect">
              <a:avLst>
                <a:gd name="adj" fmla="val 16667"/>
              </a:avLst>
            </a:prstGeom>
            <a:solidFill>
              <a:srgbClr val="FFFFFF"/>
            </a:solidFill>
            <a:ln w="2857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600" b="1" dirty="0">
                  <a:cs typeface="Times New Roman" pitchFamily="18" charset="0"/>
                </a:rPr>
                <a:t>PELAYANAN PUSKESMAS</a:t>
              </a:r>
            </a:p>
          </p:txBody>
        </p:sp>
        <p:sp>
          <p:nvSpPr>
            <p:cNvPr id="53261" name="AutoShape 39"/>
            <p:cNvSpPr>
              <a:spLocks noChangeArrowheads="1"/>
            </p:cNvSpPr>
            <p:nvPr/>
          </p:nvSpPr>
          <p:spPr bwMode="auto">
            <a:xfrm>
              <a:off x="6899" y="12129"/>
              <a:ext cx="2140" cy="656"/>
            </a:xfrm>
            <a:prstGeom prst="roundRect">
              <a:avLst>
                <a:gd name="adj" fmla="val 16667"/>
              </a:avLst>
            </a:prstGeom>
            <a:solidFill>
              <a:srgbClr val="00B050"/>
            </a:solidFill>
            <a:ln w="9525">
              <a:solidFill>
                <a:srgbClr val="000000"/>
              </a:solidFill>
              <a:round/>
              <a:headEnd/>
              <a:tailEnd/>
            </a:ln>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d-ID" altLang="id-ID" sz="1600" dirty="0">
                  <a:cs typeface="Times New Roman" pitchFamily="18" charset="0"/>
                </a:rPr>
                <a:t>UKM:</a:t>
              </a:r>
              <a:endParaRPr lang="id-ID" altLang="id-ID" sz="1600" dirty="0"/>
            </a:p>
          </p:txBody>
        </p:sp>
        <p:sp>
          <p:nvSpPr>
            <p:cNvPr id="53262" name="AutoShape 38"/>
            <p:cNvSpPr>
              <a:spLocks noChangeArrowheads="1"/>
            </p:cNvSpPr>
            <p:nvPr/>
          </p:nvSpPr>
          <p:spPr bwMode="auto">
            <a:xfrm>
              <a:off x="4309" y="12129"/>
              <a:ext cx="2142" cy="645"/>
            </a:xfrm>
            <a:prstGeom prst="roundRect">
              <a:avLst>
                <a:gd name="adj" fmla="val 16667"/>
              </a:avLst>
            </a:prstGeom>
            <a:solidFill>
              <a:srgbClr val="00B050"/>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800">
                  <a:cs typeface="Times New Roman" pitchFamily="18" charset="0"/>
                </a:rPr>
                <a:t>UKP</a:t>
              </a:r>
            </a:p>
          </p:txBody>
        </p:sp>
        <p:sp>
          <p:nvSpPr>
            <p:cNvPr id="53263" name="AutoShape 37"/>
            <p:cNvSpPr>
              <a:spLocks noChangeArrowheads="1"/>
            </p:cNvSpPr>
            <p:nvPr/>
          </p:nvSpPr>
          <p:spPr bwMode="auto">
            <a:xfrm>
              <a:off x="2472" y="13575"/>
              <a:ext cx="8361" cy="676"/>
            </a:xfrm>
            <a:prstGeom prst="roundRect">
              <a:avLst>
                <a:gd name="adj" fmla="val 16667"/>
              </a:avLst>
            </a:prstGeom>
            <a:solidFill>
              <a:srgbClr val="00B050">
                <a:alpha val="59999"/>
              </a:srgbClr>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600" dirty="0">
                  <a:cs typeface="Times New Roman" pitchFamily="18" charset="0"/>
                </a:rPr>
                <a:t>PELAYANAN </a:t>
              </a:r>
              <a:r>
                <a:rPr lang="en-US" altLang="id-ID" sz="1600" dirty="0">
                  <a:cs typeface="Times New Roman" pitchFamily="18" charset="0"/>
                </a:rPr>
                <a:t>KEPERAWATAN KESEHATAN MASYARAKAT</a:t>
              </a:r>
              <a:endParaRPr lang="id-ID" altLang="id-ID" sz="1600" dirty="0">
                <a:cs typeface="Times New Roman" pitchFamily="18" charset="0"/>
              </a:endParaRPr>
            </a:p>
          </p:txBody>
        </p:sp>
        <p:grpSp>
          <p:nvGrpSpPr>
            <p:cNvPr id="53264" name="Group 26"/>
            <p:cNvGrpSpPr>
              <a:grpSpLocks/>
            </p:cNvGrpSpPr>
            <p:nvPr/>
          </p:nvGrpSpPr>
          <p:grpSpPr bwMode="auto">
            <a:xfrm>
              <a:off x="2618" y="15121"/>
              <a:ext cx="2192" cy="5169"/>
              <a:chOff x="2618" y="14208"/>
              <a:chExt cx="2192" cy="5169"/>
            </a:xfrm>
          </p:grpSpPr>
          <p:sp>
            <p:nvSpPr>
              <p:cNvPr id="53287" name="AutoShape 36"/>
              <p:cNvSpPr>
                <a:spLocks noChangeArrowheads="1"/>
              </p:cNvSpPr>
              <p:nvPr/>
            </p:nvSpPr>
            <p:spPr bwMode="auto">
              <a:xfrm>
                <a:off x="2618" y="14208"/>
                <a:ext cx="2192" cy="5169"/>
              </a:xfrm>
              <a:prstGeom prst="roundRect">
                <a:avLst>
                  <a:gd name="adj" fmla="val 16667"/>
                </a:avLst>
              </a:prstGeom>
              <a:solidFill>
                <a:srgbClr val="FFFFFF"/>
              </a:solidFill>
              <a:ln w="12700">
                <a:solidFill>
                  <a:srgbClr val="000000"/>
                </a:solidFill>
                <a:prstDash val="sysDot"/>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sp>
            <p:nvSpPr>
              <p:cNvPr id="53288" name="AutoShape 35"/>
              <p:cNvSpPr>
                <a:spLocks noChangeArrowheads="1"/>
              </p:cNvSpPr>
              <p:nvPr/>
            </p:nvSpPr>
            <p:spPr bwMode="auto">
              <a:xfrm>
                <a:off x="2879" y="14315"/>
                <a:ext cx="1820" cy="597"/>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100" b="1" dirty="0">
                    <a:cs typeface="Times New Roman" pitchFamily="18" charset="0"/>
                  </a:rPr>
                  <a:t>Pengkajian Keperawatan</a:t>
                </a:r>
              </a:p>
            </p:txBody>
          </p:sp>
          <p:sp>
            <p:nvSpPr>
              <p:cNvPr id="53289" name="AutoShape 34"/>
              <p:cNvSpPr>
                <a:spLocks noChangeArrowheads="1"/>
              </p:cNvSpPr>
              <p:nvPr/>
            </p:nvSpPr>
            <p:spPr bwMode="auto">
              <a:xfrm>
                <a:off x="2879" y="16183"/>
                <a:ext cx="1820" cy="668"/>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100" b="1">
                    <a:cs typeface="Times New Roman" pitchFamily="18" charset="0"/>
                  </a:rPr>
                  <a:t>Perencanaan Keperawatan</a:t>
                </a:r>
              </a:p>
            </p:txBody>
          </p:sp>
          <p:sp>
            <p:nvSpPr>
              <p:cNvPr id="53290" name="AutoShape 33"/>
              <p:cNvSpPr>
                <a:spLocks noChangeArrowheads="1"/>
              </p:cNvSpPr>
              <p:nvPr/>
            </p:nvSpPr>
            <p:spPr bwMode="auto">
              <a:xfrm>
                <a:off x="2879" y="17220"/>
                <a:ext cx="1820" cy="814"/>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100" b="1">
                    <a:cs typeface="Times New Roman" pitchFamily="18" charset="0"/>
                  </a:rPr>
                  <a:t>Pelaksanaan Pelayanan Keperawatan</a:t>
                </a:r>
              </a:p>
            </p:txBody>
          </p:sp>
          <p:sp>
            <p:nvSpPr>
              <p:cNvPr id="53291" name="AutoShape 32"/>
              <p:cNvSpPr>
                <a:spLocks noChangeArrowheads="1"/>
              </p:cNvSpPr>
              <p:nvPr/>
            </p:nvSpPr>
            <p:spPr bwMode="auto">
              <a:xfrm>
                <a:off x="2879" y="15218"/>
                <a:ext cx="1820" cy="619"/>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100" b="1">
                    <a:cs typeface="Times New Roman" pitchFamily="18" charset="0"/>
                  </a:rPr>
                  <a:t>Penetapan Sasaran Prioritas</a:t>
                </a:r>
              </a:p>
            </p:txBody>
          </p:sp>
          <p:sp>
            <p:nvSpPr>
              <p:cNvPr id="53292" name="AutoShape 31"/>
              <p:cNvSpPr>
                <a:spLocks noChangeArrowheads="1"/>
              </p:cNvSpPr>
              <p:nvPr/>
            </p:nvSpPr>
            <p:spPr bwMode="auto">
              <a:xfrm>
                <a:off x="2879" y="18367"/>
                <a:ext cx="1820" cy="816"/>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100" b="1">
                    <a:cs typeface="Times New Roman" pitchFamily="18" charset="0"/>
                  </a:rPr>
                  <a:t>Evaluasi Pelayanan Keperawatan</a:t>
                </a:r>
              </a:p>
            </p:txBody>
          </p:sp>
          <p:cxnSp>
            <p:nvCxnSpPr>
              <p:cNvPr id="53293" name="AutoShape 30"/>
              <p:cNvCxnSpPr>
                <a:cxnSpLocks noChangeShapeType="1"/>
              </p:cNvCxnSpPr>
              <p:nvPr/>
            </p:nvCxnSpPr>
            <p:spPr bwMode="auto">
              <a:xfrm rot="5400000">
                <a:off x="3559" y="15064"/>
                <a:ext cx="306" cy="1"/>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53294" name="AutoShape 29"/>
              <p:cNvCxnSpPr>
                <a:cxnSpLocks noChangeShapeType="1"/>
              </p:cNvCxnSpPr>
              <p:nvPr/>
            </p:nvCxnSpPr>
            <p:spPr bwMode="auto">
              <a:xfrm rot="5400000">
                <a:off x="3539" y="16009"/>
                <a:ext cx="346" cy="1"/>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53295" name="AutoShape 28"/>
              <p:cNvCxnSpPr>
                <a:cxnSpLocks noChangeShapeType="1"/>
              </p:cNvCxnSpPr>
              <p:nvPr/>
            </p:nvCxnSpPr>
            <p:spPr bwMode="auto">
              <a:xfrm rot="5400000">
                <a:off x="3527" y="17035"/>
                <a:ext cx="369" cy="1"/>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53296" name="AutoShape 27"/>
              <p:cNvCxnSpPr>
                <a:cxnSpLocks noChangeShapeType="1"/>
              </p:cNvCxnSpPr>
              <p:nvPr/>
            </p:nvCxnSpPr>
            <p:spPr bwMode="auto">
              <a:xfrm rot="5400000">
                <a:off x="3545" y="18200"/>
                <a:ext cx="333" cy="1"/>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grpSp>
        <p:sp>
          <p:nvSpPr>
            <p:cNvPr id="53265" name="AutoShape 25"/>
            <p:cNvSpPr>
              <a:spLocks noChangeArrowheads="1"/>
            </p:cNvSpPr>
            <p:nvPr/>
          </p:nvSpPr>
          <p:spPr bwMode="auto">
            <a:xfrm>
              <a:off x="2614" y="14401"/>
              <a:ext cx="2196" cy="624"/>
            </a:xfrm>
            <a:prstGeom prst="roundRect">
              <a:avLst>
                <a:gd name="adj" fmla="val 16667"/>
              </a:avLst>
            </a:prstGeom>
            <a:solidFill>
              <a:srgbClr val="FFFF00"/>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200" b="1">
                  <a:cs typeface="Times New Roman" pitchFamily="18" charset="0"/>
                </a:rPr>
                <a:t>ASUHAN KEPERAWATAN</a:t>
              </a:r>
              <a:endParaRPr lang="id-ID" altLang="id-ID" sz="1200">
                <a:cs typeface="Times New Roman" pitchFamily="18" charset="0"/>
              </a:endParaRPr>
            </a:p>
          </p:txBody>
        </p:sp>
        <p:grpSp>
          <p:nvGrpSpPr>
            <p:cNvPr id="53266" name="Group 16"/>
            <p:cNvGrpSpPr>
              <a:grpSpLocks/>
            </p:cNvGrpSpPr>
            <p:nvPr/>
          </p:nvGrpSpPr>
          <p:grpSpPr bwMode="auto">
            <a:xfrm>
              <a:off x="8341" y="14401"/>
              <a:ext cx="2349" cy="3732"/>
              <a:chOff x="5270" y="14401"/>
              <a:chExt cx="2349" cy="3732"/>
            </a:xfrm>
          </p:grpSpPr>
          <p:sp>
            <p:nvSpPr>
              <p:cNvPr id="53279" name="AutoShape 24"/>
              <p:cNvSpPr>
                <a:spLocks noChangeArrowheads="1"/>
              </p:cNvSpPr>
              <p:nvPr/>
            </p:nvSpPr>
            <p:spPr bwMode="auto">
              <a:xfrm>
                <a:off x="5343" y="14401"/>
                <a:ext cx="2196" cy="624"/>
              </a:xfrm>
              <a:prstGeom prst="roundRect">
                <a:avLst>
                  <a:gd name="adj" fmla="val 16667"/>
                </a:avLst>
              </a:prstGeom>
              <a:solidFill>
                <a:srgbClr val="FFFF00"/>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100" b="1">
                    <a:cs typeface="Times New Roman" pitchFamily="18" charset="0"/>
                  </a:rPr>
                  <a:t>PENGELOLAAN PERKESMAS</a:t>
                </a:r>
                <a:endParaRPr lang="id-ID" altLang="id-ID" sz="1100">
                  <a:cs typeface="Times New Roman" pitchFamily="18" charset="0"/>
                </a:endParaRPr>
              </a:p>
            </p:txBody>
          </p:sp>
          <p:grpSp>
            <p:nvGrpSpPr>
              <p:cNvPr id="53280" name="Group 17"/>
              <p:cNvGrpSpPr>
                <a:grpSpLocks/>
              </p:cNvGrpSpPr>
              <p:nvPr/>
            </p:nvGrpSpPr>
            <p:grpSpPr bwMode="auto">
              <a:xfrm>
                <a:off x="5270" y="15124"/>
                <a:ext cx="2349" cy="3009"/>
                <a:chOff x="5270" y="15025"/>
                <a:chExt cx="2349" cy="3009"/>
              </a:xfrm>
            </p:grpSpPr>
            <p:sp>
              <p:nvSpPr>
                <p:cNvPr id="53281" name="AutoShape 23"/>
                <p:cNvSpPr>
                  <a:spLocks noChangeArrowheads="1"/>
                </p:cNvSpPr>
                <p:nvPr/>
              </p:nvSpPr>
              <p:spPr bwMode="auto">
                <a:xfrm>
                  <a:off x="5270" y="15025"/>
                  <a:ext cx="2349" cy="3009"/>
                </a:xfrm>
                <a:prstGeom prst="roundRect">
                  <a:avLst>
                    <a:gd name="adj" fmla="val 16667"/>
                  </a:avLst>
                </a:prstGeom>
                <a:solidFill>
                  <a:srgbClr val="FFFFFF"/>
                </a:solidFill>
                <a:ln w="9525">
                  <a:solidFill>
                    <a:srgbClr val="000000"/>
                  </a:solidFill>
                  <a:prstDash val="sysDot"/>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sp>
              <p:nvSpPr>
                <p:cNvPr id="53282" name="AutoShape 22"/>
                <p:cNvSpPr>
                  <a:spLocks noChangeArrowheads="1"/>
                </p:cNvSpPr>
                <p:nvPr/>
              </p:nvSpPr>
              <p:spPr bwMode="auto">
                <a:xfrm>
                  <a:off x="5343" y="15228"/>
                  <a:ext cx="2196" cy="505"/>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400" b="1">
                      <a:cs typeface="Times New Roman" pitchFamily="18" charset="0"/>
                    </a:rPr>
                    <a:t>Perencanaan</a:t>
                  </a:r>
                </a:p>
              </p:txBody>
            </p:sp>
            <p:sp>
              <p:nvSpPr>
                <p:cNvPr id="53283" name="AutoShape 21"/>
                <p:cNvSpPr>
                  <a:spLocks noChangeArrowheads="1"/>
                </p:cNvSpPr>
                <p:nvPr/>
              </p:nvSpPr>
              <p:spPr bwMode="auto">
                <a:xfrm>
                  <a:off x="5343" y="16183"/>
                  <a:ext cx="2196" cy="505"/>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400" b="1">
                      <a:cs typeface="Times New Roman" pitchFamily="18" charset="0"/>
                    </a:rPr>
                    <a:t>Pelaksanaan</a:t>
                  </a:r>
                </a:p>
              </p:txBody>
            </p:sp>
            <p:sp>
              <p:nvSpPr>
                <p:cNvPr id="53284" name="AutoShape 20"/>
                <p:cNvSpPr>
                  <a:spLocks noChangeArrowheads="1"/>
                </p:cNvSpPr>
                <p:nvPr/>
              </p:nvSpPr>
              <p:spPr bwMode="auto">
                <a:xfrm>
                  <a:off x="5343" y="17220"/>
                  <a:ext cx="2196" cy="505"/>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400" b="1">
                      <a:cs typeface="Times New Roman" pitchFamily="18" charset="0"/>
                    </a:rPr>
                    <a:t>Penilaian</a:t>
                  </a:r>
                </a:p>
              </p:txBody>
            </p:sp>
            <p:cxnSp>
              <p:nvCxnSpPr>
                <p:cNvPr id="53285" name="AutoShape 19"/>
                <p:cNvCxnSpPr>
                  <a:cxnSpLocks noChangeShapeType="1"/>
                </p:cNvCxnSpPr>
                <p:nvPr/>
              </p:nvCxnSpPr>
              <p:spPr bwMode="auto">
                <a:xfrm rot="5400000">
                  <a:off x="6217" y="15957"/>
                  <a:ext cx="450" cy="1"/>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53286" name="AutoShape 18"/>
                <p:cNvCxnSpPr>
                  <a:cxnSpLocks noChangeShapeType="1"/>
                </p:cNvCxnSpPr>
                <p:nvPr/>
              </p:nvCxnSpPr>
              <p:spPr bwMode="auto">
                <a:xfrm rot="5400000">
                  <a:off x="6176" y="16953"/>
                  <a:ext cx="532" cy="1"/>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grpSp>
        </p:grpSp>
        <p:grpSp>
          <p:nvGrpSpPr>
            <p:cNvPr id="53267" name="Group 8"/>
            <p:cNvGrpSpPr>
              <a:grpSpLocks/>
            </p:cNvGrpSpPr>
            <p:nvPr/>
          </p:nvGrpSpPr>
          <p:grpSpPr bwMode="auto">
            <a:xfrm>
              <a:off x="5408" y="14401"/>
              <a:ext cx="2490" cy="5835"/>
              <a:chOff x="5408" y="14401"/>
              <a:chExt cx="2490" cy="5835"/>
            </a:xfrm>
          </p:grpSpPr>
          <p:sp>
            <p:nvSpPr>
              <p:cNvPr id="53272" name="AutoShape 15"/>
              <p:cNvSpPr>
                <a:spLocks noChangeArrowheads="1"/>
              </p:cNvSpPr>
              <p:nvPr/>
            </p:nvSpPr>
            <p:spPr bwMode="auto">
              <a:xfrm>
                <a:off x="5525" y="14401"/>
                <a:ext cx="2196" cy="624"/>
              </a:xfrm>
              <a:prstGeom prst="roundRect">
                <a:avLst>
                  <a:gd name="adj" fmla="val 16667"/>
                </a:avLst>
              </a:prstGeom>
              <a:solidFill>
                <a:srgbClr val="FFFF00"/>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200" b="1">
                    <a:cs typeface="Times New Roman" pitchFamily="18" charset="0"/>
                  </a:rPr>
                  <a:t>PEMBINAAN PERKESMAS</a:t>
                </a:r>
                <a:endParaRPr lang="id-ID" altLang="id-ID" sz="1200">
                  <a:cs typeface="Times New Roman" pitchFamily="18" charset="0"/>
                </a:endParaRPr>
              </a:p>
            </p:txBody>
          </p:sp>
          <p:sp>
            <p:nvSpPr>
              <p:cNvPr id="53273" name="AutoShape 14"/>
              <p:cNvSpPr>
                <a:spLocks noChangeArrowheads="1"/>
              </p:cNvSpPr>
              <p:nvPr/>
            </p:nvSpPr>
            <p:spPr bwMode="auto">
              <a:xfrm>
                <a:off x="5408" y="15124"/>
                <a:ext cx="2490" cy="5112"/>
              </a:xfrm>
              <a:prstGeom prst="roundRect">
                <a:avLst>
                  <a:gd name="adj" fmla="val 16667"/>
                </a:avLst>
              </a:prstGeom>
              <a:solidFill>
                <a:srgbClr val="FFFFFF"/>
              </a:solidFill>
              <a:ln w="9525">
                <a:solidFill>
                  <a:srgbClr val="000000"/>
                </a:solidFill>
                <a:prstDash val="sysDot"/>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sp>
            <p:nvSpPr>
              <p:cNvPr id="53274" name="AutoShape 13"/>
              <p:cNvSpPr>
                <a:spLocks noChangeArrowheads="1"/>
              </p:cNvSpPr>
              <p:nvPr/>
            </p:nvSpPr>
            <p:spPr bwMode="auto">
              <a:xfrm>
                <a:off x="5735" y="15079"/>
                <a:ext cx="1820" cy="597"/>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400" b="1" dirty="0">
                    <a:cs typeface="Times New Roman" pitchFamily="18" charset="0"/>
                  </a:rPr>
                  <a:t>Bimbingan Teknis</a:t>
                </a:r>
              </a:p>
            </p:txBody>
          </p:sp>
          <p:sp>
            <p:nvSpPr>
              <p:cNvPr id="53275" name="AutoShape 12"/>
              <p:cNvSpPr>
                <a:spLocks noChangeArrowheads="1"/>
              </p:cNvSpPr>
              <p:nvPr/>
            </p:nvSpPr>
            <p:spPr bwMode="auto">
              <a:xfrm>
                <a:off x="5674" y="16771"/>
                <a:ext cx="1945" cy="752"/>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400" b="1">
                    <a:cs typeface="Times New Roman" pitchFamily="18" charset="0"/>
                  </a:rPr>
                  <a:t>Monitoring dan Evaluasi</a:t>
                </a:r>
              </a:p>
            </p:txBody>
          </p:sp>
          <p:cxnSp>
            <p:nvCxnSpPr>
              <p:cNvPr id="53276" name="AutoShape 11"/>
              <p:cNvCxnSpPr>
                <a:cxnSpLocks noChangeShapeType="1"/>
              </p:cNvCxnSpPr>
              <p:nvPr/>
            </p:nvCxnSpPr>
            <p:spPr bwMode="auto">
              <a:xfrm rot="16200000" flipH="1">
                <a:off x="6098" y="16379"/>
                <a:ext cx="1095" cy="2"/>
              </a:xfrm>
              <a:prstGeom prst="bentConnector3">
                <a:avLst>
                  <a:gd name="adj1" fmla="val 49954"/>
                </a:avLst>
              </a:prstGeom>
              <a:noFill/>
              <a:ln w="9525">
                <a:solidFill>
                  <a:srgbClr val="000000"/>
                </a:solidFill>
                <a:prstDash val="sysDot"/>
                <a:miter lim="800000"/>
                <a:headEnd/>
                <a:tailEnd type="triangle" w="med" len="med"/>
              </a:ln>
              <a:extLst>
                <a:ext uri="{909E8E84-426E-40dd-AFC4-6F175D3DCCD1}">
                  <a14:hiddenFill xmlns:a14="http://schemas.microsoft.com/office/drawing/2010/main" xmlns="">
                    <a:noFill/>
                  </a14:hiddenFill>
                </a:ext>
              </a:extLst>
            </p:spPr>
          </p:cxnSp>
          <p:sp>
            <p:nvSpPr>
              <p:cNvPr id="53277" name="AutoShape 10"/>
              <p:cNvSpPr>
                <a:spLocks noChangeArrowheads="1"/>
              </p:cNvSpPr>
              <p:nvPr/>
            </p:nvSpPr>
            <p:spPr bwMode="auto">
              <a:xfrm>
                <a:off x="5674" y="19056"/>
                <a:ext cx="1945" cy="624"/>
              </a:xfrm>
              <a:prstGeom prst="roundRect">
                <a:avLst>
                  <a:gd name="adj" fmla="val 16667"/>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400" b="1" dirty="0">
                    <a:cs typeface="Times New Roman" pitchFamily="18" charset="0"/>
                  </a:rPr>
                  <a:t>Tindak Lanjut</a:t>
                </a:r>
              </a:p>
            </p:txBody>
          </p:sp>
          <p:cxnSp>
            <p:nvCxnSpPr>
              <p:cNvPr id="53278" name="AutoShape 9"/>
              <p:cNvCxnSpPr>
                <a:cxnSpLocks noChangeShapeType="1"/>
              </p:cNvCxnSpPr>
              <p:nvPr/>
            </p:nvCxnSpPr>
            <p:spPr bwMode="auto">
              <a:xfrm flipH="1">
                <a:off x="6648" y="17679"/>
                <a:ext cx="0" cy="1325"/>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grpSp>
        <p:sp>
          <p:nvSpPr>
            <p:cNvPr id="53268" name="AutoShape 7"/>
            <p:cNvSpPr>
              <a:spLocks noChangeArrowheads="1"/>
            </p:cNvSpPr>
            <p:nvPr/>
          </p:nvSpPr>
          <p:spPr bwMode="auto">
            <a:xfrm>
              <a:off x="4890" y="14476"/>
              <a:ext cx="518" cy="452"/>
            </a:xfrm>
            <a:prstGeom prst="leftArrow">
              <a:avLst>
                <a:gd name="adj1" fmla="val 50000"/>
                <a:gd name="adj2" fmla="val 28650"/>
              </a:avLst>
            </a:prstGeom>
            <a:solidFill>
              <a:srgbClr val="FF0000"/>
            </a:solidFill>
            <a:ln w="9525">
              <a:solidFill>
                <a:srgbClr val="000000"/>
              </a:solidFill>
              <a:miter lim="800000"/>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sp>
          <p:nvSpPr>
            <p:cNvPr id="53269" name="AutoShape 6"/>
            <p:cNvSpPr>
              <a:spLocks noChangeArrowheads="1"/>
            </p:cNvSpPr>
            <p:nvPr/>
          </p:nvSpPr>
          <p:spPr bwMode="auto">
            <a:xfrm flipH="1">
              <a:off x="7812" y="14476"/>
              <a:ext cx="529" cy="452"/>
            </a:xfrm>
            <a:prstGeom prst="leftArrow">
              <a:avLst>
                <a:gd name="adj1" fmla="val 50000"/>
                <a:gd name="adj2" fmla="val 29259"/>
              </a:avLst>
            </a:prstGeom>
            <a:solidFill>
              <a:srgbClr val="FF0000"/>
            </a:solidFill>
            <a:ln w="9525">
              <a:solidFill>
                <a:srgbClr val="000000"/>
              </a:solidFill>
              <a:miter lim="800000"/>
              <a:headEnd/>
              <a:tailEnd/>
            </a:ln>
          </p:spPr>
          <p:txBody>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sp>
          <p:nvSpPr>
            <p:cNvPr id="53270" name="AutoShape 5"/>
            <p:cNvSpPr>
              <a:spLocks noChangeArrowheads="1"/>
            </p:cNvSpPr>
            <p:nvPr/>
          </p:nvSpPr>
          <p:spPr bwMode="auto">
            <a:xfrm>
              <a:off x="4810" y="12968"/>
              <a:ext cx="3900" cy="541"/>
            </a:xfrm>
            <a:prstGeom prst="upArrow">
              <a:avLst>
                <a:gd name="adj1" fmla="val 50000"/>
                <a:gd name="adj2" fmla="val 25000"/>
              </a:avLst>
            </a:prstGeom>
            <a:solidFill>
              <a:srgbClr val="FF0000"/>
            </a:solidFill>
            <a:ln w="9525">
              <a:solidFill>
                <a:srgbClr val="000000"/>
              </a:solidFill>
              <a:miter lim="800000"/>
              <a:headEnd/>
              <a:tailEnd/>
            </a:ln>
          </p:spPr>
          <p:txBody>
            <a:bodyPr vert="eaVert"/>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sp>
          <p:nvSpPr>
            <p:cNvPr id="53271" name="AutoShape 4"/>
            <p:cNvSpPr>
              <a:spLocks noChangeArrowheads="1"/>
            </p:cNvSpPr>
            <p:nvPr/>
          </p:nvSpPr>
          <p:spPr bwMode="auto">
            <a:xfrm>
              <a:off x="6239" y="10950"/>
              <a:ext cx="1010" cy="247"/>
            </a:xfrm>
            <a:prstGeom prst="upArrow">
              <a:avLst>
                <a:gd name="adj1" fmla="val 50000"/>
                <a:gd name="adj2" fmla="val 25000"/>
              </a:avLst>
            </a:prstGeom>
            <a:solidFill>
              <a:srgbClr val="FF0000"/>
            </a:solidFill>
            <a:ln w="9525">
              <a:solidFill>
                <a:srgbClr val="000000"/>
              </a:solidFill>
              <a:miter lim="800000"/>
              <a:headEnd/>
              <a:tailEnd/>
            </a:ln>
          </p:spPr>
          <p:txBody>
            <a:bodyPr vert="eaVert"/>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endParaRPr lang="en-US" altLang="id-ID" sz="1800">
                <a:latin typeface="Century Gothic" pitchFamily="34" charset="0"/>
              </a:endParaRPr>
            </a:p>
          </p:txBody>
        </p:sp>
      </p:grpSp>
      <p:sp>
        <p:nvSpPr>
          <p:cNvPr id="53252" name="TextBox 45"/>
          <p:cNvSpPr txBox="1">
            <a:spLocks noChangeArrowheads="1"/>
          </p:cNvSpPr>
          <p:nvPr/>
        </p:nvSpPr>
        <p:spPr bwMode="auto">
          <a:xfrm>
            <a:off x="1307810" y="0"/>
            <a:ext cx="7836190" cy="369332"/>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sz="2400">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id-ID" altLang="id-ID" sz="1800" dirty="0">
                <a:solidFill>
                  <a:srgbClr val="0000FF"/>
                </a:solidFill>
                <a:latin typeface="Berlin Sans FB" pitchFamily="34" charset="0"/>
              </a:rPr>
              <a:t>Mekanisme Penyelenggaraan Pelayanan </a:t>
            </a:r>
            <a:r>
              <a:rPr lang="en-US" altLang="id-ID" sz="1800" dirty="0" err="1">
                <a:solidFill>
                  <a:srgbClr val="0000FF"/>
                </a:solidFill>
                <a:latin typeface="Berlin Sans FB" pitchFamily="34" charset="0"/>
              </a:rPr>
              <a:t>Keperawatan</a:t>
            </a:r>
            <a:r>
              <a:rPr lang="en-US" altLang="id-ID" sz="1800" dirty="0">
                <a:solidFill>
                  <a:srgbClr val="0000FF"/>
                </a:solidFill>
                <a:latin typeface="Berlin Sans FB" pitchFamily="34" charset="0"/>
              </a:rPr>
              <a:t> </a:t>
            </a:r>
            <a:r>
              <a:rPr lang="en-US" altLang="id-ID" sz="1800" dirty="0" err="1">
                <a:solidFill>
                  <a:srgbClr val="0000FF"/>
                </a:solidFill>
                <a:latin typeface="Berlin Sans FB" pitchFamily="34" charset="0"/>
              </a:rPr>
              <a:t>Kesehatan</a:t>
            </a:r>
            <a:r>
              <a:rPr lang="en-US" altLang="id-ID" sz="1800" dirty="0">
                <a:solidFill>
                  <a:srgbClr val="0000FF"/>
                </a:solidFill>
                <a:latin typeface="Berlin Sans FB" pitchFamily="34" charset="0"/>
              </a:rPr>
              <a:t> </a:t>
            </a:r>
            <a:r>
              <a:rPr lang="en-US" altLang="id-ID" sz="1800" dirty="0" err="1">
                <a:solidFill>
                  <a:srgbClr val="0000FF"/>
                </a:solidFill>
                <a:latin typeface="Berlin Sans FB" pitchFamily="34" charset="0"/>
              </a:rPr>
              <a:t>Masyarakat</a:t>
            </a:r>
            <a:r>
              <a:rPr lang="en-US" altLang="id-ID" sz="1800" dirty="0">
                <a:solidFill>
                  <a:srgbClr val="0000FF"/>
                </a:solidFill>
                <a:latin typeface="Berlin Sans FB" pitchFamily="34" charset="0"/>
              </a:rPr>
              <a:t> </a:t>
            </a:r>
            <a:endParaRPr lang="id-ID" altLang="id-ID" sz="1800" dirty="0">
              <a:solidFill>
                <a:srgbClr val="0000FF"/>
              </a:solidFill>
              <a:latin typeface="Berlin Sans FB" pitchFamily="34" charset="0"/>
            </a:endParaRPr>
          </a:p>
        </p:txBody>
      </p:sp>
      <p:sp>
        <p:nvSpPr>
          <p:cNvPr id="53253" name="Slide Number Placeholder 1"/>
          <p:cNvSpPr>
            <a:spLocks noGrp="1"/>
          </p:cNvSpPr>
          <p:nvPr>
            <p:ph type="sldNum" sz="quarter" idx="12"/>
          </p:nvPr>
        </p:nvSpPr>
        <p:spPr bwMode="auto">
          <a:xfrm>
            <a:off x="7967663" y="6384929"/>
            <a:ext cx="1066800" cy="3286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E33DA4-B25A-4547-A1EA-281BB0109880}" type="slidenum">
              <a:rPr lang="id-ID" altLang="id-ID">
                <a:solidFill>
                  <a:srgbClr val="FFFFFF"/>
                </a:solidFill>
              </a:rPr>
              <a:pPr/>
              <a:t>22</a:t>
            </a:fld>
            <a:endParaRPr lang="id-ID" altLang="id-ID">
              <a:solidFill>
                <a:srgbClr val="FFFFFF"/>
              </a:solidFill>
            </a:endParaRPr>
          </a:p>
        </p:txBody>
      </p:sp>
      <p:sp>
        <p:nvSpPr>
          <p:cNvPr id="53254" name="TextBox 1"/>
          <p:cNvSpPr txBox="1">
            <a:spLocks noChangeArrowheads="1"/>
          </p:cNvSpPr>
          <p:nvPr/>
        </p:nvSpPr>
        <p:spPr bwMode="auto">
          <a:xfrm>
            <a:off x="6859591" y="454029"/>
            <a:ext cx="1834472" cy="307777"/>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d-ID" sz="1400" dirty="0" err="1"/>
              <a:t>Permekes</a:t>
            </a:r>
            <a:r>
              <a:rPr lang="en-US" altLang="id-ID" sz="1400" dirty="0"/>
              <a:t> 43 / 2016</a:t>
            </a:r>
          </a:p>
        </p:txBody>
      </p:sp>
      <p:cxnSp>
        <p:nvCxnSpPr>
          <p:cNvPr id="4" name="Straight Arrow Connector 3"/>
          <p:cNvCxnSpPr/>
          <p:nvPr/>
        </p:nvCxnSpPr>
        <p:spPr>
          <a:xfrm>
            <a:off x="6267452" y="642938"/>
            <a:ext cx="6397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TextBox 1"/>
          <p:cNvSpPr txBox="1">
            <a:spLocks noChangeArrowheads="1"/>
          </p:cNvSpPr>
          <p:nvPr/>
        </p:nvSpPr>
        <p:spPr bwMode="auto">
          <a:xfrm>
            <a:off x="6859590" y="1091582"/>
            <a:ext cx="2230739" cy="30777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d-ID" sz="1400" dirty="0" err="1"/>
              <a:t>Permekes</a:t>
            </a:r>
            <a:r>
              <a:rPr lang="en-US" altLang="id-ID" sz="1400" dirty="0"/>
              <a:t> </a:t>
            </a:r>
            <a:r>
              <a:rPr lang="id-ID" altLang="id-ID" sz="1400" dirty="0"/>
              <a:t>75</a:t>
            </a:r>
            <a:r>
              <a:rPr lang="en-US" altLang="id-ID" sz="1400" dirty="0"/>
              <a:t>/201</a:t>
            </a:r>
            <a:r>
              <a:rPr lang="id-ID" altLang="id-ID" sz="1400" dirty="0"/>
              <a:t>4</a:t>
            </a:r>
            <a:endParaRPr lang="en-US" altLang="id-ID" sz="1400" dirty="0"/>
          </a:p>
        </p:txBody>
      </p:sp>
      <p:cxnSp>
        <p:nvCxnSpPr>
          <p:cNvPr id="50" name="Straight Arrow Connector 49"/>
          <p:cNvCxnSpPr/>
          <p:nvPr/>
        </p:nvCxnSpPr>
        <p:spPr>
          <a:xfrm>
            <a:off x="6089061" y="1242875"/>
            <a:ext cx="6165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376319" y="2590800"/>
            <a:ext cx="3198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42050" y="2249269"/>
            <a:ext cx="124827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id-ID" sz="1400" dirty="0">
                <a:latin typeface="Berlin Sans FB" pitchFamily="34" charset="0"/>
              </a:rPr>
              <a:t>Kepmenkes 279/2006</a:t>
            </a:r>
            <a:endParaRPr lang="id-ID" sz="1400" dirty="0"/>
          </a:p>
        </p:txBody>
      </p:sp>
      <p:sp>
        <p:nvSpPr>
          <p:cNvPr id="2" name="Rectangle 1">
            <a:extLst>
              <a:ext uri="{FF2B5EF4-FFF2-40B4-BE49-F238E27FC236}">
                <a16:creationId xmlns:a16="http://schemas.microsoft.com/office/drawing/2014/main" xmlns="" id="{ECD06FC0-C42E-4651-B775-50D0CC527B7C}"/>
              </a:ext>
            </a:extLst>
          </p:cNvPr>
          <p:cNvSpPr/>
          <p:nvPr/>
        </p:nvSpPr>
        <p:spPr>
          <a:xfrm>
            <a:off x="3429354" y="6326492"/>
            <a:ext cx="2194732" cy="387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TINGKAT</a:t>
            </a:r>
            <a:r>
              <a:rPr lang="en-US" sz="2000" dirty="0"/>
              <a:t> </a:t>
            </a:r>
            <a:r>
              <a:rPr lang="en-US" sz="1200" dirty="0"/>
              <a:t>PUSKESMAS DAN DINAS KESEHATAN KAB/KOTA</a:t>
            </a:r>
          </a:p>
        </p:txBody>
      </p:sp>
      <p:sp>
        <p:nvSpPr>
          <p:cNvPr id="55" name="Rectangle 54">
            <a:extLst>
              <a:ext uri="{FF2B5EF4-FFF2-40B4-BE49-F238E27FC236}">
                <a16:creationId xmlns:a16="http://schemas.microsoft.com/office/drawing/2014/main" xmlns="" id="{33B8528B-AFB3-48A2-BE70-340991DC1F1D}"/>
              </a:ext>
            </a:extLst>
          </p:cNvPr>
          <p:cNvSpPr/>
          <p:nvPr/>
        </p:nvSpPr>
        <p:spPr>
          <a:xfrm>
            <a:off x="593161" y="6506948"/>
            <a:ext cx="2133898" cy="246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TINGKAT</a:t>
            </a:r>
            <a:r>
              <a:rPr lang="en-US" sz="2000" dirty="0"/>
              <a:t> </a:t>
            </a:r>
            <a:r>
              <a:rPr lang="en-US" sz="1200" dirty="0"/>
              <a:t>PUSKESMAS </a:t>
            </a:r>
          </a:p>
        </p:txBody>
      </p:sp>
      <p:sp>
        <p:nvSpPr>
          <p:cNvPr id="56" name="Rectangle 55">
            <a:extLst>
              <a:ext uri="{FF2B5EF4-FFF2-40B4-BE49-F238E27FC236}">
                <a16:creationId xmlns:a16="http://schemas.microsoft.com/office/drawing/2014/main" xmlns="" id="{BDE45460-7B0D-44DA-BE76-26EDEB16DE9F}"/>
              </a:ext>
            </a:extLst>
          </p:cNvPr>
          <p:cNvSpPr/>
          <p:nvPr/>
        </p:nvSpPr>
        <p:spPr>
          <a:xfrm>
            <a:off x="6318644" y="5284894"/>
            <a:ext cx="2194732" cy="715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TINGKAT</a:t>
            </a:r>
            <a:r>
              <a:rPr lang="en-US" sz="2000" dirty="0"/>
              <a:t> </a:t>
            </a:r>
            <a:r>
              <a:rPr lang="en-US" sz="1200" dirty="0"/>
              <a:t>DINAS KESEHATAN KAB/KOTA, PROVINSI DAN PUSAT</a:t>
            </a:r>
          </a:p>
        </p:txBody>
      </p:sp>
    </p:spTree>
    <p:extLst>
      <p:ext uri="{BB962C8B-B14F-4D97-AF65-F5344CB8AC3E}">
        <p14:creationId xmlns:p14="http://schemas.microsoft.com/office/powerpoint/2010/main" val="326443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22350" y="3644892"/>
            <a:ext cx="7239000" cy="514350"/>
          </a:xfrm>
        </p:spPr>
        <p:txBody>
          <a:bodyPr>
            <a:noAutofit/>
          </a:bodyPr>
          <a:lstStyle/>
          <a:p>
            <a:pPr algn="ctr" eaLnBrk="1" fontAlgn="auto" hangingPunct="1">
              <a:spcAft>
                <a:spcPts val="0"/>
              </a:spcAft>
              <a:defRPr/>
            </a:pPr>
            <a:r>
              <a:rPr lang="id-ID" sz="2800" noProof="1">
                <a:latin typeface="Berlin Sans FB" pitchFamily="34" charset="0"/>
                <a:cs typeface="Arabic Typesetting" pitchFamily="66" charset="-78"/>
              </a:rPr>
              <a:t>PROSES ALIH PERAN PERAWAT DAN KLIEN</a:t>
            </a:r>
            <a:br>
              <a:rPr lang="id-ID" sz="2800" noProof="1">
                <a:latin typeface="Berlin Sans FB" pitchFamily="34" charset="0"/>
                <a:cs typeface="Arabic Typesetting" pitchFamily="66" charset="-78"/>
              </a:rPr>
            </a:br>
            <a:r>
              <a:rPr lang="id-ID" sz="2800" noProof="1">
                <a:latin typeface="Berlin Sans FB" pitchFamily="34" charset="0"/>
                <a:cs typeface="Arabic Typesetting" pitchFamily="66" charset="-78"/>
              </a:rPr>
              <a:t>(Kepmenkes 279/2006)</a:t>
            </a:r>
            <a:endParaRPr lang="en-US" sz="2800" noProof="1">
              <a:latin typeface="Berlin Sans FB" pitchFamily="34" charset="0"/>
              <a:cs typeface="Arabic Typesetting" pitchFamily="66" charset="-78"/>
            </a:endParaRPr>
          </a:p>
        </p:txBody>
      </p:sp>
      <p:sp>
        <p:nvSpPr>
          <p:cNvPr id="48131" name="Oval 3"/>
          <p:cNvSpPr>
            <a:spLocks noChangeArrowheads="1"/>
          </p:cNvSpPr>
          <p:nvPr/>
        </p:nvSpPr>
        <p:spPr bwMode="auto">
          <a:xfrm>
            <a:off x="1219200" y="4419600"/>
            <a:ext cx="1752600" cy="1676400"/>
          </a:xfrm>
          <a:prstGeom prst="ellipse">
            <a:avLst/>
          </a:prstGeom>
          <a:noFill/>
          <a:ln w="38100" cap="sq">
            <a:solidFill>
              <a:schemeClr val="hlink"/>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id-ID"/>
          </a:p>
        </p:txBody>
      </p:sp>
      <p:sp>
        <p:nvSpPr>
          <p:cNvPr id="48132" name="Oval 4"/>
          <p:cNvSpPr>
            <a:spLocks noChangeArrowheads="1"/>
          </p:cNvSpPr>
          <p:nvPr/>
        </p:nvSpPr>
        <p:spPr bwMode="auto">
          <a:xfrm>
            <a:off x="3886200" y="4724400"/>
            <a:ext cx="1600200" cy="1371600"/>
          </a:xfrm>
          <a:prstGeom prst="ellipse">
            <a:avLst/>
          </a:prstGeom>
          <a:noFill/>
          <a:ln w="38100" cap="sq">
            <a:solidFill>
              <a:schemeClr val="hlink"/>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id-ID" altLang="id-ID" sz="2400" noProof="1">
              <a:solidFill>
                <a:schemeClr val="hlink"/>
              </a:solidFill>
              <a:latin typeface="Times New Roman" pitchFamily="18" charset="0"/>
            </a:endParaRPr>
          </a:p>
        </p:txBody>
      </p:sp>
      <p:sp>
        <p:nvSpPr>
          <p:cNvPr id="48133" name="Oval 5"/>
          <p:cNvSpPr>
            <a:spLocks noChangeArrowheads="1"/>
          </p:cNvSpPr>
          <p:nvPr/>
        </p:nvSpPr>
        <p:spPr bwMode="auto">
          <a:xfrm>
            <a:off x="6400800" y="5257800"/>
            <a:ext cx="914400" cy="838200"/>
          </a:xfrm>
          <a:prstGeom prst="ellipse">
            <a:avLst/>
          </a:prstGeom>
          <a:noFill/>
          <a:ln w="38100" cap="sq">
            <a:solidFill>
              <a:schemeClr val="hlink"/>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id-ID"/>
          </a:p>
        </p:txBody>
      </p:sp>
      <p:sp>
        <p:nvSpPr>
          <p:cNvPr id="48134" name="Oval 6"/>
          <p:cNvSpPr>
            <a:spLocks noChangeArrowheads="1"/>
          </p:cNvSpPr>
          <p:nvPr/>
        </p:nvSpPr>
        <p:spPr bwMode="auto">
          <a:xfrm>
            <a:off x="1600200" y="5257800"/>
            <a:ext cx="914400" cy="838200"/>
          </a:xfrm>
          <a:prstGeom prst="ellipse">
            <a:avLst/>
          </a:prstGeom>
          <a:noFill/>
          <a:ln w="38100">
            <a:solidFill>
              <a:schemeClr val="tx1"/>
            </a:solidFill>
            <a:prstDash val="dash"/>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id-ID"/>
          </a:p>
        </p:txBody>
      </p:sp>
      <p:sp>
        <p:nvSpPr>
          <p:cNvPr id="48135" name="Oval 7"/>
          <p:cNvSpPr>
            <a:spLocks noChangeArrowheads="1"/>
          </p:cNvSpPr>
          <p:nvPr/>
        </p:nvSpPr>
        <p:spPr bwMode="auto">
          <a:xfrm>
            <a:off x="5943600" y="4419600"/>
            <a:ext cx="1752600" cy="1676400"/>
          </a:xfrm>
          <a:prstGeom prst="ellipse">
            <a:avLst/>
          </a:prstGeom>
          <a:noFill/>
          <a:ln w="38100">
            <a:solidFill>
              <a:schemeClr val="tx1"/>
            </a:solidFill>
            <a:prstDash val="dash"/>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id-ID"/>
          </a:p>
        </p:txBody>
      </p:sp>
      <p:sp>
        <p:nvSpPr>
          <p:cNvPr id="48136" name="Oval 8"/>
          <p:cNvSpPr>
            <a:spLocks noChangeArrowheads="1"/>
          </p:cNvSpPr>
          <p:nvPr/>
        </p:nvSpPr>
        <p:spPr bwMode="auto">
          <a:xfrm>
            <a:off x="4038600" y="4876800"/>
            <a:ext cx="1295400" cy="1219200"/>
          </a:xfrm>
          <a:prstGeom prst="ellipse">
            <a:avLst/>
          </a:prstGeom>
          <a:noFill/>
          <a:ln w="38100">
            <a:solidFill>
              <a:schemeClr val="tx1"/>
            </a:solidFill>
            <a:prstDash val="dash"/>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id-ID"/>
          </a:p>
        </p:txBody>
      </p:sp>
      <p:sp>
        <p:nvSpPr>
          <p:cNvPr id="48137" name="Line 9"/>
          <p:cNvSpPr>
            <a:spLocks noChangeShapeType="1"/>
          </p:cNvSpPr>
          <p:nvPr/>
        </p:nvSpPr>
        <p:spPr bwMode="auto">
          <a:xfrm>
            <a:off x="1066800" y="6019800"/>
            <a:ext cx="838200" cy="76200"/>
          </a:xfrm>
          <a:prstGeom prst="line">
            <a:avLst/>
          </a:prstGeom>
          <a:noFill/>
          <a:ln w="12700">
            <a:solidFill>
              <a:schemeClr val="tx1"/>
            </a:solidFill>
            <a:prstDash val="dash"/>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38" name="Line 10"/>
          <p:cNvSpPr>
            <a:spLocks noChangeShapeType="1"/>
          </p:cNvSpPr>
          <p:nvPr/>
        </p:nvSpPr>
        <p:spPr bwMode="auto">
          <a:xfrm>
            <a:off x="2286000" y="6096000"/>
            <a:ext cx="2209800" cy="0"/>
          </a:xfrm>
          <a:prstGeom prst="line">
            <a:avLst/>
          </a:prstGeom>
          <a:noFill/>
          <a:ln w="12700">
            <a:solidFill>
              <a:schemeClr val="tx1"/>
            </a:solidFill>
            <a:prstDash val="dash"/>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39" name="Line 11"/>
          <p:cNvSpPr>
            <a:spLocks noChangeShapeType="1"/>
          </p:cNvSpPr>
          <p:nvPr/>
        </p:nvSpPr>
        <p:spPr bwMode="auto">
          <a:xfrm>
            <a:off x="4800600" y="6096000"/>
            <a:ext cx="1905000" cy="0"/>
          </a:xfrm>
          <a:prstGeom prst="line">
            <a:avLst/>
          </a:prstGeom>
          <a:noFill/>
          <a:ln w="12700">
            <a:solidFill>
              <a:schemeClr val="tx1"/>
            </a:solidFill>
            <a:prstDash val="dash"/>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40" name="Line 12"/>
          <p:cNvSpPr>
            <a:spLocks noChangeShapeType="1"/>
          </p:cNvSpPr>
          <p:nvPr/>
        </p:nvSpPr>
        <p:spPr bwMode="auto">
          <a:xfrm>
            <a:off x="685800" y="5791200"/>
            <a:ext cx="1143000" cy="228600"/>
          </a:xfrm>
          <a:prstGeom prst="line">
            <a:avLst/>
          </a:prstGeom>
          <a:noFill/>
          <a:ln w="38100" cap="sq">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id-ID"/>
          </a:p>
        </p:txBody>
      </p:sp>
      <p:sp>
        <p:nvSpPr>
          <p:cNvPr id="48141" name="Line 13"/>
          <p:cNvSpPr>
            <a:spLocks noChangeShapeType="1"/>
          </p:cNvSpPr>
          <p:nvPr/>
        </p:nvSpPr>
        <p:spPr bwMode="auto">
          <a:xfrm flipV="1">
            <a:off x="2362200" y="6019800"/>
            <a:ext cx="2133600"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42" name="Line 14"/>
          <p:cNvSpPr>
            <a:spLocks noChangeShapeType="1"/>
          </p:cNvSpPr>
          <p:nvPr/>
        </p:nvSpPr>
        <p:spPr bwMode="auto">
          <a:xfrm flipV="1">
            <a:off x="2209800" y="6019800"/>
            <a:ext cx="2209800" cy="76200"/>
          </a:xfrm>
          <a:prstGeom prst="line">
            <a:avLst/>
          </a:prstGeom>
          <a:noFill/>
          <a:ln w="38100" cap="sq">
            <a:solidFill>
              <a:schemeClr val="hlink"/>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43" name="Line 15"/>
          <p:cNvSpPr>
            <a:spLocks noChangeShapeType="1"/>
          </p:cNvSpPr>
          <p:nvPr/>
        </p:nvSpPr>
        <p:spPr bwMode="auto">
          <a:xfrm flipV="1">
            <a:off x="4800600" y="6019800"/>
            <a:ext cx="2286000" cy="76200"/>
          </a:xfrm>
          <a:prstGeom prst="line">
            <a:avLst/>
          </a:prstGeom>
          <a:noFill/>
          <a:ln w="28575" cap="sq">
            <a:solidFill>
              <a:schemeClr val="hlink"/>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44" name="Line 16"/>
          <p:cNvSpPr>
            <a:spLocks noChangeShapeType="1"/>
          </p:cNvSpPr>
          <p:nvPr/>
        </p:nvSpPr>
        <p:spPr bwMode="auto">
          <a:xfrm>
            <a:off x="7010400" y="6019800"/>
            <a:ext cx="914400" cy="76200"/>
          </a:xfrm>
          <a:prstGeom prst="line">
            <a:avLst/>
          </a:prstGeom>
          <a:noFill/>
          <a:ln w="38100" cap="sq">
            <a:solidFill>
              <a:schemeClr val="hlink"/>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45" name="Line 17"/>
          <p:cNvSpPr>
            <a:spLocks noChangeShapeType="1"/>
          </p:cNvSpPr>
          <p:nvPr/>
        </p:nvSpPr>
        <p:spPr bwMode="auto">
          <a:xfrm>
            <a:off x="6781800" y="6096000"/>
            <a:ext cx="990600" cy="152400"/>
          </a:xfrm>
          <a:prstGeom prst="line">
            <a:avLst/>
          </a:prstGeom>
          <a:noFill/>
          <a:ln w="38100">
            <a:solidFill>
              <a:schemeClr val="tx1"/>
            </a:solidFill>
            <a:prstDash val="dash"/>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49" name="Oval 19"/>
          <p:cNvSpPr>
            <a:spLocks noChangeArrowheads="1"/>
          </p:cNvSpPr>
          <p:nvPr/>
        </p:nvSpPr>
        <p:spPr bwMode="auto">
          <a:xfrm>
            <a:off x="2161653" y="6348420"/>
            <a:ext cx="459828" cy="381000"/>
          </a:xfrm>
          <a:prstGeom prst="ellipse">
            <a:avLst/>
          </a:prstGeom>
          <a:noFill/>
          <a:ln w="38100" cap="sq">
            <a:solidFill>
              <a:schemeClr val="hlink"/>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id-ID"/>
          </a:p>
        </p:txBody>
      </p:sp>
      <p:sp>
        <p:nvSpPr>
          <p:cNvPr id="48150" name="Oval 20"/>
          <p:cNvSpPr>
            <a:spLocks noChangeArrowheads="1"/>
          </p:cNvSpPr>
          <p:nvPr/>
        </p:nvSpPr>
        <p:spPr bwMode="auto">
          <a:xfrm>
            <a:off x="495300" y="6400800"/>
            <a:ext cx="381000" cy="381000"/>
          </a:xfrm>
          <a:prstGeom prst="ellipse">
            <a:avLst/>
          </a:prstGeom>
          <a:noFill/>
          <a:ln w="38100">
            <a:solidFill>
              <a:schemeClr val="tx1"/>
            </a:solidFill>
            <a:prstDash val="dash"/>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id-ID"/>
          </a:p>
        </p:txBody>
      </p:sp>
      <p:sp>
        <p:nvSpPr>
          <p:cNvPr id="48151" name="Text Box 23"/>
          <p:cNvSpPr txBox="1">
            <a:spLocks noChangeArrowheads="1"/>
          </p:cNvSpPr>
          <p:nvPr/>
        </p:nvSpPr>
        <p:spPr bwMode="auto">
          <a:xfrm>
            <a:off x="2726667" y="6444413"/>
            <a:ext cx="14360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d-ID" sz="1400" dirty="0">
                <a:latin typeface="Arial Narrow" pitchFamily="34" charset="0"/>
              </a:rPr>
              <a:t>PERAN PERAWAT</a:t>
            </a:r>
          </a:p>
        </p:txBody>
      </p:sp>
      <p:sp>
        <p:nvSpPr>
          <p:cNvPr id="48152" name="Rectangle 24"/>
          <p:cNvSpPr>
            <a:spLocks noChangeArrowheads="1"/>
          </p:cNvSpPr>
          <p:nvPr/>
        </p:nvSpPr>
        <p:spPr bwMode="auto">
          <a:xfrm>
            <a:off x="882169" y="6450018"/>
            <a:ext cx="11560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d-ID" sz="1400" dirty="0">
                <a:latin typeface="Arial Narrow" pitchFamily="34" charset="0"/>
              </a:rPr>
              <a:t>PERAN KLIEN</a:t>
            </a:r>
          </a:p>
        </p:txBody>
      </p:sp>
      <p:sp>
        <p:nvSpPr>
          <p:cNvPr id="48153" name="Line 26"/>
          <p:cNvSpPr>
            <a:spLocks noChangeShapeType="1"/>
          </p:cNvSpPr>
          <p:nvPr/>
        </p:nvSpPr>
        <p:spPr bwMode="auto">
          <a:xfrm flipV="1">
            <a:off x="2462214" y="5943600"/>
            <a:ext cx="69850"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54" name="Line 28"/>
          <p:cNvSpPr>
            <a:spLocks noChangeShapeType="1"/>
          </p:cNvSpPr>
          <p:nvPr/>
        </p:nvSpPr>
        <p:spPr bwMode="auto">
          <a:xfrm flipV="1">
            <a:off x="2954338" y="5257800"/>
            <a:ext cx="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55" name="Line 29"/>
          <p:cNvSpPr>
            <a:spLocks noChangeShapeType="1"/>
          </p:cNvSpPr>
          <p:nvPr/>
        </p:nvSpPr>
        <p:spPr bwMode="auto">
          <a:xfrm flipH="1">
            <a:off x="2039940" y="4419600"/>
            <a:ext cx="14128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56" name="Line 32"/>
          <p:cNvSpPr>
            <a:spLocks noChangeShapeType="1"/>
          </p:cNvSpPr>
          <p:nvPr/>
        </p:nvSpPr>
        <p:spPr bwMode="auto">
          <a:xfrm flipH="1">
            <a:off x="1266825" y="4876800"/>
            <a:ext cx="69850"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57" name="Line 33"/>
          <p:cNvSpPr>
            <a:spLocks noChangeShapeType="1"/>
          </p:cNvSpPr>
          <p:nvPr/>
        </p:nvSpPr>
        <p:spPr bwMode="auto">
          <a:xfrm>
            <a:off x="1266825" y="5562600"/>
            <a:ext cx="6985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58" name="Line 36"/>
          <p:cNvSpPr>
            <a:spLocks noChangeShapeType="1"/>
          </p:cNvSpPr>
          <p:nvPr/>
        </p:nvSpPr>
        <p:spPr bwMode="auto">
          <a:xfrm>
            <a:off x="1125540" y="5867400"/>
            <a:ext cx="141287"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59" name="Line 37"/>
          <p:cNvSpPr>
            <a:spLocks noChangeShapeType="1"/>
          </p:cNvSpPr>
          <p:nvPr/>
        </p:nvSpPr>
        <p:spPr bwMode="auto">
          <a:xfrm flipV="1">
            <a:off x="2532063" y="5638800"/>
            <a:ext cx="0"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0" name="Line 38"/>
          <p:cNvSpPr>
            <a:spLocks noChangeShapeType="1"/>
          </p:cNvSpPr>
          <p:nvPr/>
        </p:nvSpPr>
        <p:spPr bwMode="auto">
          <a:xfrm flipH="1">
            <a:off x="1970088" y="5257800"/>
            <a:ext cx="6985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1" name="Line 39"/>
          <p:cNvSpPr>
            <a:spLocks noChangeShapeType="1"/>
          </p:cNvSpPr>
          <p:nvPr/>
        </p:nvSpPr>
        <p:spPr bwMode="auto">
          <a:xfrm flipH="1">
            <a:off x="1617663" y="5410200"/>
            <a:ext cx="6985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2" name="Line 40"/>
          <p:cNvSpPr>
            <a:spLocks noChangeShapeType="1"/>
          </p:cNvSpPr>
          <p:nvPr/>
        </p:nvSpPr>
        <p:spPr bwMode="auto">
          <a:xfrm>
            <a:off x="3024188" y="6019800"/>
            <a:ext cx="21113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3" name="Line 41"/>
          <p:cNvSpPr>
            <a:spLocks noChangeShapeType="1"/>
          </p:cNvSpPr>
          <p:nvPr/>
        </p:nvSpPr>
        <p:spPr bwMode="auto">
          <a:xfrm>
            <a:off x="3657600" y="6096000"/>
            <a:ext cx="141288"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4" name="Line 42"/>
          <p:cNvSpPr>
            <a:spLocks noChangeShapeType="1"/>
          </p:cNvSpPr>
          <p:nvPr/>
        </p:nvSpPr>
        <p:spPr bwMode="auto">
          <a:xfrm flipV="1">
            <a:off x="5275263" y="5562600"/>
            <a:ext cx="6985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5" name="Line 43"/>
          <p:cNvSpPr>
            <a:spLocks noChangeShapeType="1"/>
          </p:cNvSpPr>
          <p:nvPr/>
        </p:nvSpPr>
        <p:spPr bwMode="auto">
          <a:xfrm flipH="1">
            <a:off x="4641850" y="4876800"/>
            <a:ext cx="141288"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6" name="Line 44"/>
          <p:cNvSpPr>
            <a:spLocks noChangeShapeType="1"/>
          </p:cNvSpPr>
          <p:nvPr/>
        </p:nvSpPr>
        <p:spPr bwMode="auto">
          <a:xfrm flipH="1">
            <a:off x="4149726" y="5029200"/>
            <a:ext cx="69850"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7" name="Line 45"/>
          <p:cNvSpPr>
            <a:spLocks noChangeShapeType="1"/>
          </p:cNvSpPr>
          <p:nvPr/>
        </p:nvSpPr>
        <p:spPr bwMode="auto">
          <a:xfrm flipV="1">
            <a:off x="5416551" y="5562600"/>
            <a:ext cx="6985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8" name="Line 46"/>
          <p:cNvSpPr>
            <a:spLocks noChangeShapeType="1"/>
          </p:cNvSpPr>
          <p:nvPr/>
        </p:nvSpPr>
        <p:spPr bwMode="auto">
          <a:xfrm flipH="1" flipV="1">
            <a:off x="4852988" y="4724400"/>
            <a:ext cx="211137"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69" name="Line 48"/>
          <p:cNvSpPr>
            <a:spLocks noChangeShapeType="1"/>
          </p:cNvSpPr>
          <p:nvPr/>
        </p:nvSpPr>
        <p:spPr bwMode="auto">
          <a:xfrm flipH="1">
            <a:off x="4079875" y="4876800"/>
            <a:ext cx="139700"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0" name="Line 49"/>
          <p:cNvSpPr>
            <a:spLocks noChangeShapeType="1"/>
          </p:cNvSpPr>
          <p:nvPr/>
        </p:nvSpPr>
        <p:spPr bwMode="auto">
          <a:xfrm>
            <a:off x="3868740" y="5486400"/>
            <a:ext cx="69850" cy="2286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1" name="Line 50"/>
          <p:cNvSpPr>
            <a:spLocks noChangeShapeType="1"/>
          </p:cNvSpPr>
          <p:nvPr/>
        </p:nvSpPr>
        <p:spPr bwMode="auto">
          <a:xfrm>
            <a:off x="5205415" y="6096000"/>
            <a:ext cx="28098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2" name="Line 51"/>
          <p:cNvSpPr>
            <a:spLocks noChangeShapeType="1"/>
          </p:cNvSpPr>
          <p:nvPr/>
        </p:nvSpPr>
        <p:spPr bwMode="auto">
          <a:xfrm flipV="1">
            <a:off x="6962777" y="5943600"/>
            <a:ext cx="282575"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3" name="Line 53"/>
          <p:cNvSpPr>
            <a:spLocks noChangeShapeType="1"/>
          </p:cNvSpPr>
          <p:nvPr/>
        </p:nvSpPr>
        <p:spPr bwMode="auto">
          <a:xfrm flipH="1" flipV="1">
            <a:off x="7245351" y="5486400"/>
            <a:ext cx="6985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4" name="Line 54"/>
          <p:cNvSpPr>
            <a:spLocks noChangeShapeType="1"/>
          </p:cNvSpPr>
          <p:nvPr/>
        </p:nvSpPr>
        <p:spPr bwMode="auto">
          <a:xfrm flipH="1">
            <a:off x="6542090" y="5257800"/>
            <a:ext cx="211137"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5" name="Line 55"/>
          <p:cNvSpPr>
            <a:spLocks noChangeShapeType="1"/>
          </p:cNvSpPr>
          <p:nvPr/>
        </p:nvSpPr>
        <p:spPr bwMode="auto">
          <a:xfrm>
            <a:off x="6400800" y="5791200"/>
            <a:ext cx="6985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6" name="Line 56"/>
          <p:cNvSpPr>
            <a:spLocks noChangeShapeType="1"/>
          </p:cNvSpPr>
          <p:nvPr/>
        </p:nvSpPr>
        <p:spPr bwMode="auto">
          <a:xfrm>
            <a:off x="7456490" y="6096000"/>
            <a:ext cx="280987"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7" name="Line 57"/>
          <p:cNvSpPr>
            <a:spLocks noChangeShapeType="1"/>
          </p:cNvSpPr>
          <p:nvPr/>
        </p:nvSpPr>
        <p:spPr bwMode="auto">
          <a:xfrm flipV="1">
            <a:off x="7667625" y="5334000"/>
            <a:ext cx="0" cy="2286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8" name="Line 58"/>
          <p:cNvSpPr>
            <a:spLocks noChangeShapeType="1"/>
          </p:cNvSpPr>
          <p:nvPr/>
        </p:nvSpPr>
        <p:spPr bwMode="auto">
          <a:xfrm flipH="1" flipV="1">
            <a:off x="7245351" y="4495800"/>
            <a:ext cx="13970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79" name="Line 59"/>
          <p:cNvSpPr>
            <a:spLocks noChangeShapeType="1"/>
          </p:cNvSpPr>
          <p:nvPr/>
        </p:nvSpPr>
        <p:spPr bwMode="auto">
          <a:xfrm flipH="1">
            <a:off x="6259515" y="4495800"/>
            <a:ext cx="141287" cy="76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80" name="Line 60"/>
          <p:cNvSpPr>
            <a:spLocks noChangeShapeType="1"/>
          </p:cNvSpPr>
          <p:nvPr/>
        </p:nvSpPr>
        <p:spPr bwMode="auto">
          <a:xfrm>
            <a:off x="5978525" y="5562600"/>
            <a:ext cx="141288" cy="2286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a:lstStyle/>
          <a:p>
            <a:endParaRPr lang="id-ID"/>
          </a:p>
        </p:txBody>
      </p:sp>
      <p:sp>
        <p:nvSpPr>
          <p:cNvPr id="4818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4FA6D7F-F766-4CBA-91DA-DCD556880D81}" type="slidenum">
              <a:rPr lang="id-ID" altLang="id-ID">
                <a:solidFill>
                  <a:srgbClr val="FFFFFF"/>
                </a:solidFill>
              </a:rPr>
              <a:pPr/>
              <a:t>23</a:t>
            </a:fld>
            <a:endParaRPr lang="id-ID" altLang="id-ID">
              <a:solidFill>
                <a:srgbClr val="FFFFFF"/>
              </a:solidFill>
            </a:endParaRPr>
          </a:p>
        </p:txBody>
      </p:sp>
      <p:sp>
        <p:nvSpPr>
          <p:cNvPr id="52" name="Rectangle 51"/>
          <p:cNvSpPr/>
          <p:nvPr/>
        </p:nvSpPr>
        <p:spPr>
          <a:xfrm>
            <a:off x="457501" y="1496697"/>
            <a:ext cx="1981065" cy="1586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Berlin Sans FB" pitchFamily="34" charset="0"/>
                <a:ea typeface="Gulim" pitchFamily="34" charset="-127"/>
              </a:rPr>
              <a:t>METODE</a:t>
            </a:r>
            <a:r>
              <a:rPr lang="en-US" sz="2400" dirty="0">
                <a:solidFill>
                  <a:schemeClr val="tx1"/>
                </a:solidFill>
                <a:latin typeface="Berlin Sans FB" pitchFamily="34" charset="0"/>
                <a:ea typeface="Gulim" pitchFamily="34" charset="-127"/>
              </a:rPr>
              <a:t> : </a:t>
            </a:r>
          </a:p>
          <a:p>
            <a:pPr algn="ctr"/>
            <a:r>
              <a:rPr lang="en-US" dirty="0">
                <a:solidFill>
                  <a:schemeClr val="tx1"/>
                </a:solidFill>
              </a:rPr>
              <a:t>PROSES KEPERAWATAN (NURSING PROCESS)</a:t>
            </a:r>
          </a:p>
        </p:txBody>
      </p:sp>
      <p:sp>
        <p:nvSpPr>
          <p:cNvPr id="53" name="Content Placeholder 2"/>
          <p:cNvSpPr txBox="1">
            <a:spLocks/>
          </p:cNvSpPr>
          <p:nvPr/>
        </p:nvSpPr>
        <p:spPr>
          <a:xfrm>
            <a:off x="3264612" y="1686677"/>
            <a:ext cx="2534839" cy="1219195"/>
          </a:xfrm>
          <a:prstGeom prst="rect">
            <a:avLst/>
          </a:prstGeom>
          <a:ln w="28575">
            <a:solidFill>
              <a:schemeClr val="accent1">
                <a:lumMod val="50000"/>
              </a:schemeClr>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PENGKAJIAN</a:t>
            </a:r>
          </a:p>
          <a:p>
            <a:r>
              <a:rPr lang="en-US" sz="2000" dirty="0"/>
              <a:t>DIAGNOSIS KEPERAWATAN</a:t>
            </a:r>
          </a:p>
          <a:p>
            <a:r>
              <a:rPr lang="en-US" sz="2000" dirty="0"/>
              <a:t>RENCANA KEPERAWATAN</a:t>
            </a:r>
          </a:p>
          <a:p>
            <a:r>
              <a:rPr lang="en-US" sz="2000" dirty="0"/>
              <a:t>PELAKSANAAN</a:t>
            </a:r>
          </a:p>
          <a:p>
            <a:r>
              <a:rPr lang="en-US" sz="2000" dirty="0"/>
              <a:t>EVALUASI</a:t>
            </a:r>
          </a:p>
        </p:txBody>
      </p:sp>
      <p:sp>
        <p:nvSpPr>
          <p:cNvPr id="54" name="Title 1"/>
          <p:cNvSpPr txBox="1">
            <a:spLocks/>
          </p:cNvSpPr>
          <p:nvPr/>
        </p:nvSpPr>
        <p:spPr>
          <a:xfrm>
            <a:off x="1747644" y="198505"/>
            <a:ext cx="6632961" cy="669785"/>
          </a:xfrm>
          <a:prstGeom prst="rect">
            <a:avLst/>
          </a:prstGeom>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PENDEKATAN DALAM PELAYANAN PERKESMAS  </a:t>
            </a:r>
          </a:p>
        </p:txBody>
      </p:sp>
      <p:sp>
        <p:nvSpPr>
          <p:cNvPr id="55" name="Oval 54"/>
          <p:cNvSpPr/>
          <p:nvPr/>
        </p:nvSpPr>
        <p:spPr>
          <a:xfrm>
            <a:off x="6448424" y="1026267"/>
            <a:ext cx="2438401" cy="22503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KEMANDIRIAN INDIVIDU, KELUARGA, KELOMPOK, MASAYARKAT MENGATASI MASALAH KESEHATANNYA</a:t>
            </a:r>
          </a:p>
        </p:txBody>
      </p:sp>
      <p:sp>
        <p:nvSpPr>
          <p:cNvPr id="56" name="Down Arrow 55"/>
          <p:cNvSpPr/>
          <p:nvPr/>
        </p:nvSpPr>
        <p:spPr>
          <a:xfrm rot="16200000">
            <a:off x="2512473" y="1776623"/>
            <a:ext cx="680193" cy="1000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rot="16200000">
            <a:off x="5776614" y="1877913"/>
            <a:ext cx="706632" cy="82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01316"/>
      </p:ext>
    </p:extLst>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500063" y="1071563"/>
            <a:ext cx="8143875" cy="5429250"/>
            <a:chOff x="1906" y="1813"/>
            <a:chExt cx="9493" cy="6442"/>
          </a:xfrm>
        </p:grpSpPr>
        <p:grpSp>
          <p:nvGrpSpPr>
            <p:cNvPr id="16388" name="Group 3"/>
            <p:cNvGrpSpPr>
              <a:grpSpLocks/>
            </p:cNvGrpSpPr>
            <p:nvPr/>
          </p:nvGrpSpPr>
          <p:grpSpPr bwMode="auto">
            <a:xfrm>
              <a:off x="1906" y="1813"/>
              <a:ext cx="9493" cy="6442"/>
              <a:chOff x="1906" y="1813"/>
              <a:chExt cx="9493" cy="6442"/>
            </a:xfrm>
          </p:grpSpPr>
          <p:sp>
            <p:nvSpPr>
              <p:cNvPr id="16392" name="Rectangle 4"/>
              <p:cNvSpPr>
                <a:spLocks noChangeArrowheads="1"/>
              </p:cNvSpPr>
              <p:nvPr/>
            </p:nvSpPr>
            <p:spPr bwMode="auto">
              <a:xfrm>
                <a:off x="1906" y="1813"/>
                <a:ext cx="9493" cy="6442"/>
              </a:xfrm>
              <a:prstGeom prst="rect">
                <a:avLst/>
              </a:prstGeom>
              <a:solidFill>
                <a:srgbClr val="00B0F0">
                  <a:alpha val="30196"/>
                </a:srgbClr>
              </a:solidFill>
              <a:ln w="9525" algn="ctr">
                <a:solidFill>
                  <a:srgbClr val="000000"/>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sz="1800">
                  <a:solidFill>
                    <a:schemeClr val="tx1"/>
                  </a:solidFill>
                </a:endParaRPr>
              </a:p>
            </p:txBody>
          </p:sp>
          <p:sp>
            <p:nvSpPr>
              <p:cNvPr id="16393" name="Text Box 5"/>
              <p:cNvSpPr txBox="1">
                <a:spLocks noChangeArrowheads="1"/>
              </p:cNvSpPr>
              <p:nvPr/>
            </p:nvSpPr>
            <p:spPr bwMode="auto">
              <a:xfrm>
                <a:off x="4593" y="1850"/>
                <a:ext cx="3008"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400" b="1">
                    <a:solidFill>
                      <a:schemeClr val="tx1"/>
                    </a:solidFill>
                    <a:latin typeface="Calibri" panose="020F0502020204030204" pitchFamily="34" charset="0"/>
                  </a:rPr>
                  <a:t>KLIEN/SASARAN PERKESMAS</a:t>
                </a:r>
                <a:endParaRPr lang="id-ID" sz="1400">
                  <a:solidFill>
                    <a:schemeClr val="tx1"/>
                  </a:solidFill>
                  <a:latin typeface="Arial" panose="020B0604020202020204" pitchFamily="34" charset="0"/>
                </a:endParaRPr>
              </a:p>
            </p:txBody>
          </p:sp>
          <p:sp>
            <p:nvSpPr>
              <p:cNvPr id="16394" name="Text Box 6"/>
              <p:cNvSpPr txBox="1">
                <a:spLocks noChangeArrowheads="1"/>
              </p:cNvSpPr>
              <p:nvPr/>
            </p:nvSpPr>
            <p:spPr bwMode="auto">
              <a:xfrm>
                <a:off x="2343" y="4571"/>
                <a:ext cx="1473" cy="502"/>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400" b="1">
                    <a:solidFill>
                      <a:schemeClr val="tx1"/>
                    </a:solidFill>
                    <a:latin typeface="Calibri" panose="020F0502020204030204" pitchFamily="34" charset="0"/>
                  </a:rPr>
                  <a:t>PUSKESMAS</a:t>
                </a:r>
                <a:endParaRPr lang="id-ID" sz="1400">
                  <a:solidFill>
                    <a:schemeClr val="tx1"/>
                  </a:solidFill>
                  <a:latin typeface="Arial" panose="020B0604020202020204" pitchFamily="34" charset="0"/>
                </a:endParaRPr>
              </a:p>
            </p:txBody>
          </p:sp>
          <p:sp>
            <p:nvSpPr>
              <p:cNvPr id="16395" name="Text Box 7"/>
              <p:cNvSpPr txBox="1">
                <a:spLocks noChangeArrowheads="1"/>
              </p:cNvSpPr>
              <p:nvPr/>
            </p:nvSpPr>
            <p:spPr bwMode="auto">
              <a:xfrm>
                <a:off x="4500" y="2345"/>
                <a:ext cx="3182" cy="613"/>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400" b="1">
                    <a:solidFill>
                      <a:schemeClr val="tx1"/>
                    </a:solidFill>
                    <a:latin typeface="Calibri" panose="020F0502020204030204" pitchFamily="34" charset="0"/>
                  </a:rPr>
                  <a:t>WILAYAH BINAAN</a:t>
                </a:r>
                <a:endParaRPr lang="id-ID" sz="1400">
                  <a:solidFill>
                    <a:schemeClr val="tx1"/>
                  </a:solidFill>
                  <a:latin typeface="Arial" panose="020B0604020202020204" pitchFamily="34" charset="0"/>
                </a:endParaRPr>
              </a:p>
            </p:txBody>
          </p:sp>
          <p:sp>
            <p:nvSpPr>
              <p:cNvPr id="16396" name="Text Box 8"/>
              <p:cNvSpPr txBox="1">
                <a:spLocks noChangeArrowheads="1"/>
              </p:cNvSpPr>
              <p:nvPr/>
            </p:nvSpPr>
            <p:spPr bwMode="auto">
              <a:xfrm>
                <a:off x="4500" y="2847"/>
                <a:ext cx="3182" cy="3519"/>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400" b="1">
                    <a:solidFill>
                      <a:schemeClr val="tx1"/>
                    </a:solidFill>
                    <a:latin typeface="Calibri" panose="020F0502020204030204" pitchFamily="34" charset="0"/>
                  </a:rPr>
                  <a:t>ASUHAN KEPERAWATAN</a:t>
                </a:r>
                <a:endParaRPr lang="id-ID" sz="1400">
                  <a:solidFill>
                    <a:schemeClr val="tx1"/>
                  </a:solidFill>
                  <a:latin typeface="Arial" panose="020B0604020202020204" pitchFamily="34" charset="0"/>
                </a:endParaRPr>
              </a:p>
            </p:txBody>
          </p:sp>
          <p:sp>
            <p:nvSpPr>
              <p:cNvPr id="16397" name="Text Box 9"/>
              <p:cNvSpPr txBox="1">
                <a:spLocks noChangeArrowheads="1"/>
              </p:cNvSpPr>
              <p:nvPr/>
            </p:nvSpPr>
            <p:spPr bwMode="auto">
              <a:xfrm>
                <a:off x="2066" y="2402"/>
                <a:ext cx="1899" cy="1567"/>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Arial" panose="020B0604020202020204" pitchFamily="34" charset="0"/>
                  <a:buChar char="•"/>
                </a:pPr>
                <a:r>
                  <a:rPr lang="id-ID" sz="1400">
                    <a:solidFill>
                      <a:schemeClr val="tx1"/>
                    </a:solidFill>
                    <a:latin typeface="Calibri" panose="020F0502020204030204" pitchFamily="34" charset="0"/>
                  </a:rPr>
                  <a:t>Fasyankes Primer </a:t>
                </a:r>
              </a:p>
              <a:p>
                <a:pPr eaLnBrk="1" hangingPunct="1">
                  <a:spcBef>
                    <a:spcPct val="0"/>
                  </a:spcBef>
                  <a:buClrTx/>
                  <a:buSzTx/>
                  <a:buFontTx/>
                  <a:buNone/>
                </a:pPr>
                <a:r>
                  <a:rPr lang="id-ID" sz="1400">
                    <a:solidFill>
                      <a:schemeClr val="tx1"/>
                    </a:solidFill>
                    <a:latin typeface="Calibri" panose="020F0502020204030204" pitchFamily="34" charset="0"/>
                  </a:rPr>
                  <a:t>  lainnya</a:t>
                </a:r>
              </a:p>
              <a:p>
                <a:pPr eaLnBrk="1" hangingPunct="1">
                  <a:spcBef>
                    <a:spcPct val="0"/>
                  </a:spcBef>
                  <a:buClrTx/>
                  <a:buSzTx/>
                  <a:buFont typeface="Arial" panose="020B0604020202020204" pitchFamily="34" charset="0"/>
                  <a:buChar char="•"/>
                </a:pPr>
                <a:r>
                  <a:rPr lang="id-ID" sz="1400">
                    <a:solidFill>
                      <a:schemeClr val="tx1"/>
                    </a:solidFill>
                    <a:latin typeface="Calibri" panose="020F0502020204030204" pitchFamily="34" charset="0"/>
                  </a:rPr>
                  <a:t>Fasyankes Rujukan</a:t>
                </a:r>
              </a:p>
              <a:p>
                <a:pPr eaLnBrk="1" hangingPunct="1">
                  <a:spcBef>
                    <a:spcPct val="0"/>
                  </a:spcBef>
                  <a:buClrTx/>
                  <a:buSzTx/>
                  <a:buFont typeface="Arial" panose="020B0604020202020204" pitchFamily="34" charset="0"/>
                  <a:buChar char="•"/>
                </a:pPr>
                <a:r>
                  <a:rPr lang="id-ID" sz="1400">
                    <a:solidFill>
                      <a:schemeClr val="tx1"/>
                    </a:solidFill>
                    <a:latin typeface="Calibri" panose="020F0502020204030204" pitchFamily="34" charset="0"/>
                  </a:rPr>
                  <a:t>Dinkes Prov/Kab/ </a:t>
                </a:r>
              </a:p>
              <a:p>
                <a:pPr eaLnBrk="1" hangingPunct="1">
                  <a:spcBef>
                    <a:spcPct val="0"/>
                  </a:spcBef>
                  <a:buClrTx/>
                  <a:buSzTx/>
                  <a:buFontTx/>
                  <a:buNone/>
                </a:pPr>
                <a:r>
                  <a:rPr lang="id-ID" sz="1400">
                    <a:solidFill>
                      <a:schemeClr val="tx1"/>
                    </a:solidFill>
                    <a:latin typeface="Calibri" panose="020F0502020204030204" pitchFamily="34" charset="0"/>
                  </a:rPr>
                  <a:t>  Kota</a:t>
                </a:r>
                <a:endParaRPr lang="id-ID" sz="1400">
                  <a:solidFill>
                    <a:schemeClr val="tx1"/>
                  </a:solidFill>
                  <a:latin typeface="Arial" panose="020B0604020202020204" pitchFamily="34" charset="0"/>
                </a:endParaRPr>
              </a:p>
            </p:txBody>
          </p:sp>
          <p:cxnSp>
            <p:nvCxnSpPr>
              <p:cNvPr id="16398" name="AutoShape 10"/>
              <p:cNvCxnSpPr>
                <a:cxnSpLocks noChangeShapeType="1"/>
              </p:cNvCxnSpPr>
              <p:nvPr/>
            </p:nvCxnSpPr>
            <p:spPr bwMode="auto">
              <a:xfrm>
                <a:off x="7682" y="3969"/>
                <a:ext cx="511"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6399" name="AutoShape 11"/>
              <p:cNvCxnSpPr>
                <a:cxnSpLocks noChangeShapeType="1"/>
              </p:cNvCxnSpPr>
              <p:nvPr/>
            </p:nvCxnSpPr>
            <p:spPr bwMode="auto">
              <a:xfrm flipH="1">
                <a:off x="3067" y="6630"/>
                <a:ext cx="6525" cy="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6400" name="AutoShape 12"/>
              <p:cNvCxnSpPr>
                <a:cxnSpLocks noChangeShapeType="1"/>
              </p:cNvCxnSpPr>
              <p:nvPr/>
            </p:nvCxnSpPr>
            <p:spPr bwMode="auto">
              <a:xfrm flipV="1">
                <a:off x="3066" y="5075"/>
                <a:ext cx="1" cy="15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6401" name="Text Box 13"/>
              <p:cNvSpPr txBox="1">
                <a:spLocks noChangeArrowheads="1"/>
              </p:cNvSpPr>
              <p:nvPr/>
            </p:nvSpPr>
            <p:spPr bwMode="auto">
              <a:xfrm>
                <a:off x="2066" y="2029"/>
                <a:ext cx="1899" cy="373"/>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400" b="1" dirty="0">
                    <a:solidFill>
                      <a:schemeClr val="tx1"/>
                    </a:solidFill>
                    <a:latin typeface="Calibri" panose="020F0502020204030204" pitchFamily="34" charset="0"/>
                  </a:rPr>
                  <a:t>REFERAL</a:t>
                </a:r>
                <a:endParaRPr lang="id-ID" sz="1400" dirty="0">
                  <a:solidFill>
                    <a:schemeClr val="tx1"/>
                  </a:solidFill>
                  <a:latin typeface="Arial" panose="020B0604020202020204" pitchFamily="34" charset="0"/>
                </a:endParaRPr>
              </a:p>
            </p:txBody>
          </p:sp>
          <p:cxnSp>
            <p:nvCxnSpPr>
              <p:cNvPr id="16402" name="AutoShape 14"/>
              <p:cNvCxnSpPr>
                <a:cxnSpLocks noChangeShapeType="1"/>
              </p:cNvCxnSpPr>
              <p:nvPr/>
            </p:nvCxnSpPr>
            <p:spPr bwMode="auto">
              <a:xfrm>
                <a:off x="2343" y="6849"/>
                <a:ext cx="8259" cy="1"/>
              </a:xfrm>
              <a:prstGeom prst="straightConnector1">
                <a:avLst/>
              </a:prstGeom>
              <a:noFill/>
              <a:ln w="9525">
                <a:solidFill>
                  <a:srgbClr val="000000"/>
                </a:solidFill>
                <a:prstDash val="lgDash"/>
                <a:round/>
                <a:headEnd type="triangle" w="med" len="med"/>
                <a:tailEnd type="triangle" w="med" len="med"/>
              </a:ln>
              <a:extLst>
                <a:ext uri="{909E8E84-426E-40dd-AFC4-6F175D3DCCD1}">
                  <a14:hiddenFill xmlns:a14="http://schemas.microsoft.com/office/drawing/2010/main" xmlns="">
                    <a:noFill/>
                  </a14:hiddenFill>
                </a:ext>
              </a:extLst>
            </p:spPr>
          </p:cxnSp>
          <p:sp>
            <p:nvSpPr>
              <p:cNvPr id="16403" name="Oval 15"/>
              <p:cNvSpPr>
                <a:spLocks noChangeArrowheads="1"/>
              </p:cNvSpPr>
              <p:nvPr/>
            </p:nvSpPr>
            <p:spPr bwMode="auto">
              <a:xfrm>
                <a:off x="4739" y="3529"/>
                <a:ext cx="2645" cy="1444"/>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sz="1800">
                  <a:solidFill>
                    <a:schemeClr val="tx1"/>
                  </a:solidFill>
                </a:endParaRPr>
              </a:p>
            </p:txBody>
          </p:sp>
          <p:sp>
            <p:nvSpPr>
              <p:cNvPr id="16404" name="Oval 16"/>
              <p:cNvSpPr>
                <a:spLocks noChangeArrowheads="1"/>
              </p:cNvSpPr>
              <p:nvPr/>
            </p:nvSpPr>
            <p:spPr bwMode="auto">
              <a:xfrm>
                <a:off x="4739" y="4756"/>
                <a:ext cx="2645" cy="1323"/>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sz="1800">
                  <a:solidFill>
                    <a:schemeClr val="tx1"/>
                  </a:solidFill>
                </a:endParaRPr>
              </a:p>
            </p:txBody>
          </p:sp>
          <p:sp>
            <p:nvSpPr>
              <p:cNvPr id="16405" name="Oval 17"/>
              <p:cNvSpPr>
                <a:spLocks noChangeArrowheads="1"/>
              </p:cNvSpPr>
              <p:nvPr/>
            </p:nvSpPr>
            <p:spPr bwMode="auto">
              <a:xfrm>
                <a:off x="4739" y="4258"/>
                <a:ext cx="2645" cy="1047"/>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sz="1800">
                  <a:solidFill>
                    <a:schemeClr val="tx1"/>
                  </a:solidFill>
                </a:endParaRPr>
              </a:p>
            </p:txBody>
          </p:sp>
          <p:cxnSp>
            <p:nvCxnSpPr>
              <p:cNvPr id="16406" name="AutoShape 18"/>
              <p:cNvCxnSpPr>
                <a:cxnSpLocks noChangeShapeType="1"/>
              </p:cNvCxnSpPr>
              <p:nvPr/>
            </p:nvCxnSpPr>
            <p:spPr bwMode="auto">
              <a:xfrm>
                <a:off x="8193" y="3112"/>
                <a:ext cx="0" cy="151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6407" name="AutoShape 19"/>
              <p:cNvCxnSpPr>
                <a:cxnSpLocks noChangeShapeType="1"/>
              </p:cNvCxnSpPr>
              <p:nvPr/>
            </p:nvCxnSpPr>
            <p:spPr bwMode="auto">
              <a:xfrm>
                <a:off x="8208" y="3112"/>
                <a:ext cx="49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6408" name="Text Box 20"/>
              <p:cNvSpPr txBox="1">
                <a:spLocks noChangeArrowheads="1"/>
              </p:cNvSpPr>
              <p:nvPr/>
            </p:nvSpPr>
            <p:spPr bwMode="auto">
              <a:xfrm>
                <a:off x="8703" y="2832"/>
                <a:ext cx="1899" cy="1426"/>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400" dirty="0">
                    <a:solidFill>
                      <a:schemeClr val="tx1"/>
                    </a:solidFill>
                    <a:latin typeface="Calibri" panose="020F0502020204030204" pitchFamily="34" charset="0"/>
                  </a:rPr>
                  <a:t>Mandiri dalam pemeliharaan kesehatan</a:t>
                </a:r>
                <a:r>
                  <a:rPr lang="en-US" sz="1400" dirty="0">
                    <a:solidFill>
                      <a:schemeClr val="tx1"/>
                    </a:solidFill>
                    <a:latin typeface="Calibri" panose="020F0502020204030204" pitchFamily="34" charset="0"/>
                  </a:rPr>
                  <a:t> </a:t>
                </a:r>
                <a:r>
                  <a:rPr lang="en-US" sz="1400" dirty="0" err="1">
                    <a:solidFill>
                      <a:schemeClr val="tx1"/>
                    </a:solidFill>
                    <a:latin typeface="Calibri" panose="020F0502020204030204" pitchFamily="34" charset="0"/>
                  </a:rPr>
                  <a:t>dengan</a:t>
                </a:r>
                <a:r>
                  <a:rPr lang="en-US" sz="1400" dirty="0">
                    <a:solidFill>
                      <a:schemeClr val="tx1"/>
                    </a:solidFill>
                    <a:latin typeface="Calibri" panose="020F0502020204030204" pitchFamily="34" charset="0"/>
                  </a:rPr>
                  <a:t> </a:t>
                </a:r>
                <a:r>
                  <a:rPr lang="en-US" sz="1400" dirty="0" err="1">
                    <a:solidFill>
                      <a:schemeClr val="tx1"/>
                    </a:solidFill>
                    <a:latin typeface="Calibri" panose="020F0502020204030204" pitchFamily="34" charset="0"/>
                  </a:rPr>
                  <a:t>pendekatan</a:t>
                </a:r>
                <a:r>
                  <a:rPr lang="en-US" sz="1400" dirty="0">
                    <a:solidFill>
                      <a:schemeClr val="tx1"/>
                    </a:solidFill>
                    <a:latin typeface="Calibri" panose="020F0502020204030204" pitchFamily="34" charset="0"/>
                  </a:rPr>
                  <a:t> </a:t>
                </a:r>
                <a:r>
                  <a:rPr lang="en-US" sz="1400" dirty="0" err="1">
                    <a:solidFill>
                      <a:schemeClr val="tx1"/>
                    </a:solidFill>
                    <a:latin typeface="Calibri" panose="020F0502020204030204" pitchFamily="34" charset="0"/>
                  </a:rPr>
                  <a:t>keperawatan</a:t>
                </a:r>
                <a:endParaRPr lang="id-ID" sz="1400" dirty="0">
                  <a:solidFill>
                    <a:schemeClr val="tx1"/>
                  </a:solidFill>
                  <a:latin typeface="Arial" panose="020B0604020202020204" pitchFamily="34" charset="0"/>
                </a:endParaRPr>
              </a:p>
            </p:txBody>
          </p:sp>
          <p:sp>
            <p:nvSpPr>
              <p:cNvPr id="16409" name="Text Box 21"/>
              <p:cNvSpPr txBox="1">
                <a:spLocks noChangeArrowheads="1"/>
              </p:cNvSpPr>
              <p:nvPr/>
            </p:nvSpPr>
            <p:spPr bwMode="auto">
              <a:xfrm>
                <a:off x="4249" y="6965"/>
                <a:ext cx="3630"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400">
                    <a:solidFill>
                      <a:schemeClr val="tx1"/>
                    </a:solidFill>
                    <a:latin typeface="Calibri" panose="020F0502020204030204" pitchFamily="34" charset="0"/>
                  </a:rPr>
                  <a:t>CONTINUITY CARE</a:t>
                </a:r>
                <a:endParaRPr lang="id-ID" sz="1400">
                  <a:solidFill>
                    <a:schemeClr val="tx1"/>
                  </a:solidFill>
                  <a:latin typeface="Arial" panose="020B0604020202020204" pitchFamily="34" charset="0"/>
                </a:endParaRPr>
              </a:p>
            </p:txBody>
          </p:sp>
          <p:cxnSp>
            <p:nvCxnSpPr>
              <p:cNvPr id="16410" name="AutoShape 22"/>
              <p:cNvCxnSpPr>
                <a:cxnSpLocks noChangeShapeType="1"/>
              </p:cNvCxnSpPr>
              <p:nvPr/>
            </p:nvCxnSpPr>
            <p:spPr bwMode="auto">
              <a:xfrm>
                <a:off x="9592" y="4910"/>
                <a:ext cx="0" cy="172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6411" name="AutoShape 23"/>
              <p:cNvCxnSpPr>
                <a:cxnSpLocks noChangeShapeType="1"/>
              </p:cNvCxnSpPr>
              <p:nvPr/>
            </p:nvCxnSpPr>
            <p:spPr bwMode="auto">
              <a:xfrm>
                <a:off x="3816" y="4756"/>
                <a:ext cx="684"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6412" name="AutoShape 24"/>
              <p:cNvCxnSpPr>
                <a:cxnSpLocks noChangeShapeType="1"/>
              </p:cNvCxnSpPr>
              <p:nvPr/>
            </p:nvCxnSpPr>
            <p:spPr bwMode="auto">
              <a:xfrm flipV="1">
                <a:off x="3066" y="3969"/>
                <a:ext cx="0" cy="6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6413" name="AutoShape 25"/>
              <p:cNvCxnSpPr>
                <a:cxnSpLocks noChangeShapeType="1"/>
              </p:cNvCxnSpPr>
              <p:nvPr/>
            </p:nvCxnSpPr>
            <p:spPr bwMode="auto">
              <a:xfrm>
                <a:off x="8208" y="4622"/>
                <a:ext cx="49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6414" name="Text Box 26"/>
              <p:cNvSpPr txBox="1">
                <a:spLocks noChangeArrowheads="1"/>
              </p:cNvSpPr>
              <p:nvPr/>
            </p:nvSpPr>
            <p:spPr bwMode="auto">
              <a:xfrm>
                <a:off x="8703" y="4408"/>
                <a:ext cx="1899" cy="502"/>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400">
                    <a:solidFill>
                      <a:schemeClr val="tx1"/>
                    </a:solidFill>
                    <a:latin typeface="Calibri" panose="020F0502020204030204" pitchFamily="34" charset="0"/>
                  </a:rPr>
                  <a:t>Belum Mandiri</a:t>
                </a:r>
                <a:endParaRPr lang="id-ID" sz="1400">
                  <a:solidFill>
                    <a:schemeClr val="tx1"/>
                  </a:solidFill>
                  <a:latin typeface="Arial" panose="020B0604020202020204" pitchFamily="34" charset="0"/>
                </a:endParaRPr>
              </a:p>
            </p:txBody>
          </p:sp>
        </p:grpSp>
        <p:sp>
          <p:nvSpPr>
            <p:cNvPr id="16389" name="Text Box 27"/>
            <p:cNvSpPr txBox="1">
              <a:spLocks noChangeArrowheads="1"/>
            </p:cNvSpPr>
            <p:nvPr/>
          </p:nvSpPr>
          <p:spPr bwMode="auto">
            <a:xfrm>
              <a:off x="5435" y="3769"/>
              <a:ext cx="1197" cy="351"/>
            </a:xfrm>
            <a:prstGeom prst="rect">
              <a:avLst/>
            </a:prstGeom>
            <a:solidFill>
              <a:srgbClr val="FFFFFF"/>
            </a:solidFill>
            <a:ln w="9525">
              <a:solidFill>
                <a:srgbClr val="FFFFFF"/>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600">
                  <a:solidFill>
                    <a:schemeClr val="tx1"/>
                  </a:solidFill>
                  <a:latin typeface="Calibri" panose="020F0502020204030204" pitchFamily="34" charset="0"/>
                </a:rPr>
                <a:t>INDIVIDU</a:t>
              </a:r>
              <a:endParaRPr lang="id-ID" sz="1600">
                <a:solidFill>
                  <a:schemeClr val="tx1"/>
                </a:solidFill>
                <a:latin typeface="Arial" panose="020B0604020202020204" pitchFamily="34" charset="0"/>
              </a:endParaRPr>
            </a:p>
          </p:txBody>
        </p:sp>
        <p:sp>
          <p:nvSpPr>
            <p:cNvPr id="16390" name="Text Box 28"/>
            <p:cNvSpPr txBox="1">
              <a:spLocks noChangeArrowheads="1"/>
            </p:cNvSpPr>
            <p:nvPr/>
          </p:nvSpPr>
          <p:spPr bwMode="auto">
            <a:xfrm>
              <a:off x="5435" y="4622"/>
              <a:ext cx="1304" cy="351"/>
            </a:xfrm>
            <a:prstGeom prst="rect">
              <a:avLst/>
            </a:prstGeom>
            <a:solidFill>
              <a:srgbClr val="FFFFFF"/>
            </a:solidFill>
            <a:ln w="9525">
              <a:solidFill>
                <a:srgbClr val="FFFFFF"/>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600">
                  <a:solidFill>
                    <a:schemeClr val="tx1"/>
                  </a:solidFill>
                  <a:latin typeface="Calibri" panose="020F0502020204030204" pitchFamily="34" charset="0"/>
                </a:rPr>
                <a:t>KELUARGA</a:t>
              </a:r>
              <a:endParaRPr lang="id-ID" sz="1600">
                <a:solidFill>
                  <a:schemeClr val="tx1"/>
                </a:solidFill>
                <a:latin typeface="Arial" panose="020B0604020202020204" pitchFamily="34" charset="0"/>
              </a:endParaRPr>
            </a:p>
          </p:txBody>
        </p:sp>
        <p:sp>
          <p:nvSpPr>
            <p:cNvPr id="16391" name="Text Box 29"/>
            <p:cNvSpPr txBox="1">
              <a:spLocks noChangeArrowheads="1"/>
            </p:cNvSpPr>
            <p:nvPr/>
          </p:nvSpPr>
          <p:spPr bwMode="auto">
            <a:xfrm>
              <a:off x="5351" y="5340"/>
              <a:ext cx="1388" cy="351"/>
            </a:xfrm>
            <a:prstGeom prst="rect">
              <a:avLst/>
            </a:prstGeom>
            <a:solidFill>
              <a:srgbClr val="FFFFFF"/>
            </a:solidFill>
            <a:ln w="9525">
              <a:solidFill>
                <a:srgbClr val="FFFFFF"/>
              </a:solidFill>
              <a:miter lim="800000"/>
              <a:headEnd/>
              <a:tailEnd/>
            </a:ln>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spcAft>
                  <a:spcPts val="1000"/>
                </a:spcAft>
                <a:buClrTx/>
                <a:buSzTx/>
                <a:buFontTx/>
                <a:buNone/>
              </a:pPr>
              <a:r>
                <a:rPr lang="id-ID" sz="1600">
                  <a:solidFill>
                    <a:schemeClr val="tx1"/>
                  </a:solidFill>
                  <a:latin typeface="Calibri" panose="020F0502020204030204" pitchFamily="34" charset="0"/>
                </a:rPr>
                <a:t>KELOMPOK</a:t>
              </a:r>
              <a:endParaRPr lang="id-ID" sz="1600">
                <a:solidFill>
                  <a:schemeClr val="tx1"/>
                </a:solidFill>
                <a:latin typeface="Arial" panose="020B0604020202020204" pitchFamily="34" charset="0"/>
              </a:endParaRPr>
            </a:p>
          </p:txBody>
        </p:sp>
      </p:grpSp>
      <p:sp>
        <p:nvSpPr>
          <p:cNvPr id="16387" name="Title 31"/>
          <p:cNvSpPr>
            <a:spLocks noGrp="1"/>
          </p:cNvSpPr>
          <p:nvPr>
            <p:ph type="title"/>
          </p:nvPr>
        </p:nvSpPr>
        <p:spPr>
          <a:xfrm>
            <a:off x="1566860" y="114300"/>
            <a:ext cx="7348540" cy="571500"/>
          </a:xfrm>
        </p:spPr>
        <p:style>
          <a:lnRef idx="1">
            <a:schemeClr val="dk1"/>
          </a:lnRef>
          <a:fillRef idx="2">
            <a:schemeClr val="dk1"/>
          </a:fillRef>
          <a:effectRef idx="1">
            <a:schemeClr val="dk1"/>
          </a:effectRef>
          <a:fontRef idx="minor">
            <a:schemeClr val="dk1"/>
          </a:fontRef>
        </p:style>
        <p:txBody>
          <a:bodyPr>
            <a:normAutofit fontScale="90000"/>
          </a:bodyPr>
          <a:lstStyle/>
          <a:p>
            <a:pPr algn="ctr" eaLnBrk="1" hangingPunct="1"/>
            <a:r>
              <a:rPr lang="id-ID" sz="2400" dirty="0">
                <a:solidFill>
                  <a:srgbClr val="0000FF"/>
                </a:solidFill>
                <a:latin typeface="Berlin Sans FB" panose="020E0602020502020306" pitchFamily="34" charset="0"/>
              </a:rPr>
              <a:t>Alur Pelayanan Perkesmas di Pelayanan Kesehatan Primer</a:t>
            </a:r>
            <a:endParaRPr lang="id-ID" sz="24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401751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1309361960"/>
              </p:ext>
            </p:extLst>
          </p:nvPr>
        </p:nvGraphicFramePr>
        <p:xfrm>
          <a:off x="2" y="4"/>
          <a:ext cx="9144001" cy="7351895"/>
        </p:xfrm>
        <a:graphic>
          <a:graphicData uri="http://schemas.openxmlformats.org/drawingml/2006/table">
            <a:tbl>
              <a:tblPr firstRow="1" firstCol="1" bandRow="1">
                <a:tableStyleId>{5C22544A-7EE6-4342-B048-85BDC9FD1C3A}</a:tableStyleId>
              </a:tblPr>
              <a:tblGrid>
                <a:gridCol w="857155">
                  <a:extLst>
                    <a:ext uri="{9D8B030D-6E8A-4147-A177-3AD203B41FA5}">
                      <a16:colId xmlns:a16="http://schemas.microsoft.com/office/drawing/2014/main" xmlns="" val="20000"/>
                    </a:ext>
                  </a:extLst>
                </a:gridCol>
                <a:gridCol w="1047692">
                  <a:extLst>
                    <a:ext uri="{9D8B030D-6E8A-4147-A177-3AD203B41FA5}">
                      <a16:colId xmlns:a16="http://schemas.microsoft.com/office/drawing/2014/main" xmlns="" val="20001"/>
                    </a:ext>
                  </a:extLst>
                </a:gridCol>
                <a:gridCol w="1219102">
                  <a:extLst>
                    <a:ext uri="{9D8B030D-6E8A-4147-A177-3AD203B41FA5}">
                      <a16:colId xmlns:a16="http://schemas.microsoft.com/office/drawing/2014/main" xmlns="" val="20002"/>
                    </a:ext>
                  </a:extLst>
                </a:gridCol>
                <a:gridCol w="1161955">
                  <a:extLst>
                    <a:ext uri="{9D8B030D-6E8A-4147-A177-3AD203B41FA5}">
                      <a16:colId xmlns:a16="http://schemas.microsoft.com/office/drawing/2014/main" xmlns="" val="20003"/>
                    </a:ext>
                  </a:extLst>
                </a:gridCol>
                <a:gridCol w="1215974">
                  <a:extLst>
                    <a:ext uri="{9D8B030D-6E8A-4147-A177-3AD203B41FA5}">
                      <a16:colId xmlns:a16="http://schemas.microsoft.com/office/drawing/2014/main" xmlns="" val="20004"/>
                    </a:ext>
                  </a:extLst>
                </a:gridCol>
                <a:gridCol w="1237225">
                  <a:extLst>
                    <a:ext uri="{9D8B030D-6E8A-4147-A177-3AD203B41FA5}">
                      <a16:colId xmlns:a16="http://schemas.microsoft.com/office/drawing/2014/main" xmlns="" val="20005"/>
                    </a:ext>
                  </a:extLst>
                </a:gridCol>
                <a:gridCol w="1261279">
                  <a:extLst>
                    <a:ext uri="{9D8B030D-6E8A-4147-A177-3AD203B41FA5}">
                      <a16:colId xmlns:a16="http://schemas.microsoft.com/office/drawing/2014/main" xmlns="" val="20006"/>
                    </a:ext>
                  </a:extLst>
                </a:gridCol>
                <a:gridCol w="1143619">
                  <a:extLst>
                    <a:ext uri="{9D8B030D-6E8A-4147-A177-3AD203B41FA5}">
                      <a16:colId xmlns:a16="http://schemas.microsoft.com/office/drawing/2014/main" xmlns="" val="20007"/>
                    </a:ext>
                  </a:extLst>
                </a:gridCol>
              </a:tblGrid>
              <a:tr h="1362760">
                <a:tc rowSpan="2">
                  <a:txBody>
                    <a:bodyPr/>
                    <a:lstStyle/>
                    <a:p>
                      <a:pPr marL="0" marR="0" algn="ctr">
                        <a:lnSpc>
                          <a:spcPct val="115000"/>
                        </a:lnSpc>
                        <a:spcBef>
                          <a:spcPts val="0"/>
                        </a:spcBef>
                        <a:spcAft>
                          <a:spcPts val="0"/>
                        </a:spcAft>
                      </a:pPr>
                      <a:r>
                        <a:rPr lang="id-ID" sz="1800" dirty="0">
                          <a:solidFill>
                            <a:schemeClr val="tx1"/>
                          </a:solidFill>
                          <a:effectLst/>
                        </a:rPr>
                        <a:t>Tingkat</a:t>
                      </a:r>
                    </a:p>
                    <a:p>
                      <a:pPr marL="0" marR="0" algn="ctr">
                        <a:lnSpc>
                          <a:spcPct val="115000"/>
                        </a:lnSpc>
                        <a:spcBef>
                          <a:spcPts val="0"/>
                        </a:spcBef>
                        <a:spcAft>
                          <a:spcPts val="0"/>
                        </a:spcAft>
                      </a:pPr>
                      <a:r>
                        <a:rPr lang="id-ID" sz="1800" dirty="0">
                          <a:solidFill>
                            <a:schemeClr val="tx1"/>
                          </a:solidFill>
                          <a:effectLst/>
                        </a:rPr>
                        <a:t>Kemandirian Keluarga</a:t>
                      </a:r>
                      <a:r>
                        <a:rPr lang="id-ID" sz="1800" baseline="0" dirty="0">
                          <a:solidFill>
                            <a:schemeClr val="tx1"/>
                          </a:solidFill>
                          <a:effectLst/>
                        </a:rPr>
                        <a:t> (KM)</a:t>
                      </a:r>
                      <a:endParaRPr lang="en-US" sz="1800" dirty="0">
                        <a:solidFill>
                          <a:schemeClr val="tx1"/>
                        </a:solidFill>
                        <a:effectLst/>
                        <a:latin typeface="Calibri"/>
                        <a:ea typeface="Calibri"/>
                        <a:cs typeface="Times New Roman"/>
                      </a:endParaRPr>
                    </a:p>
                  </a:txBody>
                  <a:tcPr marL="48911" marR="48911" marT="0" marB="0">
                    <a:solidFill>
                      <a:schemeClr val="accent1">
                        <a:lumMod val="60000"/>
                        <a:lumOff val="40000"/>
                      </a:schemeClr>
                    </a:solidFill>
                  </a:tcPr>
                </a:tc>
                <a:tc gridSpan="7">
                  <a:txBody>
                    <a:bodyPr/>
                    <a:lstStyle/>
                    <a:p>
                      <a:pPr marL="0" marR="0" algn="ctr">
                        <a:lnSpc>
                          <a:spcPct val="115000"/>
                        </a:lnSpc>
                        <a:spcBef>
                          <a:spcPts val="0"/>
                        </a:spcBef>
                        <a:spcAft>
                          <a:spcPts val="0"/>
                        </a:spcAft>
                      </a:pPr>
                      <a:endParaRPr lang="en-US" sz="2400" dirty="0">
                        <a:solidFill>
                          <a:schemeClr val="tx1"/>
                        </a:solidFill>
                        <a:effectLst/>
                      </a:endParaRPr>
                    </a:p>
                    <a:p>
                      <a:pPr marL="0" marR="0" algn="ctr">
                        <a:lnSpc>
                          <a:spcPct val="115000"/>
                        </a:lnSpc>
                        <a:spcBef>
                          <a:spcPts val="0"/>
                        </a:spcBef>
                        <a:spcAft>
                          <a:spcPts val="0"/>
                        </a:spcAft>
                      </a:pPr>
                      <a:r>
                        <a:rPr lang="en-US" sz="2800" dirty="0" err="1">
                          <a:solidFill>
                            <a:schemeClr val="tx1"/>
                          </a:solidFill>
                          <a:effectLst/>
                        </a:rPr>
                        <a:t>Kriteria</a:t>
                      </a:r>
                      <a:r>
                        <a:rPr lang="id-ID" sz="2800" dirty="0">
                          <a:solidFill>
                            <a:schemeClr val="tx1"/>
                          </a:solidFill>
                          <a:effectLst/>
                        </a:rPr>
                        <a:t> Kemandirian Keluarga</a:t>
                      </a:r>
                      <a:endParaRPr lang="en-US" sz="2800" dirty="0">
                        <a:solidFill>
                          <a:schemeClr val="tx1"/>
                        </a:solidFill>
                        <a:effectLst/>
                      </a:endParaRPr>
                    </a:p>
                    <a:p>
                      <a:pPr marL="0" marR="0" algn="ctr">
                        <a:lnSpc>
                          <a:spcPct val="115000"/>
                        </a:lnSpc>
                        <a:spcBef>
                          <a:spcPts val="0"/>
                        </a:spcBef>
                        <a:spcAft>
                          <a:spcPts val="0"/>
                        </a:spcAft>
                      </a:pPr>
                      <a:r>
                        <a:rPr lang="id-ID" sz="2400" dirty="0">
                          <a:solidFill>
                            <a:schemeClr val="tx1"/>
                          </a:solidFill>
                          <a:effectLst/>
                        </a:rPr>
                        <a:t> </a:t>
                      </a:r>
                      <a:endParaRPr lang="en-US" sz="2400" dirty="0">
                        <a:solidFill>
                          <a:schemeClr val="tx1"/>
                        </a:solidFill>
                        <a:effectLst/>
                        <a:latin typeface="Calibri"/>
                        <a:ea typeface="Calibri"/>
                        <a:cs typeface="Times New Roman"/>
                      </a:endParaRPr>
                    </a:p>
                  </a:txBody>
                  <a:tcPr marL="48911" marR="4891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17335">
                <a:tc vMerge="1">
                  <a:txBody>
                    <a:bodyPr/>
                    <a:lstStyle/>
                    <a:p>
                      <a:endParaRPr lang="en-US"/>
                    </a:p>
                  </a:txBody>
                  <a:tcPr/>
                </a:tc>
                <a:tc>
                  <a:txBody>
                    <a:bodyPr/>
                    <a:lstStyle/>
                    <a:p>
                      <a:pPr marL="0" marR="0" lvl="0" indent="0">
                        <a:lnSpc>
                          <a:spcPct val="100000"/>
                        </a:lnSpc>
                        <a:spcBef>
                          <a:spcPts val="0"/>
                        </a:spcBef>
                        <a:spcAft>
                          <a:spcPts val="0"/>
                        </a:spcAft>
                        <a:buFont typeface="+mj-lt"/>
                        <a:buNone/>
                      </a:pPr>
                      <a:r>
                        <a:rPr lang="en-US" sz="1800" dirty="0">
                          <a:effectLst/>
                        </a:rPr>
                        <a:t>(1)</a:t>
                      </a:r>
                    </a:p>
                    <a:p>
                      <a:pPr marL="0" marR="0" lvl="0" indent="0">
                        <a:lnSpc>
                          <a:spcPct val="100000"/>
                        </a:lnSpc>
                        <a:spcBef>
                          <a:spcPts val="0"/>
                        </a:spcBef>
                        <a:spcAft>
                          <a:spcPts val="0"/>
                        </a:spcAft>
                        <a:buFont typeface="+mj-lt"/>
                        <a:buNone/>
                      </a:pPr>
                      <a:r>
                        <a:rPr lang="en-US" sz="1800" dirty="0" err="1">
                          <a:effectLst/>
                        </a:rPr>
                        <a:t>Keluarga</a:t>
                      </a:r>
                      <a:r>
                        <a:rPr lang="en-US" sz="1800" dirty="0">
                          <a:effectLst/>
                        </a:rPr>
                        <a:t> </a:t>
                      </a:r>
                      <a:r>
                        <a:rPr lang="en-US" sz="1800" dirty="0" err="1">
                          <a:effectLst/>
                        </a:rPr>
                        <a:t>meneri</a:t>
                      </a:r>
                      <a:endParaRPr lang="id-ID" sz="1800" dirty="0">
                        <a:effectLst/>
                      </a:endParaRPr>
                    </a:p>
                    <a:p>
                      <a:pPr marL="0" marR="0" lvl="0" indent="0">
                        <a:lnSpc>
                          <a:spcPct val="100000"/>
                        </a:lnSpc>
                        <a:spcBef>
                          <a:spcPts val="0"/>
                        </a:spcBef>
                        <a:spcAft>
                          <a:spcPts val="0"/>
                        </a:spcAft>
                        <a:buFont typeface="+mj-lt"/>
                        <a:buNone/>
                      </a:pPr>
                      <a:r>
                        <a:rPr lang="en-US" sz="1800" dirty="0">
                          <a:effectLst/>
                        </a:rPr>
                        <a:t>ma </a:t>
                      </a:r>
                      <a:r>
                        <a:rPr lang="id-ID" sz="1800" dirty="0">
                          <a:effectLst/>
                        </a:rPr>
                        <a:t>     </a:t>
                      </a:r>
                      <a:r>
                        <a:rPr lang="en-US" sz="1800" dirty="0" err="1">
                          <a:effectLst/>
                        </a:rPr>
                        <a:t>perawat</a:t>
                      </a:r>
                      <a:endParaRPr lang="en-US" sz="1800" dirty="0">
                        <a:effectLst/>
                      </a:endParaRPr>
                    </a:p>
                    <a:p>
                      <a:pPr marL="0" marR="0" indent="0">
                        <a:lnSpc>
                          <a:spcPct val="100000"/>
                        </a:lnSpc>
                        <a:spcBef>
                          <a:spcPts val="0"/>
                        </a:spcBef>
                        <a:spcAft>
                          <a:spcPts val="0"/>
                        </a:spcAft>
                        <a:buFont typeface="+mj-lt"/>
                        <a:buNone/>
                      </a:pPr>
                      <a:r>
                        <a:rPr lang="id-ID" sz="1800" dirty="0">
                          <a:effectLst/>
                        </a:rPr>
                        <a:t> </a:t>
                      </a:r>
                      <a:endParaRPr lang="en-US" sz="1800" dirty="0">
                        <a:effectLst/>
                      </a:endParaRPr>
                    </a:p>
                    <a:p>
                      <a:pPr marL="0" marR="0" indent="0">
                        <a:lnSpc>
                          <a:spcPct val="100000"/>
                        </a:lnSpc>
                        <a:spcBef>
                          <a:spcPts val="0"/>
                        </a:spcBef>
                        <a:spcAft>
                          <a:spcPts val="0"/>
                        </a:spcAft>
                        <a:buFont typeface="+mj-lt"/>
                        <a:buNone/>
                      </a:pPr>
                      <a:r>
                        <a:rPr lang="id-ID" sz="1800" dirty="0">
                          <a:effectLst/>
                        </a:rPr>
                        <a:t> </a:t>
                      </a:r>
                      <a:endParaRPr lang="en-US" sz="1800" dirty="0">
                        <a:effectLst/>
                        <a:latin typeface="Calibri"/>
                        <a:ea typeface="Calibri"/>
                        <a:cs typeface="Times New Roman"/>
                      </a:endParaRPr>
                    </a:p>
                  </a:txBody>
                  <a:tcPr marL="48911" marR="48911" marT="0" marB="0"/>
                </a:tc>
                <a:tc>
                  <a:txBody>
                    <a:bodyPr/>
                    <a:lstStyle/>
                    <a:p>
                      <a:pPr marL="0" marR="0" lvl="0" indent="0">
                        <a:lnSpc>
                          <a:spcPct val="100000"/>
                        </a:lnSpc>
                        <a:spcBef>
                          <a:spcPts val="0"/>
                        </a:spcBef>
                        <a:spcAft>
                          <a:spcPts val="0"/>
                        </a:spcAft>
                        <a:buFont typeface="+mj-lt"/>
                        <a:buNone/>
                      </a:pPr>
                      <a:r>
                        <a:rPr lang="en-US" sz="1800" dirty="0">
                          <a:effectLst/>
                        </a:rPr>
                        <a:t>(2)</a:t>
                      </a:r>
                    </a:p>
                    <a:p>
                      <a:pPr marL="0" marR="0" lvl="0" indent="0">
                        <a:lnSpc>
                          <a:spcPct val="100000"/>
                        </a:lnSpc>
                        <a:spcBef>
                          <a:spcPts val="0"/>
                        </a:spcBef>
                        <a:spcAft>
                          <a:spcPts val="0"/>
                        </a:spcAft>
                        <a:buFont typeface="+mj-lt"/>
                        <a:buNone/>
                      </a:pPr>
                      <a:r>
                        <a:rPr lang="en-US" sz="1800" dirty="0" err="1">
                          <a:effectLst/>
                        </a:rPr>
                        <a:t>Keluarga</a:t>
                      </a:r>
                      <a:r>
                        <a:rPr lang="en-US" sz="1800" dirty="0">
                          <a:effectLst/>
                        </a:rPr>
                        <a:t> </a:t>
                      </a:r>
                      <a:r>
                        <a:rPr lang="en-US" sz="1800" dirty="0" err="1">
                          <a:effectLst/>
                        </a:rPr>
                        <a:t>menerima</a:t>
                      </a:r>
                      <a:r>
                        <a:rPr lang="en-US" sz="1800" dirty="0">
                          <a:effectLst/>
                        </a:rPr>
                        <a:t> </a:t>
                      </a:r>
                      <a:r>
                        <a:rPr lang="en-US" sz="1800" dirty="0" err="1">
                          <a:effectLst/>
                        </a:rPr>
                        <a:t>pelayanan</a:t>
                      </a:r>
                      <a:r>
                        <a:rPr lang="en-US" sz="1800" dirty="0">
                          <a:effectLst/>
                        </a:rPr>
                        <a:t> </a:t>
                      </a:r>
                      <a:r>
                        <a:rPr lang="en-US" sz="1800" dirty="0" err="1">
                          <a:effectLst/>
                        </a:rPr>
                        <a:t>kesehatan</a:t>
                      </a:r>
                      <a:r>
                        <a:rPr lang="en-US" sz="1800" dirty="0">
                          <a:effectLst/>
                        </a:rPr>
                        <a:t> </a:t>
                      </a:r>
                      <a:r>
                        <a:rPr lang="en-US" sz="1800" dirty="0" err="1">
                          <a:effectLst/>
                        </a:rPr>
                        <a:t>sesuai</a:t>
                      </a:r>
                      <a:r>
                        <a:rPr lang="en-US" sz="1800" dirty="0">
                          <a:effectLst/>
                        </a:rPr>
                        <a:t> </a:t>
                      </a:r>
                      <a:r>
                        <a:rPr lang="en-US" sz="1800" dirty="0" err="1">
                          <a:effectLst/>
                        </a:rPr>
                        <a:t>rencana</a:t>
                      </a:r>
                      <a:r>
                        <a:rPr lang="en-US" sz="1800" dirty="0">
                          <a:effectLst/>
                        </a:rPr>
                        <a:t> </a:t>
                      </a:r>
                      <a:r>
                        <a:rPr lang="en-US" sz="1800" dirty="0" err="1">
                          <a:effectLst/>
                        </a:rPr>
                        <a:t>keperawatan</a:t>
                      </a:r>
                      <a:r>
                        <a:rPr lang="en-US" sz="1800" dirty="0">
                          <a:effectLst/>
                        </a:rPr>
                        <a:t> </a:t>
                      </a:r>
                      <a:r>
                        <a:rPr lang="en-US" sz="1800" dirty="0" err="1">
                          <a:effectLst/>
                        </a:rPr>
                        <a:t>keluarga</a:t>
                      </a:r>
                      <a:endParaRPr lang="en-US" sz="1800" dirty="0">
                        <a:effectLst/>
                        <a:latin typeface="Calibri"/>
                        <a:ea typeface="Calibri"/>
                        <a:cs typeface="Times New Roman"/>
                      </a:endParaRPr>
                    </a:p>
                  </a:txBody>
                  <a:tcPr marL="48911" marR="48911" marT="0" marB="0"/>
                </a:tc>
                <a:tc>
                  <a:txBody>
                    <a:bodyPr/>
                    <a:lstStyle/>
                    <a:p>
                      <a:pPr marL="0" marR="0" lvl="0" indent="0">
                        <a:lnSpc>
                          <a:spcPct val="100000"/>
                        </a:lnSpc>
                        <a:spcBef>
                          <a:spcPts val="0"/>
                        </a:spcBef>
                        <a:spcAft>
                          <a:spcPts val="0"/>
                        </a:spcAft>
                        <a:buFont typeface="+mj-lt"/>
                        <a:buNone/>
                      </a:pPr>
                      <a:r>
                        <a:rPr lang="en-US" sz="1800" dirty="0">
                          <a:effectLst/>
                        </a:rPr>
                        <a:t>(3)</a:t>
                      </a:r>
                    </a:p>
                    <a:p>
                      <a:pPr marL="0" marR="0" lvl="0" indent="0">
                        <a:lnSpc>
                          <a:spcPct val="100000"/>
                        </a:lnSpc>
                        <a:spcBef>
                          <a:spcPts val="0"/>
                        </a:spcBef>
                        <a:spcAft>
                          <a:spcPts val="0"/>
                        </a:spcAft>
                        <a:buFont typeface="+mj-lt"/>
                        <a:buNone/>
                      </a:pPr>
                      <a:r>
                        <a:rPr lang="en-US" sz="1800" dirty="0" err="1">
                          <a:effectLst/>
                        </a:rPr>
                        <a:t>Keluarga</a:t>
                      </a:r>
                      <a:r>
                        <a:rPr lang="en-US" sz="1800" dirty="0">
                          <a:effectLst/>
                        </a:rPr>
                        <a:t> </a:t>
                      </a:r>
                      <a:r>
                        <a:rPr lang="en-US" sz="1800" dirty="0" err="1">
                          <a:effectLst/>
                        </a:rPr>
                        <a:t>tahu</a:t>
                      </a:r>
                      <a:r>
                        <a:rPr lang="en-US" sz="1800" dirty="0">
                          <a:effectLst/>
                        </a:rPr>
                        <a:t> </a:t>
                      </a:r>
                      <a:r>
                        <a:rPr lang="en-US" sz="1800" dirty="0" err="1">
                          <a:effectLst/>
                        </a:rPr>
                        <a:t>dan</a:t>
                      </a:r>
                      <a:r>
                        <a:rPr lang="en-US" sz="1800" dirty="0">
                          <a:effectLst/>
                        </a:rPr>
                        <a:t> </a:t>
                      </a:r>
                      <a:r>
                        <a:rPr lang="en-US" sz="1800" dirty="0" err="1">
                          <a:effectLst/>
                        </a:rPr>
                        <a:t>dapat</a:t>
                      </a:r>
                      <a:r>
                        <a:rPr lang="en-US" sz="1800" dirty="0">
                          <a:effectLst/>
                        </a:rPr>
                        <a:t> </a:t>
                      </a:r>
                      <a:r>
                        <a:rPr lang="en-US" sz="1800" dirty="0" err="1">
                          <a:effectLst/>
                        </a:rPr>
                        <a:t>mengung</a:t>
                      </a:r>
                      <a:endParaRPr lang="id-ID" sz="1800" dirty="0">
                        <a:effectLst/>
                      </a:endParaRPr>
                    </a:p>
                    <a:p>
                      <a:pPr marL="0" marR="0" lvl="0" indent="0">
                        <a:lnSpc>
                          <a:spcPct val="100000"/>
                        </a:lnSpc>
                        <a:spcBef>
                          <a:spcPts val="0"/>
                        </a:spcBef>
                        <a:spcAft>
                          <a:spcPts val="0"/>
                        </a:spcAft>
                        <a:buFont typeface="+mj-lt"/>
                        <a:buNone/>
                      </a:pPr>
                      <a:r>
                        <a:rPr lang="en-US" sz="1800" dirty="0" err="1">
                          <a:effectLst/>
                        </a:rPr>
                        <a:t>kapkan</a:t>
                      </a:r>
                      <a:r>
                        <a:rPr lang="en-US" sz="1800" dirty="0">
                          <a:effectLst/>
                        </a:rPr>
                        <a:t> </a:t>
                      </a:r>
                      <a:r>
                        <a:rPr lang="en-US" sz="1800" dirty="0" err="1">
                          <a:effectLst/>
                        </a:rPr>
                        <a:t>masalah</a:t>
                      </a:r>
                      <a:r>
                        <a:rPr lang="en-US" sz="1800" dirty="0">
                          <a:effectLst/>
                        </a:rPr>
                        <a:t> </a:t>
                      </a:r>
                      <a:r>
                        <a:rPr lang="en-US" sz="1800" dirty="0" err="1">
                          <a:effectLst/>
                        </a:rPr>
                        <a:t>kesehatannya</a:t>
                      </a:r>
                      <a:r>
                        <a:rPr lang="en-US" sz="1800" dirty="0">
                          <a:effectLst/>
                        </a:rPr>
                        <a:t> </a:t>
                      </a:r>
                      <a:r>
                        <a:rPr lang="en-US" sz="1800" dirty="0" err="1">
                          <a:effectLst/>
                        </a:rPr>
                        <a:t>secara</a:t>
                      </a:r>
                      <a:r>
                        <a:rPr lang="en-US" sz="1800" dirty="0">
                          <a:effectLst/>
                        </a:rPr>
                        <a:t> </a:t>
                      </a:r>
                      <a:r>
                        <a:rPr lang="en-US" sz="1800" dirty="0" err="1">
                          <a:effectLst/>
                        </a:rPr>
                        <a:t>benar</a:t>
                      </a:r>
                      <a:endParaRPr lang="en-US" sz="1800" dirty="0">
                        <a:effectLst/>
                        <a:latin typeface="Calibri"/>
                        <a:ea typeface="Calibri"/>
                        <a:cs typeface="Times New Roman"/>
                      </a:endParaRPr>
                    </a:p>
                  </a:txBody>
                  <a:tcPr marL="48911" marR="48911" marT="0" marB="0"/>
                </a:tc>
                <a:tc>
                  <a:txBody>
                    <a:bodyPr/>
                    <a:lstStyle/>
                    <a:p>
                      <a:pPr marL="0" marR="0" lvl="0" indent="0">
                        <a:lnSpc>
                          <a:spcPct val="100000"/>
                        </a:lnSpc>
                        <a:spcBef>
                          <a:spcPts val="0"/>
                        </a:spcBef>
                        <a:spcAft>
                          <a:spcPts val="0"/>
                        </a:spcAft>
                        <a:buFont typeface="+mj-lt"/>
                        <a:buNone/>
                      </a:pPr>
                      <a:r>
                        <a:rPr lang="en-US" sz="1800" dirty="0">
                          <a:effectLst/>
                        </a:rPr>
                        <a:t>(4)</a:t>
                      </a:r>
                    </a:p>
                    <a:p>
                      <a:pPr marL="0" marR="0" lvl="0" indent="0">
                        <a:lnSpc>
                          <a:spcPct val="100000"/>
                        </a:lnSpc>
                        <a:spcBef>
                          <a:spcPts val="0"/>
                        </a:spcBef>
                        <a:spcAft>
                          <a:spcPts val="0"/>
                        </a:spcAft>
                        <a:buFont typeface="+mj-lt"/>
                        <a:buNone/>
                      </a:pPr>
                      <a:r>
                        <a:rPr lang="en-US" sz="1800" dirty="0" err="1">
                          <a:effectLst/>
                        </a:rPr>
                        <a:t>Keluarga</a:t>
                      </a:r>
                      <a:r>
                        <a:rPr lang="en-US" sz="1800" dirty="0">
                          <a:effectLst/>
                        </a:rPr>
                        <a:t> </a:t>
                      </a:r>
                      <a:r>
                        <a:rPr lang="en-US" sz="1800" dirty="0" err="1">
                          <a:effectLst/>
                        </a:rPr>
                        <a:t>memanfaatkan</a:t>
                      </a:r>
                      <a:r>
                        <a:rPr lang="en-US" sz="1800" dirty="0">
                          <a:effectLst/>
                        </a:rPr>
                        <a:t> </a:t>
                      </a:r>
                      <a:r>
                        <a:rPr lang="en-US" sz="1800" dirty="0" err="1">
                          <a:effectLst/>
                        </a:rPr>
                        <a:t>fasilitas</a:t>
                      </a:r>
                      <a:r>
                        <a:rPr lang="en-US" sz="1800" dirty="0">
                          <a:effectLst/>
                        </a:rPr>
                        <a:t> </a:t>
                      </a:r>
                      <a:r>
                        <a:rPr lang="en-US" sz="1800" dirty="0" err="1">
                          <a:effectLst/>
                        </a:rPr>
                        <a:t>pelayanan</a:t>
                      </a:r>
                      <a:r>
                        <a:rPr lang="en-US" sz="1800" dirty="0">
                          <a:effectLst/>
                        </a:rPr>
                        <a:t> </a:t>
                      </a:r>
                      <a:r>
                        <a:rPr lang="en-US" sz="1800" dirty="0" err="1">
                          <a:effectLst/>
                        </a:rPr>
                        <a:t>kesehatan</a:t>
                      </a:r>
                      <a:r>
                        <a:rPr lang="en-US" sz="1800" dirty="0">
                          <a:effectLst/>
                        </a:rPr>
                        <a:t> </a:t>
                      </a:r>
                      <a:r>
                        <a:rPr lang="en-US" sz="1800" dirty="0" err="1">
                          <a:effectLst/>
                        </a:rPr>
                        <a:t>sesuai</a:t>
                      </a:r>
                      <a:r>
                        <a:rPr lang="en-US" sz="1800" dirty="0">
                          <a:effectLst/>
                        </a:rPr>
                        <a:t> </a:t>
                      </a:r>
                      <a:r>
                        <a:rPr lang="en-US" sz="1800" dirty="0" err="1">
                          <a:effectLst/>
                        </a:rPr>
                        <a:t>anjuran</a:t>
                      </a:r>
                      <a:endParaRPr lang="en-US" sz="1800" dirty="0">
                        <a:effectLst/>
                        <a:latin typeface="Calibri"/>
                        <a:ea typeface="Calibri"/>
                        <a:cs typeface="Times New Roman"/>
                      </a:endParaRPr>
                    </a:p>
                  </a:txBody>
                  <a:tcPr marL="48911" marR="48911" marT="0" marB="0"/>
                </a:tc>
                <a:tc>
                  <a:txBody>
                    <a:bodyPr/>
                    <a:lstStyle/>
                    <a:p>
                      <a:pPr marL="0" marR="0" lvl="0" indent="0">
                        <a:lnSpc>
                          <a:spcPct val="100000"/>
                        </a:lnSpc>
                        <a:spcBef>
                          <a:spcPts val="0"/>
                        </a:spcBef>
                        <a:spcAft>
                          <a:spcPts val="0"/>
                        </a:spcAft>
                        <a:buFont typeface="+mj-lt"/>
                        <a:buNone/>
                      </a:pPr>
                      <a:r>
                        <a:rPr lang="en-US" sz="1800" dirty="0">
                          <a:effectLst/>
                        </a:rPr>
                        <a:t>(5)</a:t>
                      </a:r>
                    </a:p>
                    <a:p>
                      <a:pPr marL="0" marR="0" lvl="0" indent="0">
                        <a:lnSpc>
                          <a:spcPct val="100000"/>
                        </a:lnSpc>
                        <a:spcBef>
                          <a:spcPts val="0"/>
                        </a:spcBef>
                        <a:spcAft>
                          <a:spcPts val="0"/>
                        </a:spcAft>
                        <a:buFont typeface="+mj-lt"/>
                        <a:buNone/>
                      </a:pPr>
                      <a:r>
                        <a:rPr lang="en-US" sz="1800" dirty="0" err="1">
                          <a:effectLst/>
                        </a:rPr>
                        <a:t>Keluarga</a:t>
                      </a:r>
                      <a:r>
                        <a:rPr lang="en-US" sz="1800" dirty="0">
                          <a:effectLst/>
                        </a:rPr>
                        <a:t> </a:t>
                      </a:r>
                      <a:r>
                        <a:rPr lang="en-US" sz="1800" dirty="0" err="1">
                          <a:effectLst/>
                        </a:rPr>
                        <a:t>melakukan</a:t>
                      </a:r>
                      <a:r>
                        <a:rPr lang="en-US" sz="1800" dirty="0">
                          <a:effectLst/>
                        </a:rPr>
                        <a:t> </a:t>
                      </a:r>
                      <a:r>
                        <a:rPr lang="en-US" sz="1800" dirty="0" err="1">
                          <a:effectLst/>
                        </a:rPr>
                        <a:t>tindakan</a:t>
                      </a:r>
                      <a:r>
                        <a:rPr lang="en-US" sz="1800" dirty="0">
                          <a:effectLst/>
                        </a:rPr>
                        <a:t> </a:t>
                      </a:r>
                      <a:r>
                        <a:rPr lang="en-US" sz="1800" dirty="0" err="1">
                          <a:effectLst/>
                        </a:rPr>
                        <a:t>keperawa</a:t>
                      </a:r>
                      <a:endParaRPr lang="id-ID" sz="1800" dirty="0">
                        <a:effectLst/>
                      </a:endParaRPr>
                    </a:p>
                    <a:p>
                      <a:pPr marL="0" marR="0" lvl="0" indent="0">
                        <a:lnSpc>
                          <a:spcPct val="100000"/>
                        </a:lnSpc>
                        <a:spcBef>
                          <a:spcPts val="0"/>
                        </a:spcBef>
                        <a:spcAft>
                          <a:spcPts val="0"/>
                        </a:spcAft>
                        <a:buFont typeface="+mj-lt"/>
                        <a:buNone/>
                      </a:pPr>
                      <a:r>
                        <a:rPr lang="en-US" sz="1800" dirty="0">
                          <a:effectLst/>
                        </a:rPr>
                        <a:t>tan </a:t>
                      </a:r>
                      <a:r>
                        <a:rPr lang="en-US" sz="1800" dirty="0" err="1">
                          <a:effectLst/>
                        </a:rPr>
                        <a:t>sederhana</a:t>
                      </a:r>
                      <a:r>
                        <a:rPr lang="en-US" sz="1800" dirty="0">
                          <a:effectLst/>
                        </a:rPr>
                        <a:t> </a:t>
                      </a:r>
                      <a:r>
                        <a:rPr lang="en-US" sz="1800" dirty="0" err="1">
                          <a:effectLst/>
                        </a:rPr>
                        <a:t>sesuai</a:t>
                      </a:r>
                      <a:r>
                        <a:rPr lang="en-US" sz="1800" dirty="0">
                          <a:effectLst/>
                        </a:rPr>
                        <a:t> </a:t>
                      </a:r>
                      <a:r>
                        <a:rPr lang="en-US" sz="1800" dirty="0" err="1">
                          <a:effectLst/>
                        </a:rPr>
                        <a:t>anjuran</a:t>
                      </a:r>
                      <a:endParaRPr lang="en-US" sz="1800" dirty="0">
                        <a:effectLst/>
                        <a:latin typeface="Calibri"/>
                        <a:ea typeface="Calibri"/>
                        <a:cs typeface="Times New Roman"/>
                      </a:endParaRPr>
                    </a:p>
                  </a:txBody>
                  <a:tcPr marL="48911" marR="48911" marT="0" marB="0"/>
                </a:tc>
                <a:tc>
                  <a:txBody>
                    <a:bodyPr/>
                    <a:lstStyle/>
                    <a:p>
                      <a:pPr marL="0" marR="0" lvl="0" indent="0">
                        <a:lnSpc>
                          <a:spcPct val="100000"/>
                        </a:lnSpc>
                        <a:spcBef>
                          <a:spcPts val="0"/>
                        </a:spcBef>
                        <a:spcAft>
                          <a:spcPts val="0"/>
                        </a:spcAft>
                        <a:buFont typeface="+mj-lt"/>
                        <a:buNone/>
                      </a:pPr>
                      <a:r>
                        <a:rPr lang="en-US" sz="1800" dirty="0">
                          <a:effectLst/>
                        </a:rPr>
                        <a:t>(6)</a:t>
                      </a:r>
                    </a:p>
                    <a:p>
                      <a:pPr marL="0" marR="0" lvl="0" indent="0">
                        <a:lnSpc>
                          <a:spcPct val="100000"/>
                        </a:lnSpc>
                        <a:spcBef>
                          <a:spcPts val="0"/>
                        </a:spcBef>
                        <a:spcAft>
                          <a:spcPts val="0"/>
                        </a:spcAft>
                        <a:buFont typeface="+mj-lt"/>
                        <a:buNone/>
                      </a:pPr>
                      <a:r>
                        <a:rPr lang="en-US" sz="1800" dirty="0" err="1">
                          <a:effectLst/>
                        </a:rPr>
                        <a:t>Keluarga</a:t>
                      </a:r>
                      <a:r>
                        <a:rPr lang="en-US" sz="1800" dirty="0">
                          <a:effectLst/>
                        </a:rPr>
                        <a:t> </a:t>
                      </a:r>
                      <a:r>
                        <a:rPr lang="en-US" sz="1800" dirty="0" err="1">
                          <a:effectLst/>
                        </a:rPr>
                        <a:t>melakukan</a:t>
                      </a:r>
                      <a:r>
                        <a:rPr lang="en-US" sz="1800" dirty="0">
                          <a:effectLst/>
                        </a:rPr>
                        <a:t> </a:t>
                      </a:r>
                      <a:r>
                        <a:rPr lang="en-US" sz="1800" dirty="0" err="1">
                          <a:effectLst/>
                        </a:rPr>
                        <a:t>tindakan</a:t>
                      </a:r>
                      <a:r>
                        <a:rPr lang="en-US" sz="1800" dirty="0">
                          <a:effectLst/>
                        </a:rPr>
                        <a:t> </a:t>
                      </a:r>
                      <a:r>
                        <a:rPr lang="en-US" sz="1800" dirty="0" err="1">
                          <a:effectLst/>
                        </a:rPr>
                        <a:t>pencega</a:t>
                      </a:r>
                      <a:endParaRPr lang="id-ID" sz="1800" dirty="0">
                        <a:effectLst/>
                      </a:endParaRPr>
                    </a:p>
                    <a:p>
                      <a:pPr marL="0" marR="0" lvl="0" indent="0">
                        <a:lnSpc>
                          <a:spcPct val="100000"/>
                        </a:lnSpc>
                        <a:spcBef>
                          <a:spcPts val="0"/>
                        </a:spcBef>
                        <a:spcAft>
                          <a:spcPts val="0"/>
                        </a:spcAft>
                        <a:buFont typeface="+mj-lt"/>
                        <a:buNone/>
                      </a:pPr>
                      <a:r>
                        <a:rPr lang="en-US" sz="1800" dirty="0" err="1">
                          <a:effectLst/>
                        </a:rPr>
                        <a:t>han</a:t>
                      </a:r>
                      <a:r>
                        <a:rPr lang="en-US" sz="1800" dirty="0">
                          <a:effectLst/>
                        </a:rPr>
                        <a:t> </a:t>
                      </a:r>
                      <a:r>
                        <a:rPr lang="en-US" sz="1800" dirty="0" err="1">
                          <a:effectLst/>
                        </a:rPr>
                        <a:t>secara</a:t>
                      </a:r>
                      <a:r>
                        <a:rPr lang="en-US" sz="1800" dirty="0">
                          <a:effectLst/>
                        </a:rPr>
                        <a:t> </a:t>
                      </a:r>
                      <a:r>
                        <a:rPr lang="en-US" sz="1800" dirty="0" err="1">
                          <a:effectLst/>
                        </a:rPr>
                        <a:t>aktif</a:t>
                      </a:r>
                      <a:endParaRPr lang="en-US" sz="1800" dirty="0">
                        <a:effectLst/>
                        <a:latin typeface="Calibri"/>
                        <a:ea typeface="Calibri"/>
                        <a:cs typeface="Times New Roman"/>
                      </a:endParaRPr>
                    </a:p>
                  </a:txBody>
                  <a:tcPr marL="48911" marR="48911" marT="0" marB="0"/>
                </a:tc>
                <a:tc>
                  <a:txBody>
                    <a:bodyPr/>
                    <a:lstStyle/>
                    <a:p>
                      <a:pPr marL="0" marR="0" lvl="0" indent="0">
                        <a:lnSpc>
                          <a:spcPct val="100000"/>
                        </a:lnSpc>
                        <a:spcBef>
                          <a:spcPts val="0"/>
                        </a:spcBef>
                        <a:spcAft>
                          <a:spcPts val="0"/>
                        </a:spcAft>
                        <a:buFont typeface="+mj-lt"/>
                        <a:buNone/>
                      </a:pPr>
                      <a:r>
                        <a:rPr lang="en-US" sz="1800" dirty="0">
                          <a:effectLst/>
                        </a:rPr>
                        <a:t>(7)</a:t>
                      </a:r>
                    </a:p>
                    <a:p>
                      <a:pPr marL="0" marR="0" lvl="0" indent="0">
                        <a:lnSpc>
                          <a:spcPct val="100000"/>
                        </a:lnSpc>
                        <a:spcBef>
                          <a:spcPts val="0"/>
                        </a:spcBef>
                        <a:spcAft>
                          <a:spcPts val="0"/>
                        </a:spcAft>
                        <a:buFont typeface="+mj-lt"/>
                        <a:buNone/>
                      </a:pPr>
                      <a:r>
                        <a:rPr lang="en-US" sz="1800" dirty="0" err="1">
                          <a:effectLst/>
                        </a:rPr>
                        <a:t>Keluarga</a:t>
                      </a:r>
                      <a:r>
                        <a:rPr lang="en-US" sz="1800" dirty="0">
                          <a:effectLst/>
                        </a:rPr>
                        <a:t> </a:t>
                      </a:r>
                      <a:r>
                        <a:rPr lang="en-US" sz="1800" dirty="0" err="1">
                          <a:effectLst/>
                        </a:rPr>
                        <a:t>melaku</a:t>
                      </a:r>
                      <a:endParaRPr lang="id-ID" sz="1800" dirty="0">
                        <a:effectLst/>
                      </a:endParaRPr>
                    </a:p>
                    <a:p>
                      <a:pPr marL="0" marR="0" lvl="0" indent="0">
                        <a:lnSpc>
                          <a:spcPct val="100000"/>
                        </a:lnSpc>
                        <a:spcBef>
                          <a:spcPts val="0"/>
                        </a:spcBef>
                        <a:spcAft>
                          <a:spcPts val="0"/>
                        </a:spcAft>
                        <a:buFont typeface="+mj-lt"/>
                        <a:buNone/>
                      </a:pPr>
                      <a:r>
                        <a:rPr lang="en-US" sz="1800" dirty="0" err="1">
                          <a:effectLst/>
                        </a:rPr>
                        <a:t>kan</a:t>
                      </a:r>
                      <a:r>
                        <a:rPr lang="en-US" sz="1800" dirty="0">
                          <a:effectLst/>
                        </a:rPr>
                        <a:t> </a:t>
                      </a:r>
                      <a:r>
                        <a:rPr lang="en-US" sz="1800" dirty="0" err="1">
                          <a:effectLst/>
                        </a:rPr>
                        <a:t>tindakan</a:t>
                      </a:r>
                      <a:r>
                        <a:rPr lang="en-US" sz="1800" dirty="0">
                          <a:effectLst/>
                        </a:rPr>
                        <a:t> </a:t>
                      </a:r>
                      <a:r>
                        <a:rPr lang="en-US" sz="1800" dirty="0" err="1">
                          <a:effectLst/>
                        </a:rPr>
                        <a:t>promotif</a:t>
                      </a:r>
                      <a:r>
                        <a:rPr lang="en-US" sz="1800" dirty="0">
                          <a:effectLst/>
                        </a:rPr>
                        <a:t> </a:t>
                      </a:r>
                      <a:r>
                        <a:rPr lang="en-US" sz="1800" dirty="0" err="1">
                          <a:effectLst/>
                        </a:rPr>
                        <a:t>secara</a:t>
                      </a:r>
                      <a:r>
                        <a:rPr lang="en-US" sz="1800" dirty="0">
                          <a:effectLst/>
                        </a:rPr>
                        <a:t> </a:t>
                      </a:r>
                      <a:r>
                        <a:rPr lang="en-US" sz="1800" dirty="0" err="1">
                          <a:effectLst/>
                        </a:rPr>
                        <a:t>aktif</a:t>
                      </a:r>
                      <a:endParaRPr lang="en-US" sz="1800" dirty="0">
                        <a:effectLst/>
                        <a:latin typeface="Calibri"/>
                        <a:ea typeface="Calibri"/>
                        <a:cs typeface="Times New Roman"/>
                      </a:endParaRPr>
                    </a:p>
                  </a:txBody>
                  <a:tcPr marL="48911" marR="48911" marT="0" marB="0"/>
                </a:tc>
                <a:extLst>
                  <a:ext uri="{0D108BD9-81ED-4DB2-BD59-A6C34878D82A}">
                    <a16:rowId xmlns:a16="http://schemas.microsoft.com/office/drawing/2014/main" xmlns="" val="10001"/>
                  </a:ext>
                </a:extLst>
              </a:tr>
              <a:tr h="761953">
                <a:tc>
                  <a:txBody>
                    <a:bodyPr/>
                    <a:lstStyle/>
                    <a:p>
                      <a:pPr marL="0" marR="0" algn="ctr">
                        <a:lnSpc>
                          <a:spcPct val="250000"/>
                        </a:lnSpc>
                        <a:spcBef>
                          <a:spcPts val="0"/>
                        </a:spcBef>
                        <a:spcAft>
                          <a:spcPts val="0"/>
                        </a:spcAft>
                      </a:pPr>
                      <a:r>
                        <a:rPr lang="id-ID" sz="1800" dirty="0">
                          <a:solidFill>
                            <a:schemeClr val="tx1"/>
                          </a:solidFill>
                          <a:effectLst/>
                        </a:rPr>
                        <a:t>KM-I</a:t>
                      </a:r>
                      <a:endParaRPr lang="en-US" sz="1800" dirty="0">
                        <a:solidFill>
                          <a:schemeClr val="tx1"/>
                        </a:solidFill>
                        <a:effectLst/>
                        <a:latin typeface="Calibri"/>
                        <a:ea typeface="Calibri"/>
                        <a:cs typeface="Times New Roman"/>
                      </a:endParaRPr>
                    </a:p>
                  </a:txBody>
                  <a:tcPr marL="48911" marR="48911" marT="0" marB="0">
                    <a:solidFill>
                      <a:schemeClr val="accent1">
                        <a:lumMod val="60000"/>
                        <a:lumOff val="40000"/>
                      </a:schemeClr>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rgbClr val="FF0000"/>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rgbClr val="FF0000"/>
                    </a:solidFill>
                  </a:tcPr>
                </a:tc>
                <a:tc>
                  <a:txBody>
                    <a:bodyPr/>
                    <a:lstStyle/>
                    <a:p>
                      <a:pPr marL="0" marR="0" algn="ctr">
                        <a:lnSpc>
                          <a:spcPct val="250000"/>
                        </a:lnSpc>
                        <a:spcBef>
                          <a:spcPts val="0"/>
                        </a:spcBef>
                        <a:spcAft>
                          <a:spcPts val="0"/>
                        </a:spcAft>
                      </a:pPr>
                      <a:r>
                        <a:rPr lang="id-ID" sz="2000" dirty="0">
                          <a:effectLst/>
                        </a:rPr>
                        <a:t> </a:t>
                      </a:r>
                      <a:endParaRPr lang="en-US" sz="2000" dirty="0">
                        <a:effectLst/>
                        <a:latin typeface="Calibri"/>
                        <a:ea typeface="Calibri"/>
                        <a:cs typeface="Times New Roman"/>
                      </a:endParaRPr>
                    </a:p>
                  </a:txBody>
                  <a:tcPr marL="48911" marR="48911" marT="0" marB="0"/>
                </a:tc>
                <a:tc>
                  <a:txBody>
                    <a:bodyPr/>
                    <a:lstStyle/>
                    <a:p>
                      <a:pPr marL="0" marR="0" algn="ctr">
                        <a:lnSpc>
                          <a:spcPct val="250000"/>
                        </a:lnSpc>
                        <a:spcBef>
                          <a:spcPts val="0"/>
                        </a:spcBef>
                        <a:spcAft>
                          <a:spcPts val="0"/>
                        </a:spcAft>
                      </a:pPr>
                      <a:r>
                        <a:rPr lang="id-ID" sz="2000">
                          <a:effectLst/>
                        </a:rPr>
                        <a:t> </a:t>
                      </a:r>
                      <a:endParaRPr lang="en-US" sz="2000">
                        <a:effectLst/>
                        <a:latin typeface="Calibri"/>
                        <a:ea typeface="Calibri"/>
                        <a:cs typeface="Times New Roman"/>
                      </a:endParaRPr>
                    </a:p>
                  </a:txBody>
                  <a:tcPr marL="48911" marR="48911" marT="0" marB="0"/>
                </a:tc>
                <a:tc>
                  <a:txBody>
                    <a:bodyPr/>
                    <a:lstStyle/>
                    <a:p>
                      <a:pPr marL="0" marR="0" algn="ctr">
                        <a:lnSpc>
                          <a:spcPct val="250000"/>
                        </a:lnSpc>
                        <a:spcBef>
                          <a:spcPts val="0"/>
                        </a:spcBef>
                        <a:spcAft>
                          <a:spcPts val="0"/>
                        </a:spcAft>
                      </a:pPr>
                      <a:r>
                        <a:rPr lang="id-ID" sz="2000">
                          <a:effectLst/>
                        </a:rPr>
                        <a:t> </a:t>
                      </a:r>
                      <a:endParaRPr lang="en-US" sz="2000">
                        <a:effectLst/>
                        <a:latin typeface="Calibri"/>
                        <a:ea typeface="Calibri"/>
                        <a:cs typeface="Times New Roman"/>
                      </a:endParaRPr>
                    </a:p>
                  </a:txBody>
                  <a:tcPr marL="48911" marR="48911" marT="0" marB="0"/>
                </a:tc>
                <a:tc>
                  <a:txBody>
                    <a:bodyPr/>
                    <a:lstStyle/>
                    <a:p>
                      <a:pPr marL="0" marR="0" algn="ctr">
                        <a:lnSpc>
                          <a:spcPct val="250000"/>
                        </a:lnSpc>
                        <a:spcBef>
                          <a:spcPts val="0"/>
                        </a:spcBef>
                        <a:spcAft>
                          <a:spcPts val="0"/>
                        </a:spcAft>
                      </a:pPr>
                      <a:r>
                        <a:rPr lang="id-ID" sz="2000" dirty="0">
                          <a:effectLst/>
                        </a:rPr>
                        <a:t> </a:t>
                      </a:r>
                      <a:endParaRPr lang="en-US" sz="2000" dirty="0">
                        <a:effectLst/>
                        <a:latin typeface="Calibri"/>
                        <a:ea typeface="Calibri"/>
                        <a:cs typeface="Times New Roman"/>
                      </a:endParaRPr>
                    </a:p>
                  </a:txBody>
                  <a:tcPr marL="48911" marR="48911" marT="0" marB="0"/>
                </a:tc>
                <a:tc>
                  <a:txBody>
                    <a:bodyPr/>
                    <a:lstStyle/>
                    <a:p>
                      <a:pPr marL="0" marR="0" algn="ctr">
                        <a:lnSpc>
                          <a:spcPct val="250000"/>
                        </a:lnSpc>
                        <a:spcBef>
                          <a:spcPts val="0"/>
                        </a:spcBef>
                        <a:spcAft>
                          <a:spcPts val="0"/>
                        </a:spcAft>
                      </a:pPr>
                      <a:r>
                        <a:rPr lang="id-ID" sz="2000" dirty="0">
                          <a:effectLst/>
                        </a:rPr>
                        <a:t> </a:t>
                      </a:r>
                      <a:endParaRPr lang="en-US" sz="2000" dirty="0">
                        <a:effectLst/>
                        <a:latin typeface="Calibri"/>
                        <a:ea typeface="Calibri"/>
                        <a:cs typeface="Times New Roman"/>
                      </a:endParaRPr>
                    </a:p>
                  </a:txBody>
                  <a:tcPr marL="48911" marR="48911" marT="0" marB="0"/>
                </a:tc>
                <a:extLst>
                  <a:ext uri="{0D108BD9-81ED-4DB2-BD59-A6C34878D82A}">
                    <a16:rowId xmlns:a16="http://schemas.microsoft.com/office/drawing/2014/main" xmlns="" val="10002"/>
                  </a:ext>
                </a:extLst>
              </a:tr>
              <a:tr h="761953">
                <a:tc>
                  <a:txBody>
                    <a:bodyPr/>
                    <a:lstStyle/>
                    <a:p>
                      <a:pPr marL="0" marR="0" algn="ctr">
                        <a:lnSpc>
                          <a:spcPct val="250000"/>
                        </a:lnSpc>
                        <a:spcBef>
                          <a:spcPts val="0"/>
                        </a:spcBef>
                        <a:spcAft>
                          <a:spcPts val="0"/>
                        </a:spcAft>
                      </a:pPr>
                      <a:r>
                        <a:rPr lang="id-ID" sz="1800" dirty="0">
                          <a:solidFill>
                            <a:schemeClr val="tx1"/>
                          </a:solidFill>
                          <a:effectLst/>
                        </a:rPr>
                        <a:t>KM-II</a:t>
                      </a:r>
                      <a:endParaRPr lang="en-US" sz="1800" dirty="0">
                        <a:solidFill>
                          <a:schemeClr val="tx1"/>
                        </a:solidFill>
                        <a:effectLst/>
                        <a:latin typeface="Calibri"/>
                        <a:ea typeface="Calibri"/>
                        <a:cs typeface="Times New Roman"/>
                      </a:endParaRPr>
                    </a:p>
                  </a:txBody>
                  <a:tcPr marL="48911" marR="48911" marT="0" marB="0">
                    <a:solidFill>
                      <a:schemeClr val="accent1">
                        <a:lumMod val="60000"/>
                        <a:lumOff val="40000"/>
                      </a:schemeClr>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rgbClr val="FFFF00"/>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rgbClr val="FFFF00"/>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rgbClr val="FFFF00"/>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rgbClr val="FFFF00"/>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rgbClr val="FFFF00"/>
                    </a:solidFill>
                  </a:tcPr>
                </a:tc>
                <a:tc>
                  <a:txBody>
                    <a:bodyPr/>
                    <a:lstStyle/>
                    <a:p>
                      <a:pPr marL="0" marR="0" algn="ctr">
                        <a:lnSpc>
                          <a:spcPct val="250000"/>
                        </a:lnSpc>
                        <a:spcBef>
                          <a:spcPts val="0"/>
                        </a:spcBef>
                        <a:spcAft>
                          <a:spcPts val="0"/>
                        </a:spcAft>
                      </a:pPr>
                      <a:r>
                        <a:rPr lang="id-ID" sz="2000" dirty="0">
                          <a:effectLst/>
                        </a:rPr>
                        <a:t> </a:t>
                      </a:r>
                      <a:endParaRPr lang="en-US" sz="2000" dirty="0">
                        <a:effectLst/>
                        <a:latin typeface="Calibri"/>
                        <a:ea typeface="Calibri"/>
                        <a:cs typeface="Times New Roman"/>
                      </a:endParaRPr>
                    </a:p>
                  </a:txBody>
                  <a:tcPr marL="48911" marR="48911" marT="0" marB="0"/>
                </a:tc>
                <a:tc>
                  <a:txBody>
                    <a:bodyPr/>
                    <a:lstStyle/>
                    <a:p>
                      <a:pPr marL="0" marR="0" algn="ctr">
                        <a:lnSpc>
                          <a:spcPct val="250000"/>
                        </a:lnSpc>
                        <a:spcBef>
                          <a:spcPts val="0"/>
                        </a:spcBef>
                        <a:spcAft>
                          <a:spcPts val="0"/>
                        </a:spcAft>
                      </a:pPr>
                      <a:r>
                        <a:rPr lang="id-ID" sz="2000">
                          <a:effectLst/>
                        </a:rPr>
                        <a:t> </a:t>
                      </a:r>
                      <a:endParaRPr lang="en-US" sz="2000">
                        <a:effectLst/>
                        <a:latin typeface="Calibri"/>
                        <a:ea typeface="Calibri"/>
                        <a:cs typeface="Times New Roman"/>
                      </a:endParaRPr>
                    </a:p>
                  </a:txBody>
                  <a:tcPr marL="48911" marR="48911" marT="0" marB="0"/>
                </a:tc>
                <a:extLst>
                  <a:ext uri="{0D108BD9-81ED-4DB2-BD59-A6C34878D82A}">
                    <a16:rowId xmlns:a16="http://schemas.microsoft.com/office/drawing/2014/main" xmlns="" val="10003"/>
                  </a:ext>
                </a:extLst>
              </a:tr>
              <a:tr h="761953">
                <a:tc>
                  <a:txBody>
                    <a:bodyPr/>
                    <a:lstStyle/>
                    <a:p>
                      <a:pPr marL="0" marR="0" algn="ctr">
                        <a:lnSpc>
                          <a:spcPct val="250000"/>
                        </a:lnSpc>
                        <a:spcBef>
                          <a:spcPts val="0"/>
                        </a:spcBef>
                        <a:spcAft>
                          <a:spcPts val="0"/>
                        </a:spcAft>
                      </a:pPr>
                      <a:r>
                        <a:rPr lang="id-ID" sz="1800" dirty="0">
                          <a:solidFill>
                            <a:schemeClr val="tx1"/>
                          </a:solidFill>
                          <a:effectLst/>
                        </a:rPr>
                        <a:t>KM-III</a:t>
                      </a:r>
                      <a:endParaRPr lang="en-US" sz="1800" dirty="0">
                        <a:solidFill>
                          <a:schemeClr val="tx1"/>
                        </a:solidFill>
                        <a:effectLst/>
                        <a:latin typeface="Calibri"/>
                        <a:ea typeface="Calibri"/>
                        <a:cs typeface="Times New Roman"/>
                      </a:endParaRPr>
                    </a:p>
                  </a:txBody>
                  <a:tcPr marL="48911" marR="48911" marT="0" marB="0">
                    <a:solidFill>
                      <a:schemeClr val="accent1">
                        <a:lumMod val="60000"/>
                        <a:lumOff val="40000"/>
                      </a:schemeClr>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5"/>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5"/>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5"/>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5"/>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5"/>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5"/>
                    </a:solidFill>
                  </a:tcPr>
                </a:tc>
                <a:tc>
                  <a:txBody>
                    <a:bodyPr/>
                    <a:lstStyle/>
                    <a:p>
                      <a:pPr marL="0" marR="0" algn="ctr">
                        <a:lnSpc>
                          <a:spcPct val="250000"/>
                        </a:lnSpc>
                        <a:spcBef>
                          <a:spcPts val="0"/>
                        </a:spcBef>
                        <a:spcAft>
                          <a:spcPts val="0"/>
                        </a:spcAft>
                      </a:pPr>
                      <a:r>
                        <a:rPr lang="id-ID" sz="2000" dirty="0">
                          <a:effectLst/>
                        </a:rPr>
                        <a:t> </a:t>
                      </a:r>
                      <a:endParaRPr lang="en-US" sz="2000" dirty="0">
                        <a:effectLst/>
                        <a:latin typeface="Calibri"/>
                        <a:ea typeface="Calibri"/>
                        <a:cs typeface="Times New Roman"/>
                      </a:endParaRPr>
                    </a:p>
                  </a:txBody>
                  <a:tcPr marL="48911" marR="48911" marT="0" marB="0"/>
                </a:tc>
                <a:extLst>
                  <a:ext uri="{0D108BD9-81ED-4DB2-BD59-A6C34878D82A}">
                    <a16:rowId xmlns:a16="http://schemas.microsoft.com/office/drawing/2014/main" xmlns="" val="10004"/>
                  </a:ext>
                </a:extLst>
              </a:tr>
              <a:tr h="685758">
                <a:tc>
                  <a:txBody>
                    <a:bodyPr/>
                    <a:lstStyle/>
                    <a:p>
                      <a:pPr marL="0" marR="0" algn="ctr">
                        <a:lnSpc>
                          <a:spcPct val="250000"/>
                        </a:lnSpc>
                        <a:spcBef>
                          <a:spcPts val="0"/>
                        </a:spcBef>
                        <a:spcAft>
                          <a:spcPts val="0"/>
                        </a:spcAft>
                      </a:pPr>
                      <a:r>
                        <a:rPr lang="id-ID" sz="1800" dirty="0">
                          <a:solidFill>
                            <a:schemeClr val="tx1"/>
                          </a:solidFill>
                          <a:effectLst/>
                        </a:rPr>
                        <a:t>KM-IV</a:t>
                      </a:r>
                      <a:endParaRPr lang="en-US" sz="1800" dirty="0">
                        <a:solidFill>
                          <a:schemeClr val="tx1"/>
                        </a:solidFill>
                        <a:effectLst/>
                        <a:latin typeface="Calibri"/>
                        <a:ea typeface="Calibri"/>
                        <a:cs typeface="Times New Roman"/>
                      </a:endParaRPr>
                    </a:p>
                  </a:txBody>
                  <a:tcPr marL="48911" marR="48911" marT="0" marB="0">
                    <a:solidFill>
                      <a:schemeClr val="accent1">
                        <a:lumMod val="60000"/>
                        <a:lumOff val="40000"/>
                      </a:schemeClr>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3"/>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3"/>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3"/>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3"/>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3"/>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3"/>
                    </a:solidFill>
                  </a:tcPr>
                </a:tc>
                <a:tc>
                  <a:txBody>
                    <a:bodyPr/>
                    <a:lstStyle/>
                    <a:p>
                      <a:pPr marL="0" marR="0" algn="ctr">
                        <a:lnSpc>
                          <a:spcPct val="115000"/>
                        </a:lnSpc>
                        <a:spcBef>
                          <a:spcPts val="0"/>
                        </a:spcBef>
                        <a:spcAft>
                          <a:spcPts val="0"/>
                        </a:spcAft>
                      </a:pPr>
                      <a:r>
                        <a:rPr lang="id-ID" sz="2000" dirty="0">
                          <a:effectLst/>
                        </a:rPr>
                        <a:t>√</a:t>
                      </a:r>
                      <a:endParaRPr lang="en-US" sz="2000" dirty="0">
                        <a:effectLst/>
                        <a:latin typeface="Calibri"/>
                        <a:ea typeface="Calibri"/>
                        <a:cs typeface="Times New Roman"/>
                      </a:endParaRPr>
                    </a:p>
                  </a:txBody>
                  <a:tcPr marL="48911" marR="48911" marT="0" marB="0">
                    <a:solidFill>
                      <a:schemeClr val="accent3"/>
                    </a:solidFill>
                  </a:tcPr>
                </a:tc>
                <a:extLst>
                  <a:ext uri="{0D108BD9-81ED-4DB2-BD59-A6C34878D82A}">
                    <a16:rowId xmlns:a16="http://schemas.microsoft.com/office/drawing/2014/main" xmlns="" val="10005"/>
                  </a:ext>
                </a:extLst>
              </a:tr>
            </a:tbl>
          </a:graphicData>
        </a:graphic>
      </p:graphicFrame>
      <p:sp>
        <p:nvSpPr>
          <p:cNvPr id="5535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662702E-26EE-42F6-A21D-D6F1A3ECC511}" type="slidenum">
              <a:rPr lang="id-ID" altLang="id-ID">
                <a:solidFill>
                  <a:srgbClr val="898989"/>
                </a:solidFill>
              </a:rPr>
              <a:pPr/>
              <a:t>25</a:t>
            </a:fld>
            <a:endParaRPr lang="id-ID" altLang="id-ID">
              <a:solidFill>
                <a:srgbClr val="898989"/>
              </a:solidFill>
            </a:endParaRPr>
          </a:p>
        </p:txBody>
      </p:sp>
    </p:spTree>
    <p:extLst>
      <p:ext uri="{BB962C8B-B14F-4D97-AF65-F5344CB8AC3E}">
        <p14:creationId xmlns:p14="http://schemas.microsoft.com/office/powerpoint/2010/main" val="2231945513"/>
      </p:ext>
    </p:extLst>
  </p:cSld>
  <p:clrMapOvr>
    <a:masterClrMapping/>
  </p:clrMapOvr>
  <p:transition>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15342" y="122238"/>
            <a:ext cx="7620000" cy="792162"/>
          </a:xfrm>
        </p:spPr>
        <p:style>
          <a:lnRef idx="1">
            <a:schemeClr val="dk1"/>
          </a:lnRef>
          <a:fillRef idx="2">
            <a:schemeClr val="dk1"/>
          </a:fillRef>
          <a:effectRef idx="1">
            <a:schemeClr val="dk1"/>
          </a:effectRef>
          <a:fontRef idx="minor">
            <a:schemeClr val="dk1"/>
          </a:fontRef>
        </p:style>
        <p:txBody>
          <a:bodyPr>
            <a:normAutofit fontScale="90000"/>
          </a:bodyPr>
          <a:lstStyle/>
          <a:p>
            <a:pPr eaLnBrk="1" hangingPunct="1"/>
            <a:r>
              <a:rPr lang="en-US" sz="3200" dirty="0">
                <a:solidFill>
                  <a:srgbClr val="0000FF"/>
                </a:solidFill>
                <a:latin typeface="Berlin Sans FB" panose="020E0602020502020306" pitchFamily="34" charset="0"/>
                <a:cs typeface="Narkisim" panose="020E0502050101010101" pitchFamily="34" charset="-79"/>
              </a:rPr>
              <a:t>KEGIATAN POKOK PERAWAT DI PUSKESMAS</a:t>
            </a:r>
          </a:p>
        </p:txBody>
      </p:sp>
      <p:pic>
        <p:nvPicPr>
          <p:cNvPr id="36867" name="Picture 2" descr="https://encrypted-tbn3.google.com/images?q=tbn:ANd9GcS0mEq2GY0OawrDshCDs2SE2ZNZeE39ox-Ztj4s4eUmwqNUv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066800"/>
            <a:ext cx="377825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8" name="Picture 4" descr="https://encrypted-tbn2.google.com/images?q=tbn:ANd9GcQrCJ6nyI9i8rSg2zYs7Ot-FDDJxzHPtVeQVfHS_pkYcvxSPY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3846517"/>
            <a:ext cx="3949700" cy="292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6" descr="https://encrypted-tbn1.google.com/images?q=tbn:ANd9GcSALcMwaK93ICf518N0PKdbAzC59_pgLeOnGEIMew9zOp9tR9Yxt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9" y="3871917"/>
            <a:ext cx="3751262" cy="290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0" name="Picture 2" descr="https://encrypted-tbn2.google.com/images?q=tbn:ANd9GcQAyyQFyMfAdo_OaCr3VQn88zVD_Bs8bz9NWSR3p9zVd81MSJ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066804"/>
            <a:ext cx="3962400" cy="277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79512" y="3276601"/>
            <a:ext cx="8712968" cy="646331"/>
          </a:xfrm>
          <a:prstGeom prst="rect">
            <a:avLst/>
          </a:prstGeom>
          <a:solidFill>
            <a:schemeClr val="bg1"/>
          </a:solidFill>
          <a:ln>
            <a:solidFill>
              <a:schemeClr val="bg1"/>
            </a:solidFill>
          </a:ln>
        </p:spPr>
        <p:txBody>
          <a:bodyPr>
            <a:spAutoFit/>
          </a:bodyPr>
          <a:lstStyle/>
          <a:p>
            <a:pPr algn="ctr">
              <a:defRPr/>
            </a:pPr>
            <a:r>
              <a:rPr lang="en-US" sz="3600" b="1" dirty="0" err="1">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Arial" charset="0"/>
                <a:cs typeface="Arial" charset="0"/>
              </a:rPr>
              <a:t>Menjalankan</a:t>
            </a:r>
            <a:r>
              <a:rPr lang="en-US" sz="3600" b="1"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Arial" charset="0"/>
                <a:cs typeface="Arial" charset="0"/>
              </a:rPr>
              <a:t> PERKESMAS</a:t>
            </a:r>
          </a:p>
        </p:txBody>
      </p:sp>
    </p:spTree>
    <p:extLst>
      <p:ext uri="{BB962C8B-B14F-4D97-AF65-F5344CB8AC3E}">
        <p14:creationId xmlns:p14="http://schemas.microsoft.com/office/powerpoint/2010/main" val="173479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16200000">
            <a:off x="1143000" y="-1143000"/>
            <a:ext cx="6858000" cy="9144000"/>
          </a:xfrm>
          <a:prstGeom prst="rtTriangle">
            <a:avLst/>
          </a:prstGeom>
          <a:gradFill>
            <a:gsLst>
              <a:gs pos="7000">
                <a:schemeClr val="bg1"/>
              </a:gs>
              <a:gs pos="35000">
                <a:schemeClr val="accent5">
                  <a:tint val="37000"/>
                  <a:satMod val="300000"/>
                </a:schemeClr>
              </a:gs>
              <a:gs pos="90000">
                <a:schemeClr val="bg1"/>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id-ID">
              <a:solidFill>
                <a:prstClr val="black"/>
              </a:solidFill>
            </a:endParaRPr>
          </a:p>
        </p:txBody>
      </p:sp>
      <p:sp>
        <p:nvSpPr>
          <p:cNvPr id="8" name="Title 1"/>
          <p:cNvSpPr txBox="1">
            <a:spLocks/>
          </p:cNvSpPr>
          <p:nvPr/>
        </p:nvSpPr>
        <p:spPr bwMode="auto">
          <a:xfrm>
            <a:off x="1169204" y="3309241"/>
            <a:ext cx="7113978" cy="1447800"/>
          </a:xfrm>
          <a:prstGeom prst="rect">
            <a:avLst/>
          </a:prstGeom>
          <a:noFill/>
          <a:ln w="9525">
            <a:noFill/>
            <a:miter lim="800000"/>
            <a:headEnd/>
            <a:tailEnd/>
          </a:ln>
        </p:spPr>
        <p:txBody>
          <a:bodyPr anchor="b"/>
          <a:lstStyle/>
          <a:p>
            <a:pPr algn="ctr" eaLnBrk="1" hangingPunct="1">
              <a:lnSpc>
                <a:spcPct val="90000"/>
              </a:lnSpc>
              <a:defRPr/>
            </a:pPr>
            <a:r>
              <a:rPr lang="en-US" altLang="en-US" sz="6000" b="1" dirty="0">
                <a:latin typeface="+mj-lt"/>
                <a:ea typeface="+mj-ea"/>
                <a:cs typeface="+mj-cs"/>
              </a:rPr>
              <a:t>INTEGRASI DENGAN PIS-PK</a:t>
            </a:r>
            <a:endParaRPr lang="id-ID" altLang="en-US" sz="6000" b="1" dirty="0">
              <a:latin typeface="+mj-lt"/>
              <a:ea typeface="+mj-ea"/>
              <a:cs typeface="+mj-cs"/>
            </a:endParaRP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fld id="{6B09FEDC-A24A-4F78-9340-C2FC4C11DC46}" type="slidenum">
              <a:rPr lang="id-ID" altLang="en-US" sz="1600" b="1"/>
              <a:pPr/>
              <a:t>27</a:t>
            </a:fld>
            <a:endParaRPr lang="id-ID" altLang="en-US" sz="1600" b="1"/>
          </a:p>
        </p:txBody>
      </p:sp>
      <p:pic>
        <p:nvPicPr>
          <p:cNvPr id="23558" name="Picture 1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20650"/>
            <a:ext cx="2320118" cy="114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0781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335" y="237053"/>
            <a:ext cx="6752092" cy="1143000"/>
          </a:xfrm>
        </p:spPr>
        <p:style>
          <a:lnRef idx="1">
            <a:schemeClr val="dk1"/>
          </a:lnRef>
          <a:fillRef idx="2">
            <a:schemeClr val="dk1"/>
          </a:fillRef>
          <a:effectRef idx="1">
            <a:schemeClr val="dk1"/>
          </a:effectRef>
          <a:fontRef idx="minor">
            <a:schemeClr val="dk1"/>
          </a:fontRef>
        </p:style>
        <p:txBody>
          <a:bodyPr>
            <a:normAutofit fontScale="90000"/>
          </a:bodyPr>
          <a:lstStyle/>
          <a:p>
            <a:r>
              <a:rPr lang="en-US" dirty="0"/>
              <a:t>INDIKATOR PERKESMAS </a:t>
            </a:r>
            <a:br>
              <a:rPr lang="en-US" dirty="0"/>
            </a:br>
            <a:r>
              <a:rPr lang="en-US" dirty="0"/>
              <a:t>DALAM RPJMN 2015-2019</a:t>
            </a:r>
          </a:p>
        </p:txBody>
      </p:sp>
      <p:sp>
        <p:nvSpPr>
          <p:cNvPr id="5" name="TextBox 4"/>
          <p:cNvSpPr txBox="1"/>
          <p:nvPr/>
        </p:nvSpPr>
        <p:spPr>
          <a:xfrm>
            <a:off x="609600" y="1981200"/>
            <a:ext cx="8382000" cy="707886"/>
          </a:xfrm>
          <a:prstGeom prst="rect">
            <a:avLst/>
          </a:prstGeom>
          <a:noFill/>
        </p:spPr>
        <p:txBody>
          <a:bodyPr wrap="square" rtlCol="0">
            <a:spAutoFit/>
          </a:bodyPr>
          <a:lstStyle/>
          <a:p>
            <a:pPr algn="ctr"/>
            <a:r>
              <a:rPr lang="en-US" sz="2000" dirty="0" err="1">
                <a:latin typeface="Arial Black"/>
                <a:cs typeface="Arial Black"/>
              </a:rPr>
              <a:t>Jumlah</a:t>
            </a:r>
            <a:r>
              <a:rPr lang="en-US" sz="2000" dirty="0">
                <a:latin typeface="Arial Black"/>
                <a:cs typeface="Arial Black"/>
              </a:rPr>
              <a:t> </a:t>
            </a:r>
            <a:r>
              <a:rPr lang="en-US" sz="2000" dirty="0" err="1">
                <a:latin typeface="Arial Black"/>
                <a:cs typeface="Arial Black"/>
              </a:rPr>
              <a:t>Puskesmas</a:t>
            </a:r>
            <a:r>
              <a:rPr lang="en-US" sz="2000" dirty="0">
                <a:latin typeface="Arial Black"/>
                <a:cs typeface="Arial Black"/>
              </a:rPr>
              <a:t> yang </a:t>
            </a:r>
            <a:r>
              <a:rPr lang="en-US" sz="2000" dirty="0" err="1">
                <a:latin typeface="Arial Black"/>
                <a:cs typeface="Arial Black"/>
              </a:rPr>
              <a:t>menerapkan</a:t>
            </a:r>
            <a:r>
              <a:rPr lang="en-US" sz="2000" dirty="0">
                <a:latin typeface="Arial Black"/>
                <a:cs typeface="Arial Black"/>
              </a:rPr>
              <a:t> </a:t>
            </a:r>
            <a:r>
              <a:rPr lang="en-US" sz="2000" dirty="0" err="1">
                <a:latin typeface="Arial Black"/>
                <a:cs typeface="Arial Black"/>
              </a:rPr>
              <a:t>Pelayanan</a:t>
            </a:r>
            <a:r>
              <a:rPr lang="en-US" sz="2000" dirty="0">
                <a:latin typeface="Arial Black"/>
                <a:cs typeface="Arial Black"/>
              </a:rPr>
              <a:t> </a:t>
            </a:r>
            <a:r>
              <a:rPr lang="en-US" sz="2000" dirty="0" err="1">
                <a:latin typeface="Arial Black"/>
                <a:cs typeface="Arial Black"/>
              </a:rPr>
              <a:t>Keperawatan</a:t>
            </a:r>
            <a:r>
              <a:rPr lang="en-US" sz="2000" dirty="0">
                <a:latin typeface="Arial Black"/>
                <a:cs typeface="Arial Black"/>
              </a:rPr>
              <a:t> </a:t>
            </a:r>
            <a:r>
              <a:rPr lang="en-US" sz="2000" dirty="0" err="1">
                <a:latin typeface="Arial Black"/>
                <a:cs typeface="Arial Black"/>
              </a:rPr>
              <a:t>Kesehatan</a:t>
            </a:r>
            <a:r>
              <a:rPr lang="en-US" sz="2000" dirty="0">
                <a:latin typeface="Arial Black"/>
                <a:cs typeface="Arial Black"/>
              </a:rPr>
              <a:t> </a:t>
            </a:r>
            <a:r>
              <a:rPr lang="en-US" sz="2000" dirty="0" err="1">
                <a:latin typeface="Arial Black"/>
                <a:cs typeface="Arial Black"/>
              </a:rPr>
              <a:t>Masyarakat</a:t>
            </a:r>
            <a:endParaRPr lang="en-US" sz="2000" dirty="0">
              <a:latin typeface="Arial Black"/>
              <a:cs typeface="Arial Black"/>
            </a:endParaRPr>
          </a:p>
        </p:txBody>
      </p:sp>
      <p:sp>
        <p:nvSpPr>
          <p:cNvPr id="6" name="TextBox 5"/>
          <p:cNvSpPr txBox="1"/>
          <p:nvPr/>
        </p:nvSpPr>
        <p:spPr>
          <a:xfrm>
            <a:off x="529167" y="3429000"/>
            <a:ext cx="1300168" cy="923330"/>
          </a:xfrm>
          <a:prstGeom prst="rect">
            <a:avLst/>
          </a:prstGeom>
          <a:noFill/>
        </p:spPr>
        <p:txBody>
          <a:bodyPr wrap="none" rtlCol="0">
            <a:spAutoFit/>
          </a:bodyPr>
          <a:lstStyle/>
          <a:p>
            <a:r>
              <a:rPr lang="en-US" sz="5400" b="1" dirty="0">
                <a:latin typeface="Arial Black"/>
                <a:cs typeface="Arial Black"/>
              </a:rPr>
              <a:t>DO</a:t>
            </a:r>
          </a:p>
        </p:txBody>
      </p:sp>
      <p:sp>
        <p:nvSpPr>
          <p:cNvPr id="7" name="TextBox 6"/>
          <p:cNvSpPr txBox="1"/>
          <p:nvPr/>
        </p:nvSpPr>
        <p:spPr>
          <a:xfrm>
            <a:off x="1904999" y="2971800"/>
            <a:ext cx="1676401" cy="369332"/>
          </a:xfrm>
          <a:prstGeom prst="rect">
            <a:avLst/>
          </a:prstGeom>
          <a:noFill/>
        </p:spPr>
        <p:txBody>
          <a:bodyPr wrap="square" rtlCol="0">
            <a:spAutoFit/>
          </a:bodyPr>
          <a:lstStyle/>
          <a:p>
            <a:r>
              <a:rPr lang="en-US" dirty="0">
                <a:latin typeface="Arial Black"/>
                <a:cs typeface="Arial Black"/>
              </a:rPr>
              <a:t>SEMULA:</a:t>
            </a:r>
          </a:p>
        </p:txBody>
      </p:sp>
      <p:sp>
        <p:nvSpPr>
          <p:cNvPr id="8" name="TextBox 7"/>
          <p:cNvSpPr txBox="1"/>
          <p:nvPr/>
        </p:nvSpPr>
        <p:spPr>
          <a:xfrm>
            <a:off x="1964268" y="3314700"/>
            <a:ext cx="6874932" cy="923330"/>
          </a:xfrm>
          <a:prstGeom prst="rect">
            <a:avLst/>
          </a:prstGeom>
          <a:noFill/>
        </p:spPr>
        <p:txBody>
          <a:bodyPr wrap="square" rtlCol="0">
            <a:spAutoFit/>
          </a:bodyPr>
          <a:lstStyle/>
          <a:p>
            <a:r>
              <a:rPr lang="en-US" dirty="0" err="1"/>
              <a:t>Adalah</a:t>
            </a:r>
            <a:r>
              <a:rPr lang="en-US" dirty="0"/>
              <a:t> </a:t>
            </a:r>
            <a:r>
              <a:rPr lang="en-US" dirty="0" err="1"/>
              <a:t>puskesmas</a:t>
            </a:r>
            <a:r>
              <a:rPr lang="en-US" dirty="0"/>
              <a:t> </a:t>
            </a:r>
            <a:r>
              <a:rPr lang="en-US" dirty="0" err="1"/>
              <a:t>melakukan</a:t>
            </a:r>
            <a:r>
              <a:rPr lang="en-US" dirty="0"/>
              <a:t> </a:t>
            </a:r>
            <a:r>
              <a:rPr lang="en-US" dirty="0" err="1"/>
              <a:t>asuhan</a:t>
            </a:r>
            <a:r>
              <a:rPr lang="en-US" dirty="0"/>
              <a:t> </a:t>
            </a:r>
            <a:r>
              <a:rPr lang="en-US" dirty="0" err="1"/>
              <a:t>keperawatan</a:t>
            </a:r>
            <a:r>
              <a:rPr lang="en-US" dirty="0"/>
              <a:t> </a:t>
            </a:r>
            <a:r>
              <a:rPr lang="en-US" dirty="0" err="1"/>
              <a:t>dengan</a:t>
            </a:r>
            <a:r>
              <a:rPr lang="en-US" dirty="0"/>
              <a:t> output min:</a:t>
            </a:r>
            <a:br>
              <a:rPr lang="en-US" dirty="0"/>
            </a:br>
            <a:r>
              <a:rPr lang="en-US" dirty="0"/>
              <a:t>100 </a:t>
            </a:r>
            <a:r>
              <a:rPr lang="en-US" dirty="0" err="1"/>
              <a:t>individu</a:t>
            </a:r>
            <a:r>
              <a:rPr lang="en-US" dirty="0"/>
              <a:t> </a:t>
            </a:r>
            <a:r>
              <a:rPr lang="en-US" dirty="0" err="1"/>
              <a:t>dibina</a:t>
            </a:r>
            <a:r>
              <a:rPr lang="en-US" dirty="0"/>
              <a:t>, 40 </a:t>
            </a:r>
            <a:r>
              <a:rPr lang="en-US" dirty="0" err="1"/>
              <a:t>keluarga</a:t>
            </a:r>
            <a:r>
              <a:rPr lang="en-US" dirty="0"/>
              <a:t> </a:t>
            </a:r>
            <a:r>
              <a:rPr lang="en-US" dirty="0" err="1"/>
              <a:t>rawan</a:t>
            </a:r>
            <a:r>
              <a:rPr lang="en-US" dirty="0"/>
              <a:t> </a:t>
            </a:r>
            <a:r>
              <a:rPr lang="en-US" dirty="0" err="1"/>
              <a:t>dibina</a:t>
            </a:r>
            <a:r>
              <a:rPr lang="en-US" dirty="0"/>
              <a:t>, 1 </a:t>
            </a:r>
            <a:r>
              <a:rPr lang="en-US" dirty="0" err="1"/>
              <a:t>kelompok</a:t>
            </a:r>
            <a:r>
              <a:rPr lang="en-US" dirty="0"/>
              <a:t> </a:t>
            </a:r>
            <a:r>
              <a:rPr lang="en-US" dirty="0" err="1"/>
              <a:t>dibina</a:t>
            </a:r>
            <a:r>
              <a:rPr lang="en-US" dirty="0"/>
              <a:t>, 1 </a:t>
            </a:r>
            <a:r>
              <a:rPr lang="en-US" dirty="0" err="1"/>
              <a:t>desa</a:t>
            </a:r>
            <a:r>
              <a:rPr lang="en-US" dirty="0"/>
              <a:t> </a:t>
            </a:r>
            <a:r>
              <a:rPr lang="en-US" dirty="0" err="1"/>
              <a:t>dibina</a:t>
            </a:r>
            <a:r>
              <a:rPr lang="en-US" dirty="0"/>
              <a:t> </a:t>
            </a:r>
          </a:p>
        </p:txBody>
      </p:sp>
      <p:sp>
        <p:nvSpPr>
          <p:cNvPr id="9" name="TextBox 8"/>
          <p:cNvSpPr txBox="1"/>
          <p:nvPr/>
        </p:nvSpPr>
        <p:spPr>
          <a:xfrm>
            <a:off x="2010833" y="4191000"/>
            <a:ext cx="1435309" cy="369332"/>
          </a:xfrm>
          <a:prstGeom prst="rect">
            <a:avLst/>
          </a:prstGeom>
          <a:noFill/>
        </p:spPr>
        <p:txBody>
          <a:bodyPr wrap="none" rtlCol="0">
            <a:spAutoFit/>
          </a:bodyPr>
          <a:lstStyle/>
          <a:p>
            <a:r>
              <a:rPr lang="en-US" dirty="0">
                <a:latin typeface="Arial Black"/>
                <a:cs typeface="Arial Black"/>
              </a:rPr>
              <a:t>MENJADI:</a:t>
            </a:r>
          </a:p>
        </p:txBody>
      </p:sp>
      <p:sp>
        <p:nvSpPr>
          <p:cNvPr id="11" name="TextBox 10"/>
          <p:cNvSpPr txBox="1"/>
          <p:nvPr/>
        </p:nvSpPr>
        <p:spPr>
          <a:xfrm>
            <a:off x="1981200" y="4508500"/>
            <a:ext cx="6451600" cy="1015663"/>
          </a:xfrm>
          <a:prstGeom prst="rect">
            <a:avLst/>
          </a:prstGeom>
          <a:noFill/>
        </p:spPr>
        <p:txBody>
          <a:bodyPr wrap="square" rtlCol="0">
            <a:spAutoFit/>
          </a:bodyPr>
          <a:lstStyle/>
          <a:p>
            <a:r>
              <a:rPr lang="en-US" sz="2000" dirty="0" err="1">
                <a:latin typeface="Arial Black"/>
                <a:cs typeface="Arial Black"/>
              </a:rPr>
              <a:t>Setiap</a:t>
            </a:r>
            <a:r>
              <a:rPr lang="en-US" sz="2000" dirty="0">
                <a:latin typeface="Arial Black"/>
                <a:cs typeface="Arial Black"/>
              </a:rPr>
              <a:t> </a:t>
            </a:r>
            <a:r>
              <a:rPr lang="en-US" sz="2000" dirty="0" err="1">
                <a:latin typeface="Arial Black"/>
                <a:cs typeface="Arial Black"/>
              </a:rPr>
              <a:t>Puskesmas</a:t>
            </a:r>
            <a:r>
              <a:rPr lang="en-US" sz="2000" dirty="0">
                <a:latin typeface="Arial Black"/>
                <a:cs typeface="Arial Black"/>
              </a:rPr>
              <a:t> </a:t>
            </a:r>
            <a:r>
              <a:rPr lang="en-US" sz="2000" dirty="0" err="1">
                <a:latin typeface="Arial Black"/>
                <a:cs typeface="Arial Black"/>
              </a:rPr>
              <a:t>melakukan</a:t>
            </a:r>
            <a:r>
              <a:rPr lang="en-US" sz="2000" dirty="0">
                <a:latin typeface="Arial Black"/>
                <a:cs typeface="Arial Black"/>
              </a:rPr>
              <a:t> </a:t>
            </a:r>
            <a:r>
              <a:rPr lang="en-US" sz="2000" dirty="0" err="1">
                <a:latin typeface="Arial Black"/>
                <a:cs typeface="Arial Black"/>
              </a:rPr>
              <a:t>asuhan</a:t>
            </a:r>
            <a:r>
              <a:rPr lang="en-US" sz="2000" dirty="0">
                <a:latin typeface="Arial Black"/>
                <a:cs typeface="Arial Black"/>
              </a:rPr>
              <a:t> </a:t>
            </a:r>
            <a:r>
              <a:rPr lang="en-US" sz="2000" dirty="0" err="1">
                <a:latin typeface="Arial Black"/>
                <a:cs typeface="Arial Black"/>
              </a:rPr>
              <a:t>keperawatan</a:t>
            </a:r>
            <a:r>
              <a:rPr lang="en-US" sz="2000" dirty="0">
                <a:latin typeface="Arial Black"/>
                <a:cs typeface="Arial Black"/>
              </a:rPr>
              <a:t> </a:t>
            </a:r>
            <a:r>
              <a:rPr lang="en-US" sz="2000" dirty="0" err="1">
                <a:solidFill>
                  <a:srgbClr val="FF0000"/>
                </a:solidFill>
                <a:latin typeface="Arial Black"/>
                <a:cs typeface="Arial Black"/>
              </a:rPr>
              <a:t>terintegrasi</a:t>
            </a:r>
            <a:r>
              <a:rPr lang="en-US" sz="2000" dirty="0">
                <a:latin typeface="Arial Black"/>
                <a:cs typeface="Arial Black"/>
              </a:rPr>
              <a:t> </a:t>
            </a:r>
            <a:r>
              <a:rPr lang="en-US" sz="2000" dirty="0" err="1">
                <a:latin typeface="Arial Black"/>
                <a:cs typeface="Arial Black"/>
              </a:rPr>
              <a:t>dengan</a:t>
            </a:r>
            <a:r>
              <a:rPr lang="en-US" sz="2000" dirty="0">
                <a:latin typeface="Arial Black"/>
                <a:cs typeface="Arial Black"/>
              </a:rPr>
              <a:t> </a:t>
            </a:r>
            <a:r>
              <a:rPr lang="en-US" sz="2000" dirty="0" err="1">
                <a:solidFill>
                  <a:srgbClr val="FF0000"/>
                </a:solidFill>
                <a:latin typeface="Arial Black"/>
                <a:cs typeface="Arial Black"/>
              </a:rPr>
              <a:t>pendekatan</a:t>
            </a:r>
            <a:r>
              <a:rPr lang="en-US" sz="2000" dirty="0">
                <a:solidFill>
                  <a:srgbClr val="FF0000"/>
                </a:solidFill>
                <a:latin typeface="Arial Black"/>
                <a:cs typeface="Arial Black"/>
              </a:rPr>
              <a:t> </a:t>
            </a:r>
            <a:r>
              <a:rPr lang="en-US" sz="2000" dirty="0" err="1">
                <a:solidFill>
                  <a:srgbClr val="FF0000"/>
                </a:solidFill>
                <a:latin typeface="Arial Black"/>
                <a:cs typeface="Arial Black"/>
              </a:rPr>
              <a:t>keluarga</a:t>
            </a:r>
            <a:r>
              <a:rPr lang="en-US" sz="2000" dirty="0">
                <a:solidFill>
                  <a:srgbClr val="FF0000"/>
                </a:solidFill>
                <a:latin typeface="Arial Black"/>
                <a:cs typeface="Arial Black"/>
              </a:rPr>
              <a:t> </a:t>
            </a:r>
            <a:r>
              <a:rPr lang="en-US" sz="2000" dirty="0">
                <a:latin typeface="Arial Black"/>
                <a:cs typeface="Arial Black"/>
              </a:rPr>
              <a:t>minimal 1 </a:t>
            </a:r>
            <a:r>
              <a:rPr lang="en-US" sz="2000" dirty="0" err="1">
                <a:latin typeface="Arial Black"/>
                <a:cs typeface="Arial Black"/>
              </a:rPr>
              <a:t>desa</a:t>
            </a:r>
            <a:endParaRPr lang="en-US" sz="2000" dirty="0">
              <a:latin typeface="Arial Black"/>
              <a:cs typeface="Arial Black"/>
            </a:endParaRPr>
          </a:p>
        </p:txBody>
      </p:sp>
      <p:sp>
        <p:nvSpPr>
          <p:cNvPr id="13" name="TextBox 12"/>
          <p:cNvSpPr txBox="1"/>
          <p:nvPr/>
        </p:nvSpPr>
        <p:spPr>
          <a:xfrm>
            <a:off x="1066800" y="1777424"/>
            <a:ext cx="389850" cy="584776"/>
          </a:xfrm>
          <a:prstGeom prst="rect">
            <a:avLst/>
          </a:prstGeom>
          <a:noFill/>
        </p:spPr>
        <p:txBody>
          <a:bodyPr wrap="none" rtlCol="0">
            <a:spAutoFit/>
          </a:bodyPr>
          <a:lstStyle/>
          <a:p>
            <a:r>
              <a:rPr lang="en-US" sz="3200" b="1" dirty="0">
                <a:solidFill>
                  <a:srgbClr val="FF0000"/>
                </a:solidFill>
                <a:latin typeface="Arial Black"/>
                <a:cs typeface="Arial Black"/>
              </a:rPr>
              <a:t>“</a:t>
            </a:r>
          </a:p>
        </p:txBody>
      </p:sp>
      <p:sp>
        <p:nvSpPr>
          <p:cNvPr id="14" name="TextBox 13"/>
          <p:cNvSpPr txBox="1"/>
          <p:nvPr/>
        </p:nvSpPr>
        <p:spPr>
          <a:xfrm>
            <a:off x="7467600" y="2362200"/>
            <a:ext cx="389850" cy="584776"/>
          </a:xfrm>
          <a:prstGeom prst="rect">
            <a:avLst/>
          </a:prstGeom>
          <a:noFill/>
        </p:spPr>
        <p:txBody>
          <a:bodyPr wrap="none" rtlCol="0">
            <a:spAutoFit/>
          </a:bodyPr>
          <a:lstStyle/>
          <a:p>
            <a:r>
              <a:rPr lang="en-US" sz="3200" b="1" dirty="0">
                <a:solidFill>
                  <a:srgbClr val="FF0000"/>
                </a:solidFill>
                <a:latin typeface="Arial Black"/>
                <a:cs typeface="Arial Black"/>
              </a:rPr>
              <a:t>“</a:t>
            </a:r>
          </a:p>
        </p:txBody>
      </p:sp>
      <p:graphicFrame>
        <p:nvGraphicFramePr>
          <p:cNvPr id="15" name="Table 14"/>
          <p:cNvGraphicFramePr>
            <a:graphicFrameLocks noGrp="1"/>
          </p:cNvGraphicFramePr>
          <p:nvPr>
            <p:extLst/>
          </p:nvPr>
        </p:nvGraphicFramePr>
        <p:xfrm>
          <a:off x="2333024" y="5547360"/>
          <a:ext cx="6658575" cy="1036320"/>
        </p:xfrm>
        <a:graphic>
          <a:graphicData uri="http://schemas.openxmlformats.org/drawingml/2006/table">
            <a:tbl>
              <a:tblPr firstRow="1" bandRow="1">
                <a:tableStyleId>{5C22544A-7EE6-4342-B048-85BDC9FD1C3A}</a:tableStyleId>
              </a:tblPr>
              <a:tblGrid>
                <a:gridCol w="1331715">
                  <a:extLst>
                    <a:ext uri="{9D8B030D-6E8A-4147-A177-3AD203B41FA5}">
                      <a16:colId xmlns:a16="http://schemas.microsoft.com/office/drawing/2014/main" xmlns="" val="20000"/>
                    </a:ext>
                  </a:extLst>
                </a:gridCol>
                <a:gridCol w="1331715">
                  <a:extLst>
                    <a:ext uri="{9D8B030D-6E8A-4147-A177-3AD203B41FA5}">
                      <a16:colId xmlns:a16="http://schemas.microsoft.com/office/drawing/2014/main" xmlns="" val="20001"/>
                    </a:ext>
                  </a:extLst>
                </a:gridCol>
                <a:gridCol w="1331715">
                  <a:extLst>
                    <a:ext uri="{9D8B030D-6E8A-4147-A177-3AD203B41FA5}">
                      <a16:colId xmlns:a16="http://schemas.microsoft.com/office/drawing/2014/main" xmlns="" val="20002"/>
                    </a:ext>
                  </a:extLst>
                </a:gridCol>
                <a:gridCol w="1331715">
                  <a:extLst>
                    <a:ext uri="{9D8B030D-6E8A-4147-A177-3AD203B41FA5}">
                      <a16:colId xmlns:a16="http://schemas.microsoft.com/office/drawing/2014/main" xmlns="" val="20003"/>
                    </a:ext>
                  </a:extLst>
                </a:gridCol>
                <a:gridCol w="1331715">
                  <a:extLst>
                    <a:ext uri="{9D8B030D-6E8A-4147-A177-3AD203B41FA5}">
                      <a16:colId xmlns:a16="http://schemas.microsoft.com/office/drawing/2014/main" xmlns="" val="20004"/>
                    </a:ext>
                  </a:extLst>
                </a:gridCol>
              </a:tblGrid>
              <a:tr h="363220">
                <a:tc>
                  <a:txBody>
                    <a:bodyPr/>
                    <a:lstStyle/>
                    <a:p>
                      <a:r>
                        <a:rPr lang="en-US" sz="2000" dirty="0"/>
                        <a:t>2015</a:t>
                      </a:r>
                    </a:p>
                  </a:txBody>
                  <a:tcPr/>
                </a:tc>
                <a:tc>
                  <a:txBody>
                    <a:bodyPr/>
                    <a:lstStyle/>
                    <a:p>
                      <a:r>
                        <a:rPr lang="en-US" sz="2000" dirty="0"/>
                        <a:t>2016</a:t>
                      </a:r>
                    </a:p>
                  </a:txBody>
                  <a:tcPr/>
                </a:tc>
                <a:tc>
                  <a:txBody>
                    <a:bodyPr/>
                    <a:lstStyle/>
                    <a:p>
                      <a:r>
                        <a:rPr lang="en-US" sz="2000" dirty="0"/>
                        <a:t>2017</a:t>
                      </a:r>
                    </a:p>
                  </a:txBody>
                  <a:tcPr/>
                </a:tc>
                <a:tc>
                  <a:txBody>
                    <a:bodyPr/>
                    <a:lstStyle/>
                    <a:p>
                      <a:r>
                        <a:rPr lang="en-US" sz="2000" dirty="0"/>
                        <a:t>2018</a:t>
                      </a:r>
                    </a:p>
                  </a:txBody>
                  <a:tcPr/>
                </a:tc>
                <a:tc>
                  <a:txBody>
                    <a:bodyPr/>
                    <a:lstStyle/>
                    <a:p>
                      <a:r>
                        <a:rPr lang="en-US" sz="2000" dirty="0"/>
                        <a:t>2019</a:t>
                      </a:r>
                    </a:p>
                  </a:txBody>
                  <a:tcPr/>
                </a:tc>
                <a:extLst>
                  <a:ext uri="{0D108BD9-81ED-4DB2-BD59-A6C34878D82A}">
                    <a16:rowId xmlns:a16="http://schemas.microsoft.com/office/drawing/2014/main" xmlns="" val="10000"/>
                  </a:ext>
                </a:extLst>
              </a:tr>
              <a:tr h="363220">
                <a:tc>
                  <a:txBody>
                    <a:bodyPr/>
                    <a:lstStyle/>
                    <a:p>
                      <a:pPr algn="ctr"/>
                      <a:r>
                        <a:rPr lang="id-ID" dirty="0"/>
                        <a:t>637 Puskesmas</a:t>
                      </a:r>
                    </a:p>
                  </a:txBody>
                  <a:tcPr anchor="ctr"/>
                </a:tc>
                <a:tc>
                  <a:txBody>
                    <a:bodyPr/>
                    <a:lstStyle/>
                    <a:p>
                      <a:pPr algn="ctr"/>
                      <a:r>
                        <a:rPr lang="id-ID" dirty="0"/>
                        <a:t>721 Puskesmas</a:t>
                      </a:r>
                    </a:p>
                  </a:txBody>
                  <a:tcPr anchor="ctr"/>
                </a:tc>
                <a:tc>
                  <a:txBody>
                    <a:bodyPr/>
                    <a:lstStyle/>
                    <a:p>
                      <a:pPr algn="ctr"/>
                      <a:r>
                        <a:rPr lang="id-ID" dirty="0"/>
                        <a:t>812 Puskesmas</a:t>
                      </a:r>
                    </a:p>
                  </a:txBody>
                  <a:tcPr anchor="ctr"/>
                </a:tc>
                <a:tc>
                  <a:txBody>
                    <a:bodyPr/>
                    <a:lstStyle/>
                    <a:p>
                      <a:pPr algn="ctr"/>
                      <a:r>
                        <a:rPr lang="id-ID" dirty="0"/>
                        <a:t>914 Puskesmas</a:t>
                      </a:r>
                    </a:p>
                  </a:txBody>
                  <a:tcPr anchor="ctr"/>
                </a:tc>
                <a:tc>
                  <a:txBody>
                    <a:bodyPr/>
                    <a:lstStyle/>
                    <a:p>
                      <a:pPr algn="ctr"/>
                      <a:r>
                        <a:rPr lang="id-ID" dirty="0"/>
                        <a:t>1015 Puskesmas</a:t>
                      </a:r>
                    </a:p>
                  </a:txBody>
                  <a:tcPr anchor="ctr"/>
                </a:tc>
                <a:extLst>
                  <a:ext uri="{0D108BD9-81ED-4DB2-BD59-A6C34878D82A}">
                    <a16:rowId xmlns:a16="http://schemas.microsoft.com/office/drawing/2014/main" xmlns="" val="10001"/>
                  </a:ext>
                </a:extLst>
              </a:tr>
            </a:tbl>
          </a:graphicData>
        </a:graphic>
      </p:graphicFrame>
      <p:sp>
        <p:nvSpPr>
          <p:cNvPr id="16" name="TextBox 15"/>
          <p:cNvSpPr txBox="1"/>
          <p:nvPr/>
        </p:nvSpPr>
        <p:spPr>
          <a:xfrm>
            <a:off x="304800" y="5715000"/>
            <a:ext cx="2018702" cy="584776"/>
          </a:xfrm>
          <a:prstGeom prst="rect">
            <a:avLst/>
          </a:prstGeom>
          <a:noFill/>
        </p:spPr>
        <p:txBody>
          <a:bodyPr wrap="none" rtlCol="0">
            <a:spAutoFit/>
          </a:bodyPr>
          <a:lstStyle/>
          <a:p>
            <a:r>
              <a:rPr lang="en-US" sz="3200" dirty="0">
                <a:latin typeface="Arial Black"/>
                <a:cs typeface="Arial Black"/>
              </a:rPr>
              <a:t>TARGET</a:t>
            </a:r>
          </a:p>
        </p:txBody>
      </p:sp>
    </p:spTree>
    <p:extLst>
      <p:ext uri="{BB962C8B-B14F-4D97-AF65-F5344CB8AC3E}">
        <p14:creationId xmlns:p14="http://schemas.microsoft.com/office/powerpoint/2010/main" val="4170057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315200" cy="457200"/>
          </a:xfrm>
          <a:ln/>
        </p:spPr>
        <p:style>
          <a:lnRef idx="1">
            <a:schemeClr val="dk1"/>
          </a:lnRef>
          <a:fillRef idx="2">
            <a:schemeClr val="dk1"/>
          </a:fillRef>
          <a:effectRef idx="1">
            <a:schemeClr val="dk1"/>
          </a:effectRef>
          <a:fontRef idx="minor">
            <a:schemeClr val="dk1"/>
          </a:fontRef>
        </p:style>
        <p:txBody>
          <a:bodyPr>
            <a:normAutofit fontScale="90000"/>
          </a:bodyPr>
          <a:lstStyle/>
          <a:p>
            <a:r>
              <a:rPr lang="en-US" dirty="0"/>
              <a:t>SASARAN KEGIATAN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6271103"/>
              </p:ext>
            </p:extLst>
          </p:nvPr>
        </p:nvGraphicFramePr>
        <p:xfrm>
          <a:off x="381000" y="1600200"/>
          <a:ext cx="4267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1066800"/>
            <a:ext cx="2514600" cy="369332"/>
          </a:xfrm>
          <a:prstGeom prst="rect">
            <a:avLst/>
          </a:prstGeom>
          <a:noFill/>
          <a:ln>
            <a:solidFill>
              <a:schemeClr val="accent1"/>
            </a:solidFill>
          </a:ln>
        </p:spPr>
        <p:txBody>
          <a:bodyPr wrap="square" rtlCol="0">
            <a:spAutoFit/>
          </a:bodyPr>
          <a:lstStyle/>
          <a:p>
            <a:pPr algn="ctr"/>
            <a:r>
              <a:rPr lang="en-US" dirty="0">
                <a:latin typeface="Arial Black"/>
                <a:cs typeface="Arial Black"/>
              </a:rPr>
              <a:t>PERKESMAS</a:t>
            </a:r>
          </a:p>
        </p:txBody>
      </p:sp>
      <p:sp>
        <p:nvSpPr>
          <p:cNvPr id="6" name="TextBox 5"/>
          <p:cNvSpPr txBox="1"/>
          <p:nvPr/>
        </p:nvSpPr>
        <p:spPr>
          <a:xfrm>
            <a:off x="5867400" y="1066800"/>
            <a:ext cx="2514600" cy="369332"/>
          </a:xfrm>
          <a:prstGeom prst="rect">
            <a:avLst/>
          </a:prstGeom>
          <a:noFill/>
          <a:ln>
            <a:solidFill>
              <a:schemeClr val="tx2"/>
            </a:solidFill>
          </a:ln>
        </p:spPr>
        <p:txBody>
          <a:bodyPr wrap="square" rtlCol="0">
            <a:spAutoFit/>
          </a:bodyPr>
          <a:lstStyle/>
          <a:p>
            <a:pPr algn="ctr"/>
            <a:r>
              <a:rPr lang="en-US" dirty="0">
                <a:latin typeface="Arial Black"/>
                <a:cs typeface="Arial Black"/>
              </a:rPr>
              <a:t>PIS – PK </a:t>
            </a:r>
          </a:p>
        </p:txBody>
      </p:sp>
      <p:graphicFrame>
        <p:nvGraphicFramePr>
          <p:cNvPr id="7" name="Content Placeholder 3"/>
          <p:cNvGraphicFramePr>
            <a:graphicFrameLocks/>
          </p:cNvGraphicFramePr>
          <p:nvPr>
            <p:extLst>
              <p:ext uri="{D42A27DB-BD31-4B8C-83A1-F6EECF244321}">
                <p14:modId xmlns:p14="http://schemas.microsoft.com/office/powerpoint/2010/main" val="2625392925"/>
              </p:ext>
            </p:extLst>
          </p:nvPr>
        </p:nvGraphicFramePr>
        <p:xfrm>
          <a:off x="5486400" y="1828800"/>
          <a:ext cx="3352800"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Arrow Connector 8"/>
          <p:cNvCxnSpPr/>
          <p:nvPr/>
        </p:nvCxnSpPr>
        <p:spPr>
          <a:xfrm rot="5400000">
            <a:off x="2172494" y="1637506"/>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7048500" y="1637506"/>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78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16200000">
            <a:off x="1143000" y="-1143000"/>
            <a:ext cx="6858000" cy="9144000"/>
          </a:xfrm>
          <a:prstGeom prst="rtTriangle">
            <a:avLst/>
          </a:prstGeom>
          <a:gradFill>
            <a:gsLst>
              <a:gs pos="7000">
                <a:schemeClr val="bg1"/>
              </a:gs>
              <a:gs pos="35000">
                <a:schemeClr val="accent5">
                  <a:tint val="37000"/>
                  <a:satMod val="300000"/>
                </a:schemeClr>
              </a:gs>
              <a:gs pos="90000">
                <a:schemeClr val="bg1"/>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id-ID">
              <a:solidFill>
                <a:prstClr val="black"/>
              </a:solidFill>
            </a:endParaRPr>
          </a:p>
        </p:txBody>
      </p:sp>
      <p:sp>
        <p:nvSpPr>
          <p:cNvPr id="8" name="Title 1"/>
          <p:cNvSpPr txBox="1">
            <a:spLocks/>
          </p:cNvSpPr>
          <p:nvPr/>
        </p:nvSpPr>
        <p:spPr bwMode="auto">
          <a:xfrm>
            <a:off x="1572824" y="2514605"/>
            <a:ext cx="6380559" cy="1254125"/>
          </a:xfrm>
          <a:prstGeom prst="rect">
            <a:avLst/>
          </a:prstGeom>
          <a:noFill/>
          <a:ln w="9525">
            <a:noFill/>
            <a:miter lim="800000"/>
            <a:headEnd/>
            <a:tailEnd/>
          </a:ln>
        </p:spPr>
        <p:txBody>
          <a:bodyPr anchor="b"/>
          <a:lstStyle/>
          <a:p>
            <a:pPr algn="ctr" eaLnBrk="1" hangingPunct="1">
              <a:lnSpc>
                <a:spcPct val="90000"/>
              </a:lnSpc>
              <a:defRPr/>
            </a:pPr>
            <a:r>
              <a:rPr lang="id-ID" altLang="en-US" sz="6000" b="1" dirty="0">
                <a:latin typeface="+mj-lt"/>
                <a:ea typeface="+mj-ea"/>
                <a:cs typeface="+mj-cs"/>
              </a:rPr>
              <a:t>PENDAHULUAN</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fld id="{6B09FEDC-A24A-4F78-9340-C2FC4C11DC46}" type="slidenum">
              <a:rPr lang="id-ID" altLang="en-US" sz="1600" b="1"/>
              <a:pPr/>
              <a:t>3</a:t>
            </a:fld>
            <a:endParaRPr lang="id-ID" altLang="en-US" sz="1600" b="1"/>
          </a:p>
        </p:txBody>
      </p:sp>
      <p:pic>
        <p:nvPicPr>
          <p:cNvPr id="6" name="Picture 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15878"/>
            <a:ext cx="1752600" cy="974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816" t="32246" r="8571" b="32829"/>
          <a:stretch>
            <a:fillRect/>
          </a:stretch>
        </p:blipFill>
        <p:spPr bwMode="auto">
          <a:xfrm>
            <a:off x="7467603" y="0"/>
            <a:ext cx="1447799"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0"/>
            <a:ext cx="1447799"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33627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832" y="156738"/>
            <a:ext cx="6984168" cy="772906"/>
          </a:xfrm>
        </p:spPr>
        <p:style>
          <a:lnRef idx="1">
            <a:schemeClr val="dk1"/>
          </a:lnRef>
          <a:fillRef idx="2">
            <a:schemeClr val="dk1"/>
          </a:fillRef>
          <a:effectRef idx="1">
            <a:schemeClr val="dk1"/>
          </a:effectRef>
          <a:fontRef idx="minor">
            <a:schemeClr val="dk1"/>
          </a:fontRef>
        </p:style>
        <p:txBody>
          <a:bodyPr/>
          <a:lstStyle/>
          <a:p>
            <a:r>
              <a:rPr lang="en-US" dirty="0"/>
              <a:t>PIS-PK DAN PERKESMAS</a:t>
            </a:r>
          </a:p>
        </p:txBody>
      </p:sp>
      <p:sp>
        <p:nvSpPr>
          <p:cNvPr id="4" name="Rectangle 3"/>
          <p:cNvSpPr/>
          <p:nvPr/>
        </p:nvSpPr>
        <p:spPr>
          <a:xfrm>
            <a:off x="495300" y="1924256"/>
            <a:ext cx="6858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ln w="0"/>
                <a:solidFill>
                  <a:schemeClr val="tx1"/>
                </a:solidFill>
                <a:effectLst>
                  <a:outerShdw blurRad="38100" dist="25400" dir="5400000" algn="ctr" rotWithShape="0">
                    <a:srgbClr val="6E747A">
                      <a:alpha val="43000"/>
                    </a:srgbClr>
                  </a:outerShdw>
                </a:effectLst>
              </a:rPr>
              <a:t>PIS-PK</a:t>
            </a:r>
          </a:p>
        </p:txBody>
      </p:sp>
      <p:sp>
        <p:nvSpPr>
          <p:cNvPr id="5" name="TextBox 4"/>
          <p:cNvSpPr txBox="1"/>
          <p:nvPr/>
        </p:nvSpPr>
        <p:spPr>
          <a:xfrm>
            <a:off x="1676400" y="1295400"/>
            <a:ext cx="2133600" cy="523220"/>
          </a:xfrm>
          <a:prstGeom prst="rect">
            <a:avLst/>
          </a:prstGeom>
          <a:noFill/>
        </p:spPr>
        <p:txBody>
          <a:bodyPr wrap="square" rtlCol="0">
            <a:spAutoFit/>
          </a:bodyPr>
          <a:lstStyle/>
          <a:p>
            <a:pPr algn="ctr"/>
            <a:r>
              <a:rPr lang="en-US" sz="1400" dirty="0"/>
              <a:t>KUNJUNGAN KELUARGA DAN INTERVENSI AWAL</a:t>
            </a: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883447"/>
            <a:ext cx="13715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265559"/>
            <a:ext cx="13715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819856"/>
            <a:ext cx="13715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a:off x="3505198" y="3255047"/>
            <a:ext cx="457201" cy="1031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62600" y="1279307"/>
            <a:ext cx="2133600" cy="307777"/>
          </a:xfrm>
          <a:prstGeom prst="rect">
            <a:avLst/>
          </a:prstGeom>
          <a:noFill/>
        </p:spPr>
        <p:txBody>
          <a:bodyPr wrap="square" rtlCol="0">
            <a:spAutoFit/>
          </a:bodyPr>
          <a:lstStyle/>
          <a:p>
            <a:pPr algn="ctr"/>
            <a:r>
              <a:rPr lang="en-US" sz="1400" dirty="0"/>
              <a:t>INTERVENSI LANJUT</a:t>
            </a:r>
          </a:p>
        </p:txBody>
      </p:sp>
      <p:sp>
        <p:nvSpPr>
          <p:cNvPr id="11" name="Rectangle 10"/>
          <p:cNvSpPr/>
          <p:nvPr/>
        </p:nvSpPr>
        <p:spPr>
          <a:xfrm>
            <a:off x="4307125" y="1883447"/>
            <a:ext cx="6858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ln w="0"/>
                <a:solidFill>
                  <a:schemeClr val="tx1"/>
                </a:solidFill>
                <a:effectLst>
                  <a:outerShdw blurRad="38100" dist="25400" dir="5400000" algn="ctr" rotWithShape="0">
                    <a:srgbClr val="6E747A">
                      <a:alpha val="43000"/>
                    </a:srgbClr>
                  </a:outerShdw>
                </a:effectLst>
              </a:rPr>
              <a:t>PERKESMAS</a:t>
            </a:r>
          </a:p>
        </p:txBody>
      </p:sp>
      <p:sp>
        <p:nvSpPr>
          <p:cNvPr id="12" name="Rectangle 11"/>
          <p:cNvSpPr/>
          <p:nvPr/>
        </p:nvSpPr>
        <p:spPr>
          <a:xfrm>
            <a:off x="5181600" y="1924255"/>
            <a:ext cx="36576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dirty="0" err="1">
                <a:solidFill>
                  <a:schemeClr val="tx1"/>
                </a:solidFill>
              </a:rPr>
              <a:t>Individu</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keluarga</a:t>
            </a:r>
            <a:r>
              <a:rPr lang="en-US" dirty="0">
                <a:solidFill>
                  <a:schemeClr val="tx1"/>
                </a:solidFill>
              </a:rPr>
              <a:t> </a:t>
            </a:r>
            <a:r>
              <a:rPr lang="en-US" dirty="0" err="1">
                <a:solidFill>
                  <a:schemeClr val="tx1"/>
                </a:solidFill>
              </a:rPr>
              <a:t>mampu</a:t>
            </a:r>
            <a:r>
              <a:rPr lang="en-US" dirty="0">
                <a:solidFill>
                  <a:schemeClr val="tx1"/>
                </a:solidFill>
              </a:rPr>
              <a:t> </a:t>
            </a:r>
            <a:r>
              <a:rPr lang="en-US" dirty="0" err="1">
                <a:solidFill>
                  <a:schemeClr val="tx1"/>
                </a:solidFill>
              </a:rPr>
              <a:t>mandiri</a:t>
            </a:r>
            <a:r>
              <a:rPr lang="en-US" dirty="0">
                <a:solidFill>
                  <a:schemeClr val="tx1"/>
                </a:solidFill>
              </a:rPr>
              <a:t> </a:t>
            </a:r>
            <a:r>
              <a:rPr lang="en-US" dirty="0" err="1">
                <a:solidFill>
                  <a:schemeClr val="tx1"/>
                </a:solidFill>
                <a:cs typeface="Arial" pitchFamily="34" charset="0"/>
              </a:rPr>
              <a:t>dalam</a:t>
            </a:r>
            <a:r>
              <a:rPr lang="en-US" dirty="0">
                <a:solidFill>
                  <a:schemeClr val="tx1"/>
                </a:solidFill>
                <a:cs typeface="Arial" pitchFamily="34" charset="0"/>
              </a:rPr>
              <a:t> </a:t>
            </a:r>
            <a:r>
              <a:rPr lang="en-US" dirty="0" err="1">
                <a:solidFill>
                  <a:schemeClr val="tx1"/>
                </a:solidFill>
                <a:cs typeface="Arial" pitchFamily="34" charset="0"/>
              </a:rPr>
              <a:t>merawat</a:t>
            </a:r>
            <a:r>
              <a:rPr lang="en-US" dirty="0">
                <a:solidFill>
                  <a:schemeClr val="tx1"/>
                </a:solidFill>
                <a:cs typeface="Arial" pitchFamily="34" charset="0"/>
              </a:rPr>
              <a:t> </a:t>
            </a:r>
            <a:r>
              <a:rPr lang="en-US" dirty="0" err="1">
                <a:solidFill>
                  <a:schemeClr val="tx1"/>
                </a:solidFill>
                <a:cs typeface="Arial" pitchFamily="34" charset="0"/>
              </a:rPr>
              <a:t>diri</a:t>
            </a:r>
            <a:r>
              <a:rPr lang="en-US" dirty="0">
                <a:solidFill>
                  <a:schemeClr val="tx1"/>
                </a:solidFill>
                <a:cs typeface="Arial" pitchFamily="34" charset="0"/>
              </a:rPr>
              <a:t> </a:t>
            </a:r>
            <a:r>
              <a:rPr lang="en-US" dirty="0" err="1">
                <a:solidFill>
                  <a:schemeClr val="tx1"/>
                </a:solidFill>
                <a:cs typeface="Arial" pitchFamily="34" charset="0"/>
              </a:rPr>
              <a:t>sendiri</a:t>
            </a:r>
            <a:r>
              <a:rPr lang="en-US" dirty="0">
                <a:solidFill>
                  <a:schemeClr val="tx1"/>
                </a:solidFill>
                <a:cs typeface="Arial" pitchFamily="34" charset="0"/>
              </a:rPr>
              <a:t> </a:t>
            </a:r>
            <a:r>
              <a:rPr lang="en-US" dirty="0" err="1">
                <a:solidFill>
                  <a:schemeClr val="tx1"/>
                </a:solidFill>
                <a:cs typeface="Arial" pitchFamily="34" charset="0"/>
              </a:rPr>
              <a:t>atau</a:t>
            </a:r>
            <a:r>
              <a:rPr lang="en-US" dirty="0">
                <a:solidFill>
                  <a:schemeClr val="tx1"/>
                </a:solidFill>
                <a:cs typeface="Arial" pitchFamily="34" charset="0"/>
              </a:rPr>
              <a:t> </a:t>
            </a:r>
            <a:r>
              <a:rPr lang="en-US" dirty="0" err="1">
                <a:solidFill>
                  <a:schemeClr val="tx1"/>
                </a:solidFill>
                <a:cs typeface="Arial" pitchFamily="34" charset="0"/>
              </a:rPr>
              <a:t>keluarga</a:t>
            </a:r>
            <a:r>
              <a:rPr lang="en-US" dirty="0">
                <a:solidFill>
                  <a:schemeClr val="tx1"/>
                </a:solidFill>
                <a:cs typeface="Arial" pitchFamily="34" charset="0"/>
              </a:rPr>
              <a:t> </a:t>
            </a:r>
            <a:r>
              <a:rPr lang="en-US" dirty="0" err="1">
                <a:solidFill>
                  <a:schemeClr val="tx1"/>
                </a:solidFill>
                <a:cs typeface="Arial" pitchFamily="34" charset="0"/>
              </a:rPr>
              <a:t>sebagai</a:t>
            </a:r>
            <a:r>
              <a:rPr lang="en-US" dirty="0">
                <a:solidFill>
                  <a:schemeClr val="tx1"/>
                </a:solidFill>
                <a:cs typeface="Arial" pitchFamily="34" charset="0"/>
              </a:rPr>
              <a:t> </a:t>
            </a:r>
            <a:r>
              <a:rPr lang="en-US" dirty="0" err="1">
                <a:solidFill>
                  <a:schemeClr val="tx1"/>
                </a:solidFill>
                <a:cs typeface="Arial" pitchFamily="34" charset="0"/>
              </a:rPr>
              <a:t>upaya</a:t>
            </a:r>
            <a:r>
              <a:rPr lang="en-US" dirty="0">
                <a:solidFill>
                  <a:schemeClr val="tx1"/>
                </a:solidFill>
                <a:cs typeface="Arial" pitchFamily="34" charset="0"/>
              </a:rPr>
              <a:t> </a:t>
            </a:r>
            <a:r>
              <a:rPr lang="en-US" dirty="0" err="1">
                <a:solidFill>
                  <a:schemeClr val="tx1"/>
                </a:solidFill>
                <a:cs typeface="Arial" pitchFamily="34" charset="0"/>
              </a:rPr>
              <a:t>meningkatkan</a:t>
            </a:r>
            <a:r>
              <a:rPr lang="en-US" dirty="0">
                <a:solidFill>
                  <a:schemeClr val="tx1"/>
                </a:solidFill>
                <a:cs typeface="Arial" pitchFamily="34" charset="0"/>
              </a:rPr>
              <a:t> </a:t>
            </a:r>
            <a:r>
              <a:rPr lang="en-US" dirty="0" err="1">
                <a:solidFill>
                  <a:schemeClr val="tx1"/>
                </a:solidFill>
                <a:cs typeface="Arial" pitchFamily="34" charset="0"/>
              </a:rPr>
              <a:t>kesehatannya</a:t>
            </a:r>
            <a:r>
              <a:rPr lang="en-US" dirty="0">
                <a:solidFill>
                  <a:schemeClr val="tx1"/>
                </a:solidFill>
                <a:cs typeface="Arial" pitchFamily="34" charset="0"/>
              </a:rPr>
              <a:t>.</a:t>
            </a:r>
            <a:endParaRPr lang="en-US" dirty="0">
              <a:solidFill>
                <a:schemeClr val="tx1"/>
              </a:solidFill>
            </a:endParaRPr>
          </a:p>
          <a:p>
            <a:pPr marL="285750" indent="-285750" algn="just">
              <a:buFont typeface="Wingdings" panose="05000000000000000000" pitchFamily="2" charset="2"/>
              <a:buChar char="q"/>
            </a:pPr>
            <a:r>
              <a:rPr lang="en-US" dirty="0" err="1">
                <a:solidFill>
                  <a:schemeClr val="tx1"/>
                </a:solidFill>
              </a:rPr>
              <a:t>Memberikan</a:t>
            </a:r>
            <a:r>
              <a:rPr lang="en-US" dirty="0">
                <a:solidFill>
                  <a:schemeClr val="tx1"/>
                </a:solidFill>
              </a:rPr>
              <a:t> </a:t>
            </a:r>
            <a:r>
              <a:rPr lang="en-US" dirty="0" err="1">
                <a:solidFill>
                  <a:schemeClr val="tx1"/>
                </a:solidFill>
              </a:rPr>
              <a:t>asuhan</a:t>
            </a:r>
            <a:r>
              <a:rPr lang="en-US" dirty="0">
                <a:solidFill>
                  <a:schemeClr val="tx1"/>
                </a:solidFill>
              </a:rPr>
              <a:t> </a:t>
            </a:r>
            <a:r>
              <a:rPr lang="en-US" dirty="0" err="1">
                <a:solidFill>
                  <a:schemeClr val="tx1"/>
                </a:solidFill>
              </a:rPr>
              <a:t>keperawatan</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individu</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atau</a:t>
            </a:r>
            <a:r>
              <a:rPr lang="en-US" dirty="0">
                <a:solidFill>
                  <a:schemeClr val="tx1"/>
                </a:solidFill>
              </a:rPr>
              <a:t> </a:t>
            </a:r>
            <a:r>
              <a:rPr lang="en-US" dirty="0" err="1">
                <a:solidFill>
                  <a:schemeClr val="tx1"/>
                </a:solidFill>
              </a:rPr>
              <a:t>keluarga</a:t>
            </a:r>
            <a:r>
              <a:rPr lang="en-US" dirty="0">
                <a:solidFill>
                  <a:schemeClr val="tx1"/>
                </a:solidFill>
              </a:rPr>
              <a:t> </a:t>
            </a:r>
            <a:r>
              <a:rPr lang="en-US" dirty="0" err="1">
                <a:solidFill>
                  <a:schemeClr val="tx1"/>
                </a:solidFill>
              </a:rPr>
              <a:t>sesuai</a:t>
            </a:r>
            <a:r>
              <a:rPr lang="en-US" dirty="0">
                <a:solidFill>
                  <a:schemeClr val="tx1"/>
                </a:solidFill>
              </a:rPr>
              <a:t> </a:t>
            </a:r>
            <a:r>
              <a:rPr lang="en-US" dirty="0" err="1">
                <a:solidFill>
                  <a:schemeClr val="tx1"/>
                </a:solidFill>
              </a:rPr>
              <a:t>kebutuhan</a:t>
            </a:r>
            <a:r>
              <a:rPr lang="en-US" dirty="0">
                <a:solidFill>
                  <a:schemeClr val="tx1"/>
                </a:solidFill>
              </a:rPr>
              <a:t> </a:t>
            </a:r>
            <a:r>
              <a:rPr lang="en-US" dirty="0" err="1">
                <a:solidFill>
                  <a:schemeClr val="tx1"/>
                </a:solidFill>
              </a:rPr>
              <a:t>tingkat</a:t>
            </a:r>
            <a:r>
              <a:rPr lang="en-US" dirty="0">
                <a:solidFill>
                  <a:schemeClr val="tx1"/>
                </a:solidFill>
              </a:rPr>
              <a:t> </a:t>
            </a:r>
            <a:r>
              <a:rPr lang="en-US" dirty="0" err="1">
                <a:solidFill>
                  <a:schemeClr val="tx1"/>
                </a:solidFill>
              </a:rPr>
              <a:t>kemandirian</a:t>
            </a:r>
            <a:r>
              <a:rPr lang="en-US" dirty="0">
                <a:solidFill>
                  <a:schemeClr val="tx1"/>
                </a:solidFill>
              </a:rPr>
              <a:t>.</a:t>
            </a:r>
          </a:p>
          <a:p>
            <a:pPr marL="285750" indent="-285750" algn="just">
              <a:buFont typeface="Wingdings" panose="05000000000000000000" pitchFamily="2" charset="2"/>
              <a:buChar char="q"/>
            </a:pPr>
            <a:r>
              <a:rPr lang="en-US" dirty="0" err="1">
                <a:solidFill>
                  <a:schemeClr val="tx1"/>
                </a:solidFill>
              </a:rPr>
              <a:t>Berkolaborasi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tenaga</a:t>
            </a:r>
            <a:r>
              <a:rPr lang="en-US" dirty="0">
                <a:solidFill>
                  <a:schemeClr val="tx1"/>
                </a:solidFill>
              </a:rPr>
              <a:t> </a:t>
            </a:r>
            <a:r>
              <a:rPr lang="en-US" dirty="0" err="1">
                <a:solidFill>
                  <a:schemeClr val="tx1"/>
                </a:solidFill>
              </a:rPr>
              <a:t>kesehatan</a:t>
            </a:r>
            <a:r>
              <a:rPr lang="en-US" dirty="0">
                <a:solidFill>
                  <a:schemeClr val="tx1"/>
                </a:solidFill>
              </a:rPr>
              <a:t> lain </a:t>
            </a:r>
            <a:r>
              <a:rPr lang="en-US" dirty="0" err="1">
                <a:solidFill>
                  <a:schemeClr val="tx1"/>
                </a:solidFill>
              </a:rPr>
              <a:t>dalam</a:t>
            </a:r>
            <a:r>
              <a:rPr lang="en-US" dirty="0">
                <a:solidFill>
                  <a:schemeClr val="tx1"/>
                </a:solidFill>
              </a:rPr>
              <a:t> </a:t>
            </a:r>
            <a:r>
              <a:rPr lang="en-US" dirty="0" err="1">
                <a:solidFill>
                  <a:schemeClr val="tx1"/>
                </a:solidFill>
              </a:rPr>
              <a:t>menyelesaikan</a:t>
            </a:r>
            <a:r>
              <a:rPr lang="en-US" dirty="0">
                <a:solidFill>
                  <a:schemeClr val="tx1"/>
                </a:solidFill>
              </a:rPr>
              <a:t> </a:t>
            </a:r>
            <a:r>
              <a:rPr lang="en-US" dirty="0" err="1">
                <a:solidFill>
                  <a:schemeClr val="tx1"/>
                </a:solidFill>
              </a:rPr>
              <a:t>masalah</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sesuai</a:t>
            </a:r>
            <a:r>
              <a:rPr lang="en-US" dirty="0">
                <a:solidFill>
                  <a:schemeClr val="tx1"/>
                </a:solidFill>
              </a:rPr>
              <a:t> </a:t>
            </a:r>
            <a:r>
              <a:rPr lang="en-US" dirty="0" err="1">
                <a:solidFill>
                  <a:schemeClr val="tx1"/>
                </a:solidFill>
              </a:rPr>
              <a:t>tugas</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kewenangan</a:t>
            </a:r>
            <a:r>
              <a:rPr lang="en-US" dirty="0">
                <a:solidFill>
                  <a:schemeClr val="tx1"/>
                </a:solidFill>
              </a:rPr>
              <a:t> </a:t>
            </a:r>
            <a:r>
              <a:rPr lang="en-US" dirty="0" err="1">
                <a:solidFill>
                  <a:schemeClr val="tx1"/>
                </a:solidFill>
              </a:rPr>
              <a:t>masing-masing</a:t>
            </a:r>
            <a:r>
              <a:rPr lang="en-US" dirty="0">
                <a:solidFill>
                  <a:schemeClr val="tx1"/>
                </a:solidFill>
              </a:rPr>
              <a:t>.</a:t>
            </a:r>
          </a:p>
          <a:p>
            <a:pPr marL="285750" indent="-285750" algn="just">
              <a:buFont typeface="Wingdings" panose="05000000000000000000" pitchFamily="2" charset="2"/>
              <a:buChar char="q"/>
            </a:pPr>
            <a:endParaRPr lang="en-US" dirty="0">
              <a:solidFill>
                <a:schemeClr val="tx1"/>
              </a:solidFill>
            </a:endParaRPr>
          </a:p>
        </p:txBody>
      </p:sp>
    </p:spTree>
    <p:extLst>
      <p:ext uri="{BB962C8B-B14F-4D97-AF65-F5344CB8AC3E}">
        <p14:creationId xmlns:p14="http://schemas.microsoft.com/office/powerpoint/2010/main" val="3836050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2" name="TextBox 13"/>
          <p:cNvSpPr txBox="1">
            <a:spLocks noChangeArrowheads="1"/>
          </p:cNvSpPr>
          <p:nvPr/>
        </p:nvSpPr>
        <p:spPr bwMode="auto">
          <a:xfrm>
            <a:off x="3322912" y="3838690"/>
            <a:ext cx="938212" cy="41549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d-ID" sz="2100" b="1" dirty="0"/>
              <a:t>UKM</a:t>
            </a:r>
            <a:endParaRPr lang="en-US" altLang="id-ID" sz="1350" b="1" dirty="0"/>
          </a:p>
        </p:txBody>
      </p:sp>
      <p:sp>
        <p:nvSpPr>
          <p:cNvPr id="38920" name="TextBox 1"/>
          <p:cNvSpPr txBox="1">
            <a:spLocks noChangeArrowheads="1"/>
          </p:cNvSpPr>
          <p:nvPr/>
        </p:nvSpPr>
        <p:spPr bwMode="auto">
          <a:xfrm>
            <a:off x="4032" y="4038000"/>
            <a:ext cx="13244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1200" dirty="0"/>
              <a:t>Pemeriksaan</a:t>
            </a:r>
            <a:r>
              <a:rPr lang="en-US" altLang="en-US" sz="1200" dirty="0"/>
              <a:t> </a:t>
            </a:r>
            <a:r>
              <a:rPr lang="en-US" altLang="en-US" sz="1200" dirty="0" err="1"/>
              <a:t>pertumbuhan</a:t>
            </a:r>
            <a:r>
              <a:rPr lang="en-US" altLang="en-US" sz="1200" dirty="0"/>
              <a:t> </a:t>
            </a:r>
            <a:r>
              <a:rPr lang="en-US" altLang="en-US" sz="1200" dirty="0" err="1"/>
              <a:t>dan</a:t>
            </a:r>
            <a:r>
              <a:rPr lang="en-US" altLang="en-US" sz="1200" dirty="0"/>
              <a:t> </a:t>
            </a:r>
            <a:r>
              <a:rPr lang="en-US" altLang="en-US" sz="1200" dirty="0" err="1"/>
              <a:t>perkembangan</a:t>
            </a:r>
            <a:r>
              <a:rPr lang="en-US" altLang="en-US" sz="1200" dirty="0"/>
              <a:t> </a:t>
            </a:r>
            <a:r>
              <a:rPr lang="en-US" altLang="en-US" sz="1200" dirty="0" err="1"/>
              <a:t>balita</a:t>
            </a:r>
            <a:r>
              <a:rPr lang="en-US" altLang="en-US" sz="1200" dirty="0"/>
              <a:t> </a:t>
            </a:r>
            <a:endParaRPr lang="id-ID" altLang="en-US" sz="1200" dirty="0"/>
          </a:p>
        </p:txBody>
      </p:sp>
      <p:cxnSp>
        <p:nvCxnSpPr>
          <p:cNvPr id="92" name="Connector: Elbow 91"/>
          <p:cNvCxnSpPr>
            <a:stCxn id="38927" idx="2"/>
          </p:cNvCxnSpPr>
          <p:nvPr/>
        </p:nvCxnSpPr>
        <p:spPr>
          <a:xfrm rot="5400000">
            <a:off x="1841665" y="4331683"/>
            <a:ext cx="103582" cy="42516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927" name="TextBox 92"/>
          <p:cNvSpPr txBox="1">
            <a:spLocks noChangeArrowheads="1"/>
          </p:cNvSpPr>
          <p:nvPr/>
        </p:nvSpPr>
        <p:spPr bwMode="auto">
          <a:xfrm>
            <a:off x="1261455" y="3846143"/>
            <a:ext cx="1689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1200" dirty="0"/>
              <a:t>Terdeteksi</a:t>
            </a:r>
            <a:r>
              <a:rPr lang="en-US" altLang="en-US" sz="1200" dirty="0"/>
              <a:t> </a:t>
            </a:r>
            <a:r>
              <a:rPr lang="en-US" altLang="en-US" sz="1200" dirty="0" err="1"/>
              <a:t>Gizi</a:t>
            </a:r>
            <a:r>
              <a:rPr lang="en-US" altLang="en-US" sz="1200" dirty="0"/>
              <a:t> </a:t>
            </a:r>
            <a:r>
              <a:rPr lang="en-US" altLang="en-US" sz="1200" dirty="0" err="1"/>
              <a:t>Buruk</a:t>
            </a:r>
            <a:r>
              <a:rPr lang="en-US" altLang="en-US" sz="1200" dirty="0"/>
              <a:t> </a:t>
            </a:r>
            <a:r>
              <a:rPr lang="en-US" altLang="en-US" sz="1200" dirty="0" err="1"/>
              <a:t>pada</a:t>
            </a:r>
            <a:r>
              <a:rPr lang="en-US" altLang="en-US" sz="1200" dirty="0"/>
              <a:t> </a:t>
            </a:r>
            <a:r>
              <a:rPr lang="en-US" altLang="en-US" sz="1200" dirty="0" err="1"/>
              <a:t>pemantauan</a:t>
            </a:r>
            <a:r>
              <a:rPr lang="en-US" altLang="en-US" sz="1200" dirty="0"/>
              <a:t> </a:t>
            </a:r>
            <a:r>
              <a:rPr lang="en-US" altLang="en-US" sz="1200" dirty="0" err="1"/>
              <a:t>pertumbuhan</a:t>
            </a:r>
            <a:r>
              <a:rPr lang="en-US" altLang="en-US" sz="1200" dirty="0"/>
              <a:t> </a:t>
            </a:r>
            <a:r>
              <a:rPr lang="en-US" altLang="en-US" sz="1200" dirty="0" err="1"/>
              <a:t>balita</a:t>
            </a:r>
            <a:endParaRPr lang="id-ID" altLang="en-US" sz="1200" dirty="0"/>
          </a:p>
        </p:txBody>
      </p:sp>
      <p:sp>
        <p:nvSpPr>
          <p:cNvPr id="217" name="Rectangle 216"/>
          <p:cNvSpPr/>
          <p:nvPr/>
        </p:nvSpPr>
        <p:spPr>
          <a:xfrm>
            <a:off x="2238561" y="152400"/>
            <a:ext cx="650060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id-ID" b="1" dirty="0">
                <a:latin typeface="Arial Black" pitchFamily="34" charset="0"/>
                <a:ea typeface="Arial Unicode MS" pitchFamily="34" charset="-128"/>
                <a:cs typeface="Arial Unicode MS" pitchFamily="34" charset="-128"/>
              </a:rPr>
              <a:t>ILUSTRASI </a:t>
            </a:r>
            <a:r>
              <a:rPr lang="en-US" b="1" dirty="0">
                <a:latin typeface="Arial Black" pitchFamily="34" charset="0"/>
                <a:ea typeface="Arial Unicode MS" pitchFamily="34" charset="-128"/>
                <a:cs typeface="Arial Unicode MS" pitchFamily="34" charset="-128"/>
              </a:rPr>
              <a:t>PERKESMAS </a:t>
            </a:r>
            <a:r>
              <a:rPr lang="fi-FI" b="1" dirty="0">
                <a:latin typeface="Arial Black" pitchFamily="34" charset="0"/>
                <a:ea typeface="Arial Unicode MS" pitchFamily="34" charset="-128"/>
                <a:cs typeface="Arial Unicode MS" pitchFamily="34" charset="-128"/>
              </a:rPr>
              <a:t>TERINTEGRASI PIS-PK</a:t>
            </a:r>
          </a:p>
        </p:txBody>
      </p:sp>
      <p:pic>
        <p:nvPicPr>
          <p:cNvPr id="38933" name="Picture 5" descr="C:\Users\OKVA\Pictures\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370" y="4060136"/>
            <a:ext cx="2417304"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34" name="Group 42"/>
          <p:cNvGrpSpPr>
            <a:grpSpLocks/>
          </p:cNvGrpSpPr>
          <p:nvPr/>
        </p:nvGrpSpPr>
        <p:grpSpPr bwMode="auto">
          <a:xfrm>
            <a:off x="4189342" y="4913388"/>
            <a:ext cx="411162" cy="396875"/>
            <a:chOff x="932" y="890"/>
            <a:chExt cx="451" cy="408"/>
          </a:xfrm>
        </p:grpSpPr>
        <p:sp>
          <p:nvSpPr>
            <p:cNvPr id="38954" name="Oval 43"/>
            <p:cNvSpPr>
              <a:spLocks noChangeArrowheads="1"/>
            </p:cNvSpPr>
            <p:nvPr/>
          </p:nvSpPr>
          <p:spPr bwMode="auto">
            <a:xfrm>
              <a:off x="961" y="890"/>
              <a:ext cx="154" cy="139"/>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38955" name="Rectangle 44"/>
            <p:cNvSpPr>
              <a:spLocks noChangeArrowheads="1"/>
            </p:cNvSpPr>
            <p:nvPr/>
          </p:nvSpPr>
          <p:spPr bwMode="auto">
            <a:xfrm>
              <a:off x="976" y="1029"/>
              <a:ext cx="124" cy="1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38956" name="Group 45"/>
            <p:cNvGrpSpPr>
              <a:grpSpLocks/>
            </p:cNvGrpSpPr>
            <p:nvPr/>
          </p:nvGrpSpPr>
          <p:grpSpPr bwMode="auto">
            <a:xfrm>
              <a:off x="976" y="1177"/>
              <a:ext cx="124" cy="121"/>
              <a:chOff x="976" y="1177"/>
              <a:chExt cx="124" cy="121"/>
            </a:xfrm>
          </p:grpSpPr>
          <p:sp>
            <p:nvSpPr>
              <p:cNvPr id="38968" name="Rectangle 46"/>
              <p:cNvSpPr>
                <a:spLocks noChangeArrowheads="1"/>
              </p:cNvSpPr>
              <p:nvPr/>
            </p:nvSpPr>
            <p:spPr bwMode="auto">
              <a:xfrm>
                <a:off x="976" y="1174"/>
                <a:ext cx="57" cy="1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38969" name="Rectangle 47"/>
              <p:cNvSpPr>
                <a:spLocks noChangeArrowheads="1"/>
              </p:cNvSpPr>
              <p:nvPr/>
            </p:nvSpPr>
            <p:spPr bwMode="auto">
              <a:xfrm>
                <a:off x="1043" y="1174"/>
                <a:ext cx="57" cy="1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38957" name="Group 48"/>
            <p:cNvGrpSpPr>
              <a:grpSpLocks/>
            </p:cNvGrpSpPr>
            <p:nvPr/>
          </p:nvGrpSpPr>
          <p:grpSpPr bwMode="auto">
            <a:xfrm>
              <a:off x="932" y="1029"/>
              <a:ext cx="212" cy="121"/>
              <a:chOff x="932" y="1029"/>
              <a:chExt cx="212" cy="121"/>
            </a:xfrm>
          </p:grpSpPr>
          <p:sp>
            <p:nvSpPr>
              <p:cNvPr id="38966" name="Rectangle 49"/>
              <p:cNvSpPr>
                <a:spLocks noChangeArrowheads="1"/>
              </p:cNvSpPr>
              <p:nvPr/>
            </p:nvSpPr>
            <p:spPr bwMode="auto">
              <a:xfrm>
                <a:off x="932" y="1029"/>
                <a:ext cx="41" cy="1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38967" name="Rectangle 50"/>
              <p:cNvSpPr>
                <a:spLocks noChangeArrowheads="1"/>
              </p:cNvSpPr>
              <p:nvPr/>
            </p:nvSpPr>
            <p:spPr bwMode="auto">
              <a:xfrm rot="-464620">
                <a:off x="1103" y="1029"/>
                <a:ext cx="41" cy="1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38958" name="Oval 51"/>
            <p:cNvSpPr>
              <a:spLocks noChangeArrowheads="1"/>
            </p:cNvSpPr>
            <p:nvPr/>
          </p:nvSpPr>
          <p:spPr bwMode="auto">
            <a:xfrm>
              <a:off x="1190" y="890"/>
              <a:ext cx="154" cy="139"/>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38959" name="Group 52"/>
            <p:cNvGrpSpPr>
              <a:grpSpLocks/>
            </p:cNvGrpSpPr>
            <p:nvPr/>
          </p:nvGrpSpPr>
          <p:grpSpPr bwMode="auto">
            <a:xfrm>
              <a:off x="1208" y="1177"/>
              <a:ext cx="123" cy="121"/>
              <a:chOff x="2223" y="2296"/>
              <a:chExt cx="544" cy="590"/>
            </a:xfrm>
          </p:grpSpPr>
          <p:sp>
            <p:nvSpPr>
              <p:cNvPr id="38964" name="Rectangle 53"/>
              <p:cNvSpPr>
                <a:spLocks noChangeArrowheads="1"/>
              </p:cNvSpPr>
              <p:nvPr/>
            </p:nvSpPr>
            <p:spPr bwMode="auto">
              <a:xfrm>
                <a:off x="2200" y="2293"/>
                <a:ext cx="271" cy="5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38965" name="Rectangle 54"/>
              <p:cNvSpPr>
                <a:spLocks noChangeArrowheads="1"/>
              </p:cNvSpPr>
              <p:nvPr/>
            </p:nvSpPr>
            <p:spPr bwMode="auto">
              <a:xfrm>
                <a:off x="2516" y="2293"/>
                <a:ext cx="252" cy="5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38960" name="AutoShape 55"/>
            <p:cNvSpPr>
              <a:spLocks noChangeArrowheads="1"/>
            </p:cNvSpPr>
            <p:nvPr/>
          </p:nvSpPr>
          <p:spPr bwMode="auto">
            <a:xfrm flipV="1">
              <a:off x="1156" y="1029"/>
              <a:ext cx="227" cy="2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53 w 21600"/>
                <a:gd name="T13" fmla="*/ 4918 h 21600"/>
                <a:gd name="T14" fmla="*/ 16747 w 21600"/>
                <a:gd name="T15" fmla="*/ 16682 h 21600"/>
              </a:gdLst>
              <a:ahLst/>
              <a:cxnLst>
                <a:cxn ang="T8">
                  <a:pos x="T0" y="T1"/>
                </a:cxn>
                <a:cxn ang="T9">
                  <a:pos x="T2" y="T3"/>
                </a:cxn>
                <a:cxn ang="T10">
                  <a:pos x="T4" y="T5"/>
                </a:cxn>
                <a:cxn ang="T11">
                  <a:pos x="T6" y="T7"/>
                </a:cxn>
              </a:cxnLst>
              <a:rect l="T12" t="T13" r="T14" b="T15"/>
              <a:pathLst>
                <a:path w="21600" h="21600">
                  <a:moveTo>
                    <a:pt x="0" y="0"/>
                  </a:moveTo>
                  <a:lnTo>
                    <a:pt x="6185" y="21600"/>
                  </a:lnTo>
                  <a:lnTo>
                    <a:pt x="15415"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8961" name="Group 56"/>
            <p:cNvGrpSpPr>
              <a:grpSpLocks/>
            </p:cNvGrpSpPr>
            <p:nvPr/>
          </p:nvGrpSpPr>
          <p:grpSpPr bwMode="auto">
            <a:xfrm>
              <a:off x="1163" y="1029"/>
              <a:ext cx="210" cy="121"/>
              <a:chOff x="932" y="1029"/>
              <a:chExt cx="210" cy="121"/>
            </a:xfrm>
          </p:grpSpPr>
          <p:sp>
            <p:nvSpPr>
              <p:cNvPr id="38962" name="Rectangle 57"/>
              <p:cNvSpPr>
                <a:spLocks noChangeArrowheads="1"/>
              </p:cNvSpPr>
              <p:nvPr/>
            </p:nvSpPr>
            <p:spPr bwMode="auto">
              <a:xfrm rot="801101">
                <a:off x="932" y="1029"/>
                <a:ext cx="41" cy="1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38963" name="Rectangle 58"/>
              <p:cNvSpPr>
                <a:spLocks noChangeArrowheads="1"/>
              </p:cNvSpPr>
              <p:nvPr/>
            </p:nvSpPr>
            <p:spPr bwMode="auto">
              <a:xfrm rot="-682216">
                <a:off x="1102" y="1029"/>
                <a:ext cx="40" cy="1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grpSp>
      <p:grpSp>
        <p:nvGrpSpPr>
          <p:cNvPr id="26" name="Group 59"/>
          <p:cNvGrpSpPr>
            <a:grpSpLocks/>
          </p:cNvGrpSpPr>
          <p:nvPr/>
        </p:nvGrpSpPr>
        <p:grpSpPr bwMode="auto">
          <a:xfrm>
            <a:off x="3443989" y="4820506"/>
            <a:ext cx="638686" cy="622352"/>
            <a:chOff x="932" y="890"/>
            <a:chExt cx="451" cy="408"/>
          </a:xfrm>
          <a:solidFill>
            <a:srgbClr val="FFFF00"/>
          </a:solidFill>
        </p:grpSpPr>
        <p:sp>
          <p:nvSpPr>
            <p:cNvPr id="259" name="Oval 60"/>
            <p:cNvSpPr>
              <a:spLocks noChangeArrowheads="1"/>
            </p:cNvSpPr>
            <p:nvPr/>
          </p:nvSpPr>
          <p:spPr bwMode="auto">
            <a:xfrm>
              <a:off x="960" y="890"/>
              <a:ext cx="154" cy="139"/>
            </a:xfrm>
            <a:prstGeom prst="ellipse">
              <a:avLst/>
            </a:prstGeom>
            <a:grpFill/>
            <a:ln w="9525">
              <a:no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260" name="Rectangle 61"/>
            <p:cNvSpPr>
              <a:spLocks noChangeArrowheads="1"/>
            </p:cNvSpPr>
            <p:nvPr/>
          </p:nvSpPr>
          <p:spPr bwMode="auto">
            <a:xfrm>
              <a:off x="976" y="1029"/>
              <a:ext cx="124" cy="148"/>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nvGrpSpPr>
            <p:cNvPr id="27" name="Group 62"/>
            <p:cNvGrpSpPr>
              <a:grpSpLocks/>
            </p:cNvGrpSpPr>
            <p:nvPr/>
          </p:nvGrpSpPr>
          <p:grpSpPr bwMode="auto">
            <a:xfrm>
              <a:off x="976" y="1177"/>
              <a:ext cx="124" cy="121"/>
              <a:chOff x="976" y="1177"/>
              <a:chExt cx="124" cy="121"/>
            </a:xfrm>
            <a:grpFill/>
          </p:grpSpPr>
          <p:sp>
            <p:nvSpPr>
              <p:cNvPr id="273" name="Rectangle 63"/>
              <p:cNvSpPr>
                <a:spLocks noChangeArrowheads="1"/>
              </p:cNvSpPr>
              <p:nvPr/>
            </p:nvSpPr>
            <p:spPr bwMode="auto">
              <a:xfrm>
                <a:off x="976" y="1174"/>
                <a:ext cx="57" cy="121"/>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274" name="Rectangle 64"/>
              <p:cNvSpPr>
                <a:spLocks noChangeArrowheads="1"/>
              </p:cNvSpPr>
              <p:nvPr/>
            </p:nvSpPr>
            <p:spPr bwMode="auto">
              <a:xfrm>
                <a:off x="1043" y="1174"/>
                <a:ext cx="57" cy="121"/>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grpSp>
          <p:nvGrpSpPr>
            <p:cNvPr id="28" name="Group 65"/>
            <p:cNvGrpSpPr>
              <a:grpSpLocks/>
            </p:cNvGrpSpPr>
            <p:nvPr/>
          </p:nvGrpSpPr>
          <p:grpSpPr bwMode="auto">
            <a:xfrm>
              <a:off x="932" y="1029"/>
              <a:ext cx="212" cy="121"/>
              <a:chOff x="932" y="1029"/>
              <a:chExt cx="212" cy="121"/>
            </a:xfrm>
            <a:grpFill/>
          </p:grpSpPr>
          <p:sp>
            <p:nvSpPr>
              <p:cNvPr id="271" name="Rectangle 66"/>
              <p:cNvSpPr>
                <a:spLocks noChangeArrowheads="1"/>
              </p:cNvSpPr>
              <p:nvPr/>
            </p:nvSpPr>
            <p:spPr bwMode="auto">
              <a:xfrm>
                <a:off x="932" y="1029"/>
                <a:ext cx="41" cy="121"/>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272" name="Rectangle 67"/>
              <p:cNvSpPr>
                <a:spLocks noChangeArrowheads="1"/>
              </p:cNvSpPr>
              <p:nvPr/>
            </p:nvSpPr>
            <p:spPr bwMode="auto">
              <a:xfrm>
                <a:off x="1103" y="1029"/>
                <a:ext cx="41" cy="121"/>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sp>
          <p:nvSpPr>
            <p:cNvPr id="263" name="Oval 68"/>
            <p:cNvSpPr>
              <a:spLocks noChangeArrowheads="1"/>
            </p:cNvSpPr>
            <p:nvPr/>
          </p:nvSpPr>
          <p:spPr bwMode="auto">
            <a:xfrm>
              <a:off x="1190" y="890"/>
              <a:ext cx="154" cy="139"/>
            </a:xfrm>
            <a:prstGeom prst="ellipse">
              <a:avLst/>
            </a:prstGeom>
            <a:solidFill>
              <a:srgbClr val="FF0000"/>
            </a:solidFill>
            <a:ln w="9525">
              <a:no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nvGrpSpPr>
            <p:cNvPr id="29" name="Group 69"/>
            <p:cNvGrpSpPr>
              <a:grpSpLocks/>
            </p:cNvGrpSpPr>
            <p:nvPr/>
          </p:nvGrpSpPr>
          <p:grpSpPr bwMode="auto">
            <a:xfrm>
              <a:off x="1208" y="1177"/>
              <a:ext cx="123" cy="121"/>
              <a:chOff x="2223" y="2296"/>
              <a:chExt cx="544" cy="590"/>
            </a:xfrm>
            <a:grpFill/>
          </p:grpSpPr>
          <p:sp>
            <p:nvSpPr>
              <p:cNvPr id="269" name="Rectangle 70"/>
              <p:cNvSpPr>
                <a:spLocks noChangeArrowheads="1"/>
              </p:cNvSpPr>
              <p:nvPr/>
            </p:nvSpPr>
            <p:spPr bwMode="auto">
              <a:xfrm>
                <a:off x="2200" y="2293"/>
                <a:ext cx="271" cy="591"/>
              </a:xfrm>
              <a:prstGeom prst="rect">
                <a:avLst/>
              </a:prstGeom>
              <a:solidFill>
                <a:srgbClr val="FF0000"/>
              </a:solid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270" name="Rectangle 71"/>
              <p:cNvSpPr>
                <a:spLocks noChangeArrowheads="1"/>
              </p:cNvSpPr>
              <p:nvPr/>
            </p:nvSpPr>
            <p:spPr bwMode="auto">
              <a:xfrm>
                <a:off x="2515" y="2293"/>
                <a:ext cx="252" cy="591"/>
              </a:xfrm>
              <a:prstGeom prst="rect">
                <a:avLst/>
              </a:prstGeom>
              <a:solidFill>
                <a:srgbClr val="FF0000"/>
              </a:solid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sp>
          <p:nvSpPr>
            <p:cNvPr id="265" name="AutoShape 72"/>
            <p:cNvSpPr>
              <a:spLocks noChangeArrowheads="1"/>
            </p:cNvSpPr>
            <p:nvPr/>
          </p:nvSpPr>
          <p:spPr bwMode="auto">
            <a:xfrm flipV="1">
              <a:off x="1156" y="1029"/>
              <a:ext cx="227" cy="2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53 w 21600"/>
                <a:gd name="T13" fmla="*/ 4918 h 21600"/>
                <a:gd name="T14" fmla="*/ 16747 w 21600"/>
                <a:gd name="T15" fmla="*/ 16682 h 21600"/>
              </a:gdLst>
              <a:ahLst/>
              <a:cxnLst>
                <a:cxn ang="T8">
                  <a:pos x="T0" y="T1"/>
                </a:cxn>
                <a:cxn ang="T9">
                  <a:pos x="T2" y="T3"/>
                </a:cxn>
                <a:cxn ang="T10">
                  <a:pos x="T4" y="T5"/>
                </a:cxn>
                <a:cxn ang="T11">
                  <a:pos x="T6" y="T7"/>
                </a:cxn>
              </a:cxnLst>
              <a:rect l="T12" t="T13" r="T14" b="T15"/>
              <a:pathLst>
                <a:path w="21600" h="21600">
                  <a:moveTo>
                    <a:pt x="0" y="0"/>
                  </a:moveTo>
                  <a:lnTo>
                    <a:pt x="6185" y="21600"/>
                  </a:lnTo>
                  <a:lnTo>
                    <a:pt x="15415" y="21600"/>
                  </a:lnTo>
                  <a:lnTo>
                    <a:pt x="21600" y="0"/>
                  </a:lnTo>
                  <a:lnTo>
                    <a:pt x="0" y="0"/>
                  </a:lnTo>
                  <a:close/>
                </a:path>
              </a:pathLst>
            </a:custGeom>
            <a:solidFill>
              <a:srgbClr val="FF0000"/>
            </a:solidFill>
            <a:ln w="9525">
              <a:noFill/>
              <a:miter lim="800000"/>
              <a:headEnd/>
              <a:tailEnd/>
            </a:ln>
          </p:spPr>
          <p:txBody>
            <a:bodyPr wrap="none" anchor="ctr"/>
            <a:lstStyle/>
            <a:p>
              <a:pPr>
                <a:defRPr/>
              </a:pPr>
              <a:endParaRPr lang="id-ID"/>
            </a:p>
          </p:txBody>
        </p:sp>
        <p:grpSp>
          <p:nvGrpSpPr>
            <p:cNvPr id="30" name="Group 73"/>
            <p:cNvGrpSpPr>
              <a:grpSpLocks/>
            </p:cNvGrpSpPr>
            <p:nvPr/>
          </p:nvGrpSpPr>
          <p:grpSpPr bwMode="auto">
            <a:xfrm>
              <a:off x="1163" y="1029"/>
              <a:ext cx="207" cy="121"/>
              <a:chOff x="932" y="1029"/>
              <a:chExt cx="207" cy="121"/>
            </a:xfrm>
            <a:grpFill/>
          </p:grpSpPr>
          <p:sp>
            <p:nvSpPr>
              <p:cNvPr id="267" name="Rectangle 74"/>
              <p:cNvSpPr>
                <a:spLocks noChangeArrowheads="1"/>
              </p:cNvSpPr>
              <p:nvPr/>
            </p:nvSpPr>
            <p:spPr bwMode="auto">
              <a:xfrm rot="811284">
                <a:off x="932" y="1029"/>
                <a:ext cx="41" cy="121"/>
              </a:xfrm>
              <a:prstGeom prst="rect">
                <a:avLst/>
              </a:prstGeom>
              <a:solidFill>
                <a:srgbClr val="FF0000"/>
              </a:solid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268" name="Rectangle 75"/>
              <p:cNvSpPr>
                <a:spLocks noChangeArrowheads="1"/>
              </p:cNvSpPr>
              <p:nvPr/>
            </p:nvSpPr>
            <p:spPr bwMode="auto">
              <a:xfrm rot="20742346">
                <a:off x="1099" y="1029"/>
                <a:ext cx="40" cy="121"/>
              </a:xfrm>
              <a:prstGeom prst="rect">
                <a:avLst/>
              </a:prstGeom>
              <a:solidFill>
                <a:srgbClr val="FF0000"/>
              </a:solid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grpSp>
      <p:sp>
        <p:nvSpPr>
          <p:cNvPr id="38936" name="TextBox 14"/>
          <p:cNvSpPr txBox="1">
            <a:spLocks noChangeArrowheads="1"/>
          </p:cNvSpPr>
          <p:nvPr/>
        </p:nvSpPr>
        <p:spPr bwMode="auto">
          <a:xfrm>
            <a:off x="2624798" y="4350355"/>
            <a:ext cx="2054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d-ID" sz="1400" b="1" dirty="0">
                <a:solidFill>
                  <a:srgbClr val="FF9933"/>
                </a:solidFill>
                <a:latin typeface="Arial" panose="020B0604020202020204" pitchFamily="34" charset="0"/>
                <a:cs typeface="Arial" panose="020B0604020202020204" pitchFamily="34" charset="0"/>
              </a:rPr>
              <a:t>PENDEKATAN KELUARGA</a:t>
            </a:r>
          </a:p>
        </p:txBody>
      </p:sp>
      <p:sp>
        <p:nvSpPr>
          <p:cNvPr id="38937" name="TextBox 275"/>
          <p:cNvSpPr txBox="1">
            <a:spLocks noChangeArrowheads="1"/>
          </p:cNvSpPr>
          <p:nvPr/>
        </p:nvSpPr>
        <p:spPr bwMode="auto">
          <a:xfrm>
            <a:off x="4793780" y="4274415"/>
            <a:ext cx="947853"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dirty="0" err="1">
                <a:solidFill>
                  <a:srgbClr val="FF6600"/>
                </a:solidFill>
              </a:rPr>
              <a:t>Kunjungan</a:t>
            </a:r>
            <a:r>
              <a:rPr lang="en-US" altLang="en-US" sz="1200" b="1" dirty="0">
                <a:solidFill>
                  <a:srgbClr val="FF6600"/>
                </a:solidFill>
              </a:rPr>
              <a:t> </a:t>
            </a:r>
            <a:r>
              <a:rPr lang="id-ID" altLang="en-US" sz="1200" b="1" dirty="0">
                <a:solidFill>
                  <a:srgbClr val="FF6600"/>
                </a:solidFill>
              </a:rPr>
              <a:t>dan </a:t>
            </a:r>
            <a:r>
              <a:rPr lang="en-US" altLang="en-US" sz="1200" b="1" dirty="0">
                <a:solidFill>
                  <a:srgbClr val="FF6600"/>
                </a:solidFill>
              </a:rPr>
              <a:t>I</a:t>
            </a:r>
            <a:r>
              <a:rPr lang="id-ID" altLang="en-US" sz="1200" b="1" dirty="0">
                <a:solidFill>
                  <a:srgbClr val="FF6600"/>
                </a:solidFill>
              </a:rPr>
              <a:t>ntervensi</a:t>
            </a:r>
          </a:p>
          <a:p>
            <a:pPr algn="ctr" eaLnBrk="1" hangingPunct="1">
              <a:spcBef>
                <a:spcPct val="0"/>
              </a:spcBef>
              <a:buFontTx/>
              <a:buNone/>
            </a:pPr>
            <a:r>
              <a:rPr lang="en-US" altLang="en-US" sz="1100" dirty="0" err="1">
                <a:solidFill>
                  <a:srgbClr val="FF6600"/>
                </a:solidFill>
              </a:rPr>
              <a:t>Awal</a:t>
            </a:r>
            <a:r>
              <a:rPr lang="en-US" altLang="en-US" sz="1100" dirty="0">
                <a:solidFill>
                  <a:srgbClr val="FF6600"/>
                </a:solidFill>
              </a:rPr>
              <a:t> </a:t>
            </a:r>
            <a:r>
              <a:rPr lang="id-ID" altLang="en-US" sz="1100" dirty="0">
                <a:solidFill>
                  <a:srgbClr val="FF6600"/>
                </a:solidFill>
              </a:rPr>
              <a:t>12 Indikator PIS</a:t>
            </a:r>
            <a:r>
              <a:rPr lang="en-US" altLang="en-US" sz="1100" dirty="0">
                <a:solidFill>
                  <a:srgbClr val="FF6600"/>
                </a:solidFill>
              </a:rPr>
              <a:t> </a:t>
            </a:r>
            <a:r>
              <a:rPr lang="id-ID" altLang="en-US" sz="1100" dirty="0">
                <a:solidFill>
                  <a:srgbClr val="FF6600"/>
                </a:solidFill>
              </a:rPr>
              <a:t>-PK dan SPM</a:t>
            </a:r>
          </a:p>
        </p:txBody>
      </p:sp>
      <p:pic>
        <p:nvPicPr>
          <p:cNvPr id="277" name="Picture 276"/>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3715991">
            <a:off x="4311246" y="1102373"/>
            <a:ext cx="840415" cy="24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9" name="TextBox 281"/>
          <p:cNvSpPr txBox="1">
            <a:spLocks noChangeArrowheads="1"/>
          </p:cNvSpPr>
          <p:nvPr/>
        </p:nvSpPr>
        <p:spPr bwMode="auto">
          <a:xfrm>
            <a:off x="838200" y="5463415"/>
            <a:ext cx="5500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1200" dirty="0"/>
              <a:t>Terdeteksi keluarga</a:t>
            </a:r>
            <a:r>
              <a:rPr lang="en-US" altLang="en-US" sz="1200" dirty="0"/>
              <a:t> </a:t>
            </a:r>
            <a:r>
              <a:rPr lang="en-US" altLang="en-US" sz="1200" dirty="0" err="1"/>
              <a:t>tingkat</a:t>
            </a:r>
            <a:r>
              <a:rPr lang="en-US" altLang="en-US" sz="1200" dirty="0"/>
              <a:t> </a:t>
            </a:r>
            <a:r>
              <a:rPr lang="en-US" altLang="en-US" sz="1200" dirty="0" err="1"/>
              <a:t>kemandirian</a:t>
            </a:r>
            <a:r>
              <a:rPr lang="en-US" altLang="en-US" sz="1200" dirty="0"/>
              <a:t> I </a:t>
            </a:r>
            <a:endParaRPr lang="id-ID" altLang="en-US" sz="1200" dirty="0"/>
          </a:p>
          <a:p>
            <a:pPr algn="ctr" eaLnBrk="1" hangingPunct="1">
              <a:spcBef>
                <a:spcPct val="0"/>
              </a:spcBef>
              <a:buFontTx/>
              <a:buNone/>
            </a:pPr>
            <a:r>
              <a:rPr lang="id-ID" altLang="en-US" sz="1200" dirty="0"/>
              <a:t>Dengan</a:t>
            </a:r>
            <a:r>
              <a:rPr lang="en-US" altLang="en-US" sz="1200" dirty="0"/>
              <a:t> </a:t>
            </a:r>
            <a:r>
              <a:rPr lang="en-US" altLang="en-US" sz="1200" dirty="0" err="1"/>
              <a:t>Balita</a:t>
            </a:r>
            <a:r>
              <a:rPr lang="en-US" altLang="en-US" sz="1200" dirty="0"/>
              <a:t> </a:t>
            </a:r>
            <a:r>
              <a:rPr lang="en-US" altLang="en-US" sz="1200" dirty="0" err="1"/>
              <a:t>Gizi</a:t>
            </a:r>
            <a:r>
              <a:rPr lang="en-US" altLang="en-US" sz="1200" dirty="0"/>
              <a:t> </a:t>
            </a:r>
            <a:r>
              <a:rPr lang="en-US" altLang="en-US" sz="1200" dirty="0" err="1"/>
              <a:t>Buruk</a:t>
            </a:r>
            <a:endParaRPr lang="id-ID" altLang="en-US" sz="1200" dirty="0"/>
          </a:p>
        </p:txBody>
      </p:sp>
      <p:sp>
        <p:nvSpPr>
          <p:cNvPr id="288" name="TextBox 13"/>
          <p:cNvSpPr txBox="1">
            <a:spLocks noChangeArrowheads="1"/>
          </p:cNvSpPr>
          <p:nvPr/>
        </p:nvSpPr>
        <p:spPr bwMode="auto">
          <a:xfrm rot="20934825">
            <a:off x="3888580" y="1842436"/>
            <a:ext cx="1973589" cy="4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d-ID" sz="1400" b="1" dirty="0"/>
              <a:t>PERKESMAS</a:t>
            </a:r>
          </a:p>
        </p:txBody>
      </p:sp>
      <p:sp>
        <p:nvSpPr>
          <p:cNvPr id="289" name="TextBox 12"/>
          <p:cNvSpPr txBox="1">
            <a:spLocks noChangeArrowheads="1"/>
          </p:cNvSpPr>
          <p:nvPr/>
        </p:nvSpPr>
        <p:spPr bwMode="auto">
          <a:xfrm>
            <a:off x="806245" y="3356525"/>
            <a:ext cx="7762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id-ID" sz="2100" b="1" dirty="0"/>
              <a:t>UKP</a:t>
            </a:r>
            <a:endParaRPr lang="en-US" altLang="id-ID" sz="1350" b="1" dirty="0"/>
          </a:p>
        </p:txBody>
      </p:sp>
      <p:sp>
        <p:nvSpPr>
          <p:cNvPr id="38943" name="TextBox 289"/>
          <p:cNvSpPr txBox="1">
            <a:spLocks noChangeArrowheads="1"/>
          </p:cNvSpPr>
          <p:nvPr/>
        </p:nvSpPr>
        <p:spPr bwMode="auto">
          <a:xfrm>
            <a:off x="127636" y="1062517"/>
            <a:ext cx="1441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d-ID" altLang="en-US" sz="1400" dirty="0"/>
              <a:t>CONTOH KASUS:</a:t>
            </a:r>
            <a:endParaRPr lang="en-US" altLang="en-US" sz="1400" dirty="0"/>
          </a:p>
          <a:p>
            <a:pPr eaLnBrk="1" hangingPunct="1">
              <a:spcBef>
                <a:spcPct val="0"/>
              </a:spcBef>
              <a:buFontTx/>
              <a:buNone/>
            </a:pPr>
            <a:r>
              <a:rPr lang="en-US" altLang="en-US" sz="1400" dirty="0" err="1"/>
              <a:t>Balita</a:t>
            </a:r>
            <a:r>
              <a:rPr lang="en-US" altLang="en-US" sz="1400" dirty="0"/>
              <a:t> </a:t>
            </a:r>
            <a:r>
              <a:rPr lang="en-US" altLang="en-US" sz="1400" dirty="0" err="1"/>
              <a:t>Gizi</a:t>
            </a:r>
            <a:r>
              <a:rPr lang="en-US" altLang="en-US" sz="1400" dirty="0"/>
              <a:t> </a:t>
            </a:r>
            <a:r>
              <a:rPr lang="en-US" altLang="en-US" sz="1400" dirty="0" err="1"/>
              <a:t>Buruk</a:t>
            </a:r>
            <a:r>
              <a:rPr lang="en-US" altLang="en-US" sz="1400" dirty="0"/>
              <a:t> </a:t>
            </a:r>
            <a:r>
              <a:rPr lang="en-US" altLang="en-US" sz="1400" dirty="0" err="1"/>
              <a:t>pada</a:t>
            </a:r>
            <a:r>
              <a:rPr lang="en-US" altLang="en-US" sz="1400" dirty="0"/>
              <a:t> </a:t>
            </a:r>
            <a:r>
              <a:rPr lang="en-US" altLang="en-US" sz="1400" dirty="0" err="1"/>
              <a:t>Keluarga</a:t>
            </a:r>
            <a:r>
              <a:rPr lang="en-US" altLang="en-US" sz="1400" dirty="0"/>
              <a:t> Tingkat </a:t>
            </a:r>
            <a:r>
              <a:rPr lang="en-US" altLang="en-US" sz="1400" dirty="0" err="1"/>
              <a:t>Kemandirian</a:t>
            </a:r>
            <a:r>
              <a:rPr lang="en-US" altLang="en-US" sz="1400" dirty="0"/>
              <a:t> (KM) I </a:t>
            </a:r>
          </a:p>
        </p:txBody>
      </p:sp>
      <p:grpSp>
        <p:nvGrpSpPr>
          <p:cNvPr id="137" name="Group 59"/>
          <p:cNvGrpSpPr>
            <a:grpSpLocks/>
          </p:cNvGrpSpPr>
          <p:nvPr/>
        </p:nvGrpSpPr>
        <p:grpSpPr bwMode="auto">
          <a:xfrm>
            <a:off x="2756080" y="4830739"/>
            <a:ext cx="638686" cy="622352"/>
            <a:chOff x="932" y="890"/>
            <a:chExt cx="451" cy="408"/>
          </a:xfrm>
          <a:solidFill>
            <a:srgbClr val="FFFF00"/>
          </a:solidFill>
        </p:grpSpPr>
        <p:sp>
          <p:nvSpPr>
            <p:cNvPr id="138" name="Oval 60"/>
            <p:cNvSpPr>
              <a:spLocks noChangeArrowheads="1"/>
            </p:cNvSpPr>
            <p:nvPr/>
          </p:nvSpPr>
          <p:spPr bwMode="auto">
            <a:xfrm>
              <a:off x="960" y="890"/>
              <a:ext cx="154" cy="139"/>
            </a:xfrm>
            <a:prstGeom prst="ellipse">
              <a:avLst/>
            </a:prstGeom>
            <a:grpFill/>
            <a:ln w="9525">
              <a:no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139" name="Rectangle 61"/>
            <p:cNvSpPr>
              <a:spLocks noChangeArrowheads="1"/>
            </p:cNvSpPr>
            <p:nvPr/>
          </p:nvSpPr>
          <p:spPr bwMode="auto">
            <a:xfrm>
              <a:off x="976" y="1029"/>
              <a:ext cx="124" cy="148"/>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nvGrpSpPr>
            <p:cNvPr id="140" name="Group 62"/>
            <p:cNvGrpSpPr>
              <a:grpSpLocks/>
            </p:cNvGrpSpPr>
            <p:nvPr/>
          </p:nvGrpSpPr>
          <p:grpSpPr bwMode="auto">
            <a:xfrm>
              <a:off x="976" y="1174"/>
              <a:ext cx="124" cy="121"/>
              <a:chOff x="976" y="1174"/>
              <a:chExt cx="124" cy="121"/>
            </a:xfrm>
            <a:grpFill/>
          </p:grpSpPr>
          <p:sp>
            <p:nvSpPr>
              <p:cNvPr id="152" name="Rectangle 63"/>
              <p:cNvSpPr>
                <a:spLocks noChangeArrowheads="1"/>
              </p:cNvSpPr>
              <p:nvPr/>
            </p:nvSpPr>
            <p:spPr bwMode="auto">
              <a:xfrm>
                <a:off x="976" y="1174"/>
                <a:ext cx="57" cy="121"/>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153" name="Rectangle 64"/>
              <p:cNvSpPr>
                <a:spLocks noChangeArrowheads="1"/>
              </p:cNvSpPr>
              <p:nvPr/>
            </p:nvSpPr>
            <p:spPr bwMode="auto">
              <a:xfrm>
                <a:off x="1043" y="1174"/>
                <a:ext cx="57" cy="121"/>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grpSp>
          <p:nvGrpSpPr>
            <p:cNvPr id="141" name="Group 65"/>
            <p:cNvGrpSpPr>
              <a:grpSpLocks/>
            </p:cNvGrpSpPr>
            <p:nvPr/>
          </p:nvGrpSpPr>
          <p:grpSpPr bwMode="auto">
            <a:xfrm>
              <a:off x="932" y="1029"/>
              <a:ext cx="212" cy="121"/>
              <a:chOff x="932" y="1029"/>
              <a:chExt cx="212" cy="121"/>
            </a:xfrm>
            <a:grpFill/>
          </p:grpSpPr>
          <p:sp>
            <p:nvSpPr>
              <p:cNvPr id="150" name="Rectangle 66"/>
              <p:cNvSpPr>
                <a:spLocks noChangeArrowheads="1"/>
              </p:cNvSpPr>
              <p:nvPr/>
            </p:nvSpPr>
            <p:spPr bwMode="auto">
              <a:xfrm>
                <a:off x="932" y="1029"/>
                <a:ext cx="41" cy="121"/>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151" name="Rectangle 67"/>
              <p:cNvSpPr>
                <a:spLocks noChangeArrowheads="1"/>
              </p:cNvSpPr>
              <p:nvPr/>
            </p:nvSpPr>
            <p:spPr bwMode="auto">
              <a:xfrm>
                <a:off x="1103" y="1029"/>
                <a:ext cx="41" cy="121"/>
              </a:xfrm>
              <a:prstGeom prst="rect">
                <a:avLst/>
              </a:prstGeom>
              <a:grp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sp>
          <p:nvSpPr>
            <p:cNvPr id="142" name="Oval 68"/>
            <p:cNvSpPr>
              <a:spLocks noChangeArrowheads="1"/>
            </p:cNvSpPr>
            <p:nvPr/>
          </p:nvSpPr>
          <p:spPr bwMode="auto">
            <a:xfrm>
              <a:off x="1190" y="890"/>
              <a:ext cx="154" cy="139"/>
            </a:xfrm>
            <a:prstGeom prst="ellipse">
              <a:avLst/>
            </a:prstGeom>
            <a:solidFill>
              <a:srgbClr val="FF0000"/>
            </a:solidFill>
            <a:ln w="9525">
              <a:no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nvGrpSpPr>
            <p:cNvPr id="143" name="Group 69"/>
            <p:cNvGrpSpPr>
              <a:grpSpLocks/>
            </p:cNvGrpSpPr>
            <p:nvPr/>
          </p:nvGrpSpPr>
          <p:grpSpPr bwMode="auto">
            <a:xfrm>
              <a:off x="1202" y="1176"/>
              <a:ext cx="128" cy="121"/>
              <a:chOff x="2200" y="2293"/>
              <a:chExt cx="567" cy="591"/>
            </a:xfrm>
            <a:grpFill/>
          </p:grpSpPr>
          <p:sp>
            <p:nvSpPr>
              <p:cNvPr id="148" name="Rectangle 70"/>
              <p:cNvSpPr>
                <a:spLocks noChangeArrowheads="1"/>
              </p:cNvSpPr>
              <p:nvPr/>
            </p:nvSpPr>
            <p:spPr bwMode="auto">
              <a:xfrm>
                <a:off x="2200" y="2293"/>
                <a:ext cx="271" cy="591"/>
              </a:xfrm>
              <a:prstGeom prst="rect">
                <a:avLst/>
              </a:prstGeom>
              <a:solidFill>
                <a:srgbClr val="FF0000"/>
              </a:solid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149" name="Rectangle 71"/>
              <p:cNvSpPr>
                <a:spLocks noChangeArrowheads="1"/>
              </p:cNvSpPr>
              <p:nvPr/>
            </p:nvSpPr>
            <p:spPr bwMode="auto">
              <a:xfrm>
                <a:off x="2515" y="2293"/>
                <a:ext cx="252" cy="591"/>
              </a:xfrm>
              <a:prstGeom prst="rect">
                <a:avLst/>
              </a:prstGeom>
              <a:solidFill>
                <a:srgbClr val="FF0000"/>
              </a:solid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sp>
          <p:nvSpPr>
            <p:cNvPr id="144" name="AutoShape 72"/>
            <p:cNvSpPr>
              <a:spLocks noChangeArrowheads="1"/>
            </p:cNvSpPr>
            <p:nvPr/>
          </p:nvSpPr>
          <p:spPr bwMode="auto">
            <a:xfrm flipV="1">
              <a:off x="1156" y="1029"/>
              <a:ext cx="227" cy="2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53 w 21600"/>
                <a:gd name="T13" fmla="*/ 4918 h 21600"/>
                <a:gd name="T14" fmla="*/ 16747 w 21600"/>
                <a:gd name="T15" fmla="*/ 16682 h 21600"/>
              </a:gdLst>
              <a:ahLst/>
              <a:cxnLst>
                <a:cxn ang="T8">
                  <a:pos x="T0" y="T1"/>
                </a:cxn>
                <a:cxn ang="T9">
                  <a:pos x="T2" y="T3"/>
                </a:cxn>
                <a:cxn ang="T10">
                  <a:pos x="T4" y="T5"/>
                </a:cxn>
                <a:cxn ang="T11">
                  <a:pos x="T6" y="T7"/>
                </a:cxn>
              </a:cxnLst>
              <a:rect l="T12" t="T13" r="T14" b="T15"/>
              <a:pathLst>
                <a:path w="21600" h="21600">
                  <a:moveTo>
                    <a:pt x="0" y="0"/>
                  </a:moveTo>
                  <a:lnTo>
                    <a:pt x="6185" y="21600"/>
                  </a:lnTo>
                  <a:lnTo>
                    <a:pt x="15415" y="21600"/>
                  </a:lnTo>
                  <a:lnTo>
                    <a:pt x="21600" y="0"/>
                  </a:lnTo>
                  <a:lnTo>
                    <a:pt x="0" y="0"/>
                  </a:lnTo>
                  <a:close/>
                </a:path>
              </a:pathLst>
            </a:custGeom>
            <a:solidFill>
              <a:srgbClr val="FF0000"/>
            </a:solidFill>
            <a:ln w="9525">
              <a:noFill/>
              <a:miter lim="800000"/>
              <a:headEnd/>
              <a:tailEnd/>
            </a:ln>
          </p:spPr>
          <p:txBody>
            <a:bodyPr wrap="none" anchor="ctr"/>
            <a:lstStyle/>
            <a:p>
              <a:pPr>
                <a:defRPr/>
              </a:pPr>
              <a:endParaRPr lang="id-ID"/>
            </a:p>
          </p:txBody>
        </p:sp>
        <p:grpSp>
          <p:nvGrpSpPr>
            <p:cNvPr id="145" name="Group 73"/>
            <p:cNvGrpSpPr>
              <a:grpSpLocks/>
            </p:cNvGrpSpPr>
            <p:nvPr/>
          </p:nvGrpSpPr>
          <p:grpSpPr bwMode="auto">
            <a:xfrm>
              <a:off x="1163" y="1029"/>
              <a:ext cx="207" cy="121"/>
              <a:chOff x="932" y="1029"/>
              <a:chExt cx="207" cy="121"/>
            </a:xfrm>
            <a:grpFill/>
          </p:grpSpPr>
          <p:sp>
            <p:nvSpPr>
              <p:cNvPr id="146" name="Rectangle 74"/>
              <p:cNvSpPr>
                <a:spLocks noChangeArrowheads="1"/>
              </p:cNvSpPr>
              <p:nvPr/>
            </p:nvSpPr>
            <p:spPr bwMode="auto">
              <a:xfrm rot="811284">
                <a:off x="932" y="1029"/>
                <a:ext cx="41" cy="121"/>
              </a:xfrm>
              <a:prstGeom prst="rect">
                <a:avLst/>
              </a:prstGeom>
              <a:solidFill>
                <a:srgbClr val="FF0000"/>
              </a:solid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sp>
            <p:nvSpPr>
              <p:cNvPr id="147" name="Rectangle 75"/>
              <p:cNvSpPr>
                <a:spLocks noChangeArrowheads="1"/>
              </p:cNvSpPr>
              <p:nvPr/>
            </p:nvSpPr>
            <p:spPr bwMode="auto">
              <a:xfrm rot="20742346">
                <a:off x="1099" y="1029"/>
                <a:ext cx="40" cy="121"/>
              </a:xfrm>
              <a:prstGeom prst="rect">
                <a:avLst/>
              </a:prstGeom>
              <a:solidFill>
                <a:srgbClr val="FF0000"/>
              </a:solid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ea typeface="MS PGothic" panose="020B0600070205080204" pitchFamily="34" charset="-128"/>
                </a:endParaRPr>
              </a:p>
            </p:txBody>
          </p:sp>
        </p:grpSp>
      </p:grpSp>
      <p:sp>
        <p:nvSpPr>
          <p:cNvPr id="134" name="Slide Number Placeholder 133"/>
          <p:cNvSpPr>
            <a:spLocks noGrp="1"/>
          </p:cNvSpPr>
          <p:nvPr>
            <p:ph type="sldNum" sz="quarter" idx="12"/>
          </p:nvPr>
        </p:nvSpPr>
        <p:spPr/>
        <p:txBody>
          <a:bodyPr/>
          <a:lstStyle/>
          <a:p>
            <a:pPr>
              <a:defRPr/>
            </a:pPr>
            <a:fld id="{317FE1F9-5441-41D7-981B-44A4FB4E5D53}" type="slidenum">
              <a:rPr lang="en-US">
                <a:solidFill>
                  <a:schemeClr val="tx1"/>
                </a:solidFill>
              </a:rPr>
              <a:pPr>
                <a:defRPr/>
              </a:pPr>
              <a:t>31</a:t>
            </a:fld>
            <a:endParaRPr lang="en-US">
              <a:solidFill>
                <a:schemeClr val="tx1"/>
              </a:solidFill>
            </a:endParaRPr>
          </a:p>
        </p:txBody>
      </p:sp>
      <p:pic>
        <p:nvPicPr>
          <p:cNvPr id="12" name="Picture 1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158823">
            <a:off x="3622097" y="3230213"/>
            <a:ext cx="1382887" cy="115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p:nvPr/>
        </p:nvGrpSpPr>
        <p:grpSpPr>
          <a:xfrm>
            <a:off x="1305550" y="1986379"/>
            <a:ext cx="2703486" cy="1924709"/>
            <a:chOff x="2943832" y="633257"/>
            <a:chExt cx="2952749" cy="2930903"/>
          </a:xfrm>
        </p:grpSpPr>
        <p:pic>
          <p:nvPicPr>
            <p:cNvPr id="38929" name="Picture 5" descr="C:\Users\OKVA\Pictures\HOM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832" y="633257"/>
              <a:ext cx="2952749" cy="293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a:off x="3167831" y="1367196"/>
              <a:ext cx="2620433" cy="830110"/>
              <a:chOff x="3167831" y="1367196"/>
              <a:chExt cx="2620433" cy="830110"/>
            </a:xfrm>
          </p:grpSpPr>
          <p:sp>
            <p:nvSpPr>
              <p:cNvPr id="220" name="TextBox 12"/>
              <p:cNvSpPr txBox="1">
                <a:spLocks noChangeArrowheads="1"/>
              </p:cNvSpPr>
              <p:nvPr/>
            </p:nvSpPr>
            <p:spPr bwMode="auto">
              <a:xfrm>
                <a:off x="3167831" y="1367196"/>
                <a:ext cx="2620433" cy="7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id-ID" altLang="id-ID" sz="2000" b="1" dirty="0">
                    <a:solidFill>
                      <a:srgbClr val="FF9933"/>
                    </a:solidFill>
                  </a:rPr>
                  <a:t>PUSKESMAS</a:t>
                </a:r>
                <a:endParaRPr lang="en-US" altLang="id-ID" sz="1200" b="1" dirty="0">
                  <a:solidFill>
                    <a:srgbClr val="FF9933"/>
                  </a:solidFill>
                </a:endParaRPr>
              </a:p>
            </p:txBody>
          </p:sp>
          <p:sp>
            <p:nvSpPr>
              <p:cNvPr id="174" name="TextBox 13"/>
              <p:cNvSpPr txBox="1">
                <a:spLocks noChangeArrowheads="1"/>
              </p:cNvSpPr>
              <p:nvPr/>
            </p:nvSpPr>
            <p:spPr bwMode="auto">
              <a:xfrm>
                <a:off x="3231939" y="1745919"/>
                <a:ext cx="2333869" cy="45138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id-ID" sz="1400" b="1" dirty="0">
                    <a:solidFill>
                      <a:srgbClr val="FF9933"/>
                    </a:solidFill>
                  </a:rPr>
                  <a:t>(UKM&amp;UKP)</a:t>
                </a:r>
                <a:endParaRPr lang="en-US" altLang="id-ID" sz="1000" b="1" dirty="0">
                  <a:solidFill>
                    <a:srgbClr val="FF9933"/>
                  </a:solidFill>
                </a:endParaRPr>
              </a:p>
            </p:txBody>
          </p:sp>
        </p:grpSp>
      </p:grpSp>
      <p:sp>
        <p:nvSpPr>
          <p:cNvPr id="172" name="TextBox 27"/>
          <p:cNvSpPr txBox="1">
            <a:spLocks noChangeArrowheads="1"/>
          </p:cNvSpPr>
          <p:nvPr/>
        </p:nvSpPr>
        <p:spPr bwMode="auto">
          <a:xfrm>
            <a:off x="1618770" y="2957131"/>
            <a:ext cx="242089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050" b="1" dirty="0">
                <a:solidFill>
                  <a:schemeClr val="bg1"/>
                </a:solidFill>
              </a:rPr>
              <a:t>PERIKSA KESEHATAN BALITA</a:t>
            </a:r>
            <a:endParaRPr lang="id-ID" altLang="en-US" sz="1050" b="1" dirty="0">
              <a:solidFill>
                <a:schemeClr val="bg1"/>
              </a:solidFill>
            </a:endParaRPr>
          </a:p>
          <a:p>
            <a:pPr>
              <a:spcBef>
                <a:spcPct val="0"/>
              </a:spcBef>
            </a:pPr>
            <a:r>
              <a:rPr lang="en-US" altLang="en-US" sz="1050" b="1" dirty="0">
                <a:solidFill>
                  <a:schemeClr val="bg1"/>
                </a:solidFill>
              </a:rPr>
              <a:t>SKRING PENYAKIT PENYERTA</a:t>
            </a:r>
            <a:endParaRPr lang="id-ID" altLang="en-US" sz="1050" b="1" dirty="0">
              <a:solidFill>
                <a:schemeClr val="bg1"/>
              </a:solidFill>
            </a:endParaRPr>
          </a:p>
          <a:p>
            <a:pPr>
              <a:spcBef>
                <a:spcPct val="0"/>
              </a:spcBef>
            </a:pPr>
            <a:r>
              <a:rPr lang="en-US" altLang="en-US" sz="1050" b="1" dirty="0">
                <a:solidFill>
                  <a:schemeClr val="bg1"/>
                </a:solidFill>
              </a:rPr>
              <a:t>MTBS</a:t>
            </a:r>
          </a:p>
          <a:p>
            <a:pPr>
              <a:spcBef>
                <a:spcPct val="0"/>
              </a:spcBef>
            </a:pPr>
            <a:r>
              <a:rPr lang="en-US" altLang="en-US" sz="1050" b="1" dirty="0">
                <a:solidFill>
                  <a:schemeClr val="bg1"/>
                </a:solidFill>
              </a:rPr>
              <a:t>MENGATASI MASALAH GIZI BURUK</a:t>
            </a:r>
            <a:endParaRPr lang="id-ID" altLang="en-US" sz="1050" b="1" dirty="0">
              <a:solidFill>
                <a:schemeClr val="bg1"/>
              </a:solidFill>
            </a:endParaRPr>
          </a:p>
          <a:p>
            <a:pPr marL="0" indent="0">
              <a:spcBef>
                <a:spcPct val="0"/>
              </a:spcBef>
              <a:buNone/>
            </a:pPr>
            <a:endParaRPr lang="id-ID" altLang="en-US" sz="900" b="1" dirty="0">
              <a:solidFill>
                <a:schemeClr val="bg1"/>
              </a:solidFill>
            </a:endParaRPr>
          </a:p>
        </p:txBody>
      </p:sp>
      <p:pic>
        <p:nvPicPr>
          <p:cNvPr id="157" name="Picture 156"/>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6963094" flipV="1">
            <a:off x="3374260" y="3251255"/>
            <a:ext cx="1252445" cy="104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Bent-Up Arrow 23"/>
          <p:cNvSpPr/>
          <p:nvPr/>
        </p:nvSpPr>
        <p:spPr bwMode="auto">
          <a:xfrm rot="16200000" flipV="1">
            <a:off x="425332" y="3463225"/>
            <a:ext cx="391856" cy="495979"/>
          </a:xfrm>
          <a:prstGeom prst="bentUpArrow">
            <a:avLst/>
          </a:prstGeom>
          <a:solidFill>
            <a:srgbClr val="A0C6FF"/>
          </a:solidFill>
          <a:ln w="9525" cap="flat" cmpd="sng" algn="ctr">
            <a:solidFill>
              <a:srgbClr val="A0C6FF"/>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Arial" panose="020B0604020202020204" pitchFamily="34" charset="0"/>
              <a:ea typeface="SimSun" panose="02010600030101010101" pitchFamily="2" charset="-122"/>
            </a:endParaRPr>
          </a:p>
        </p:txBody>
      </p:sp>
      <p:grpSp>
        <p:nvGrpSpPr>
          <p:cNvPr id="154" name="Group 42"/>
          <p:cNvGrpSpPr>
            <a:grpSpLocks/>
          </p:cNvGrpSpPr>
          <p:nvPr/>
        </p:nvGrpSpPr>
        <p:grpSpPr bwMode="auto">
          <a:xfrm>
            <a:off x="1871611" y="4553688"/>
            <a:ext cx="411162" cy="396875"/>
            <a:chOff x="932" y="890"/>
            <a:chExt cx="451" cy="408"/>
          </a:xfrm>
          <a:solidFill>
            <a:schemeClr val="bg2">
              <a:lumMod val="10000"/>
            </a:schemeClr>
          </a:solidFill>
        </p:grpSpPr>
        <p:sp>
          <p:nvSpPr>
            <p:cNvPr id="155" name="Oval 43"/>
            <p:cNvSpPr>
              <a:spLocks noChangeArrowheads="1"/>
            </p:cNvSpPr>
            <p:nvPr/>
          </p:nvSpPr>
          <p:spPr bwMode="auto">
            <a:xfrm>
              <a:off x="961" y="890"/>
              <a:ext cx="154" cy="1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56" name="Rectangle 44"/>
            <p:cNvSpPr>
              <a:spLocks noChangeArrowheads="1"/>
            </p:cNvSpPr>
            <p:nvPr/>
          </p:nvSpPr>
          <p:spPr bwMode="auto">
            <a:xfrm>
              <a:off x="976" y="1029"/>
              <a:ext cx="12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59" name="Group 45"/>
            <p:cNvGrpSpPr>
              <a:grpSpLocks/>
            </p:cNvGrpSpPr>
            <p:nvPr/>
          </p:nvGrpSpPr>
          <p:grpSpPr bwMode="auto">
            <a:xfrm>
              <a:off x="976" y="1177"/>
              <a:ext cx="124" cy="121"/>
              <a:chOff x="976" y="1177"/>
              <a:chExt cx="124" cy="121"/>
            </a:xfrm>
            <a:grpFill/>
          </p:grpSpPr>
          <p:sp>
            <p:nvSpPr>
              <p:cNvPr id="180" name="Rectangle 46"/>
              <p:cNvSpPr>
                <a:spLocks noChangeArrowheads="1"/>
              </p:cNvSpPr>
              <p:nvPr/>
            </p:nvSpPr>
            <p:spPr bwMode="auto">
              <a:xfrm>
                <a:off x="976" y="1174"/>
                <a:ext cx="57"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81" name="Rectangle 47"/>
              <p:cNvSpPr>
                <a:spLocks noChangeArrowheads="1"/>
              </p:cNvSpPr>
              <p:nvPr/>
            </p:nvSpPr>
            <p:spPr bwMode="auto">
              <a:xfrm>
                <a:off x="1043" y="1174"/>
                <a:ext cx="57"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160" name="Group 48"/>
            <p:cNvGrpSpPr>
              <a:grpSpLocks/>
            </p:cNvGrpSpPr>
            <p:nvPr/>
          </p:nvGrpSpPr>
          <p:grpSpPr bwMode="auto">
            <a:xfrm>
              <a:off x="932" y="1029"/>
              <a:ext cx="212" cy="121"/>
              <a:chOff x="932" y="1029"/>
              <a:chExt cx="212" cy="121"/>
            </a:xfrm>
            <a:grpFill/>
          </p:grpSpPr>
          <p:sp>
            <p:nvSpPr>
              <p:cNvPr id="178" name="Rectangle 49"/>
              <p:cNvSpPr>
                <a:spLocks noChangeArrowheads="1"/>
              </p:cNvSpPr>
              <p:nvPr/>
            </p:nvSpPr>
            <p:spPr bwMode="auto">
              <a:xfrm>
                <a:off x="932"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79" name="Rectangle 50"/>
              <p:cNvSpPr>
                <a:spLocks noChangeArrowheads="1"/>
              </p:cNvSpPr>
              <p:nvPr/>
            </p:nvSpPr>
            <p:spPr bwMode="auto">
              <a:xfrm rot="-464620">
                <a:off x="1103"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161" name="Oval 51"/>
            <p:cNvSpPr>
              <a:spLocks noChangeArrowheads="1"/>
            </p:cNvSpPr>
            <p:nvPr/>
          </p:nvSpPr>
          <p:spPr bwMode="auto">
            <a:xfrm>
              <a:off x="1190" y="890"/>
              <a:ext cx="154" cy="1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62" name="Group 52"/>
            <p:cNvGrpSpPr>
              <a:grpSpLocks/>
            </p:cNvGrpSpPr>
            <p:nvPr/>
          </p:nvGrpSpPr>
          <p:grpSpPr bwMode="auto">
            <a:xfrm>
              <a:off x="1208" y="1177"/>
              <a:ext cx="123" cy="121"/>
              <a:chOff x="2223" y="2296"/>
              <a:chExt cx="544" cy="590"/>
            </a:xfrm>
            <a:grpFill/>
          </p:grpSpPr>
          <p:sp>
            <p:nvSpPr>
              <p:cNvPr id="176" name="Rectangle 53"/>
              <p:cNvSpPr>
                <a:spLocks noChangeArrowheads="1"/>
              </p:cNvSpPr>
              <p:nvPr/>
            </p:nvSpPr>
            <p:spPr bwMode="auto">
              <a:xfrm>
                <a:off x="2200" y="2293"/>
                <a:ext cx="271" cy="5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77" name="Rectangle 54"/>
              <p:cNvSpPr>
                <a:spLocks noChangeArrowheads="1"/>
              </p:cNvSpPr>
              <p:nvPr/>
            </p:nvSpPr>
            <p:spPr bwMode="auto">
              <a:xfrm>
                <a:off x="2516" y="2293"/>
                <a:ext cx="252" cy="5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164" name="AutoShape 55"/>
            <p:cNvSpPr>
              <a:spLocks noChangeArrowheads="1"/>
            </p:cNvSpPr>
            <p:nvPr/>
          </p:nvSpPr>
          <p:spPr bwMode="auto">
            <a:xfrm flipV="1">
              <a:off x="1156" y="1029"/>
              <a:ext cx="227" cy="2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53 w 21600"/>
                <a:gd name="T13" fmla="*/ 4918 h 21600"/>
                <a:gd name="T14" fmla="*/ 16747 w 21600"/>
                <a:gd name="T15" fmla="*/ 16682 h 21600"/>
              </a:gdLst>
              <a:ahLst/>
              <a:cxnLst>
                <a:cxn ang="T8">
                  <a:pos x="T0" y="T1"/>
                </a:cxn>
                <a:cxn ang="T9">
                  <a:pos x="T2" y="T3"/>
                </a:cxn>
                <a:cxn ang="T10">
                  <a:pos x="T4" y="T5"/>
                </a:cxn>
                <a:cxn ang="T11">
                  <a:pos x="T6" y="T7"/>
                </a:cxn>
              </a:cxnLst>
              <a:rect l="T12" t="T13" r="T14" b="T15"/>
              <a:pathLst>
                <a:path w="21600" h="21600">
                  <a:moveTo>
                    <a:pt x="0" y="0"/>
                  </a:moveTo>
                  <a:lnTo>
                    <a:pt x="6185" y="21600"/>
                  </a:lnTo>
                  <a:lnTo>
                    <a:pt x="15415" y="21600"/>
                  </a:lnTo>
                  <a:lnTo>
                    <a:pt x="21600"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7" name="Group 56"/>
            <p:cNvGrpSpPr>
              <a:grpSpLocks/>
            </p:cNvGrpSpPr>
            <p:nvPr/>
          </p:nvGrpSpPr>
          <p:grpSpPr bwMode="auto">
            <a:xfrm>
              <a:off x="1163" y="1029"/>
              <a:ext cx="210" cy="121"/>
              <a:chOff x="932" y="1029"/>
              <a:chExt cx="210" cy="121"/>
            </a:xfrm>
            <a:grpFill/>
          </p:grpSpPr>
          <p:sp>
            <p:nvSpPr>
              <p:cNvPr id="170" name="Rectangle 57"/>
              <p:cNvSpPr>
                <a:spLocks noChangeArrowheads="1"/>
              </p:cNvSpPr>
              <p:nvPr/>
            </p:nvSpPr>
            <p:spPr bwMode="auto">
              <a:xfrm rot="801101">
                <a:off x="932"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75" name="Rectangle 58"/>
              <p:cNvSpPr>
                <a:spLocks noChangeArrowheads="1"/>
              </p:cNvSpPr>
              <p:nvPr/>
            </p:nvSpPr>
            <p:spPr bwMode="auto">
              <a:xfrm rot="-682216">
                <a:off x="1102" y="1029"/>
                <a:ext cx="40"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grpSp>
      <p:grpSp>
        <p:nvGrpSpPr>
          <p:cNvPr id="182" name="Group 42"/>
          <p:cNvGrpSpPr>
            <a:grpSpLocks/>
          </p:cNvGrpSpPr>
          <p:nvPr/>
        </p:nvGrpSpPr>
        <p:grpSpPr bwMode="auto">
          <a:xfrm>
            <a:off x="282468" y="5119909"/>
            <a:ext cx="411162" cy="396875"/>
            <a:chOff x="932" y="890"/>
            <a:chExt cx="451" cy="408"/>
          </a:xfrm>
          <a:solidFill>
            <a:schemeClr val="bg2">
              <a:lumMod val="10000"/>
            </a:schemeClr>
          </a:solidFill>
        </p:grpSpPr>
        <p:sp>
          <p:nvSpPr>
            <p:cNvPr id="183" name="Oval 43"/>
            <p:cNvSpPr>
              <a:spLocks noChangeArrowheads="1"/>
            </p:cNvSpPr>
            <p:nvPr/>
          </p:nvSpPr>
          <p:spPr bwMode="auto">
            <a:xfrm>
              <a:off x="961" y="890"/>
              <a:ext cx="154" cy="1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84" name="Rectangle 44"/>
            <p:cNvSpPr>
              <a:spLocks noChangeArrowheads="1"/>
            </p:cNvSpPr>
            <p:nvPr/>
          </p:nvSpPr>
          <p:spPr bwMode="auto">
            <a:xfrm>
              <a:off x="976" y="1029"/>
              <a:ext cx="12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85" name="Group 45"/>
            <p:cNvGrpSpPr>
              <a:grpSpLocks/>
            </p:cNvGrpSpPr>
            <p:nvPr/>
          </p:nvGrpSpPr>
          <p:grpSpPr bwMode="auto">
            <a:xfrm>
              <a:off x="976" y="1177"/>
              <a:ext cx="124" cy="121"/>
              <a:chOff x="976" y="1177"/>
              <a:chExt cx="124" cy="121"/>
            </a:xfrm>
            <a:grpFill/>
          </p:grpSpPr>
          <p:sp>
            <p:nvSpPr>
              <p:cNvPr id="197" name="Rectangle 46"/>
              <p:cNvSpPr>
                <a:spLocks noChangeArrowheads="1"/>
              </p:cNvSpPr>
              <p:nvPr/>
            </p:nvSpPr>
            <p:spPr bwMode="auto">
              <a:xfrm>
                <a:off x="976" y="1174"/>
                <a:ext cx="57"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98" name="Rectangle 47"/>
              <p:cNvSpPr>
                <a:spLocks noChangeArrowheads="1"/>
              </p:cNvSpPr>
              <p:nvPr/>
            </p:nvSpPr>
            <p:spPr bwMode="auto">
              <a:xfrm>
                <a:off x="1043" y="1174"/>
                <a:ext cx="57"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186" name="Group 48"/>
            <p:cNvGrpSpPr>
              <a:grpSpLocks/>
            </p:cNvGrpSpPr>
            <p:nvPr/>
          </p:nvGrpSpPr>
          <p:grpSpPr bwMode="auto">
            <a:xfrm>
              <a:off x="932" y="1029"/>
              <a:ext cx="212" cy="121"/>
              <a:chOff x="932" y="1029"/>
              <a:chExt cx="212" cy="121"/>
            </a:xfrm>
            <a:grpFill/>
          </p:grpSpPr>
          <p:sp>
            <p:nvSpPr>
              <p:cNvPr id="195" name="Rectangle 49"/>
              <p:cNvSpPr>
                <a:spLocks noChangeArrowheads="1"/>
              </p:cNvSpPr>
              <p:nvPr/>
            </p:nvSpPr>
            <p:spPr bwMode="auto">
              <a:xfrm>
                <a:off x="932"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96" name="Rectangle 50"/>
              <p:cNvSpPr>
                <a:spLocks noChangeArrowheads="1"/>
              </p:cNvSpPr>
              <p:nvPr/>
            </p:nvSpPr>
            <p:spPr bwMode="auto">
              <a:xfrm rot="-464620">
                <a:off x="1103"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187" name="Oval 51"/>
            <p:cNvSpPr>
              <a:spLocks noChangeArrowheads="1"/>
            </p:cNvSpPr>
            <p:nvPr/>
          </p:nvSpPr>
          <p:spPr bwMode="auto">
            <a:xfrm>
              <a:off x="1190" y="890"/>
              <a:ext cx="154" cy="1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88" name="Group 52"/>
            <p:cNvGrpSpPr>
              <a:grpSpLocks/>
            </p:cNvGrpSpPr>
            <p:nvPr/>
          </p:nvGrpSpPr>
          <p:grpSpPr bwMode="auto">
            <a:xfrm>
              <a:off x="1208" y="1177"/>
              <a:ext cx="123" cy="121"/>
              <a:chOff x="2223" y="2296"/>
              <a:chExt cx="544" cy="590"/>
            </a:xfrm>
            <a:grpFill/>
          </p:grpSpPr>
          <p:sp>
            <p:nvSpPr>
              <p:cNvPr id="193" name="Rectangle 53"/>
              <p:cNvSpPr>
                <a:spLocks noChangeArrowheads="1"/>
              </p:cNvSpPr>
              <p:nvPr/>
            </p:nvSpPr>
            <p:spPr bwMode="auto">
              <a:xfrm>
                <a:off x="2200" y="2293"/>
                <a:ext cx="271" cy="5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94" name="Rectangle 54"/>
              <p:cNvSpPr>
                <a:spLocks noChangeArrowheads="1"/>
              </p:cNvSpPr>
              <p:nvPr/>
            </p:nvSpPr>
            <p:spPr bwMode="auto">
              <a:xfrm>
                <a:off x="2516" y="2293"/>
                <a:ext cx="252" cy="5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189" name="AutoShape 55"/>
            <p:cNvSpPr>
              <a:spLocks noChangeArrowheads="1"/>
            </p:cNvSpPr>
            <p:nvPr/>
          </p:nvSpPr>
          <p:spPr bwMode="auto">
            <a:xfrm flipV="1">
              <a:off x="1156" y="1029"/>
              <a:ext cx="227" cy="2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53 w 21600"/>
                <a:gd name="T13" fmla="*/ 4918 h 21600"/>
                <a:gd name="T14" fmla="*/ 16747 w 21600"/>
                <a:gd name="T15" fmla="*/ 16682 h 21600"/>
              </a:gdLst>
              <a:ahLst/>
              <a:cxnLst>
                <a:cxn ang="T8">
                  <a:pos x="T0" y="T1"/>
                </a:cxn>
                <a:cxn ang="T9">
                  <a:pos x="T2" y="T3"/>
                </a:cxn>
                <a:cxn ang="T10">
                  <a:pos x="T4" y="T5"/>
                </a:cxn>
                <a:cxn ang="T11">
                  <a:pos x="T6" y="T7"/>
                </a:cxn>
              </a:cxnLst>
              <a:rect l="T12" t="T13" r="T14" b="T15"/>
              <a:pathLst>
                <a:path w="21600" h="21600">
                  <a:moveTo>
                    <a:pt x="0" y="0"/>
                  </a:moveTo>
                  <a:lnTo>
                    <a:pt x="6185" y="21600"/>
                  </a:lnTo>
                  <a:lnTo>
                    <a:pt x="15415" y="21600"/>
                  </a:lnTo>
                  <a:lnTo>
                    <a:pt x="21600"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90" name="Group 56"/>
            <p:cNvGrpSpPr>
              <a:grpSpLocks/>
            </p:cNvGrpSpPr>
            <p:nvPr/>
          </p:nvGrpSpPr>
          <p:grpSpPr bwMode="auto">
            <a:xfrm>
              <a:off x="1163" y="1029"/>
              <a:ext cx="210" cy="121"/>
              <a:chOff x="932" y="1029"/>
              <a:chExt cx="210" cy="121"/>
            </a:xfrm>
            <a:grpFill/>
          </p:grpSpPr>
          <p:sp>
            <p:nvSpPr>
              <p:cNvPr id="191" name="Rectangle 57"/>
              <p:cNvSpPr>
                <a:spLocks noChangeArrowheads="1"/>
              </p:cNvSpPr>
              <p:nvPr/>
            </p:nvSpPr>
            <p:spPr bwMode="auto">
              <a:xfrm rot="801101">
                <a:off x="932"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192" name="Rectangle 58"/>
              <p:cNvSpPr>
                <a:spLocks noChangeArrowheads="1"/>
              </p:cNvSpPr>
              <p:nvPr/>
            </p:nvSpPr>
            <p:spPr bwMode="auto">
              <a:xfrm rot="-682216">
                <a:off x="1102" y="1029"/>
                <a:ext cx="40"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grpSp>
      <p:grpSp>
        <p:nvGrpSpPr>
          <p:cNvPr id="199" name="Group 42"/>
          <p:cNvGrpSpPr>
            <a:grpSpLocks/>
          </p:cNvGrpSpPr>
          <p:nvPr/>
        </p:nvGrpSpPr>
        <p:grpSpPr bwMode="auto">
          <a:xfrm>
            <a:off x="723143" y="5121891"/>
            <a:ext cx="411162" cy="396875"/>
            <a:chOff x="932" y="890"/>
            <a:chExt cx="451" cy="408"/>
          </a:xfrm>
          <a:solidFill>
            <a:schemeClr val="bg2">
              <a:lumMod val="10000"/>
            </a:schemeClr>
          </a:solidFill>
        </p:grpSpPr>
        <p:sp>
          <p:nvSpPr>
            <p:cNvPr id="200" name="Oval 43"/>
            <p:cNvSpPr>
              <a:spLocks noChangeArrowheads="1"/>
            </p:cNvSpPr>
            <p:nvPr/>
          </p:nvSpPr>
          <p:spPr bwMode="auto">
            <a:xfrm>
              <a:off x="961" y="890"/>
              <a:ext cx="154" cy="1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201" name="Rectangle 44"/>
            <p:cNvSpPr>
              <a:spLocks noChangeArrowheads="1"/>
            </p:cNvSpPr>
            <p:nvPr/>
          </p:nvSpPr>
          <p:spPr bwMode="auto">
            <a:xfrm>
              <a:off x="976" y="1029"/>
              <a:ext cx="124"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202" name="Group 45"/>
            <p:cNvGrpSpPr>
              <a:grpSpLocks/>
            </p:cNvGrpSpPr>
            <p:nvPr/>
          </p:nvGrpSpPr>
          <p:grpSpPr bwMode="auto">
            <a:xfrm>
              <a:off x="976" y="1177"/>
              <a:ext cx="124" cy="121"/>
              <a:chOff x="976" y="1177"/>
              <a:chExt cx="124" cy="121"/>
            </a:xfrm>
            <a:grpFill/>
          </p:grpSpPr>
          <p:sp>
            <p:nvSpPr>
              <p:cNvPr id="214" name="Rectangle 46"/>
              <p:cNvSpPr>
                <a:spLocks noChangeArrowheads="1"/>
              </p:cNvSpPr>
              <p:nvPr/>
            </p:nvSpPr>
            <p:spPr bwMode="auto">
              <a:xfrm>
                <a:off x="976" y="1174"/>
                <a:ext cx="57"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215" name="Rectangle 47"/>
              <p:cNvSpPr>
                <a:spLocks noChangeArrowheads="1"/>
              </p:cNvSpPr>
              <p:nvPr/>
            </p:nvSpPr>
            <p:spPr bwMode="auto">
              <a:xfrm>
                <a:off x="1043" y="1174"/>
                <a:ext cx="57"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203" name="Group 48"/>
            <p:cNvGrpSpPr>
              <a:grpSpLocks/>
            </p:cNvGrpSpPr>
            <p:nvPr/>
          </p:nvGrpSpPr>
          <p:grpSpPr bwMode="auto">
            <a:xfrm>
              <a:off x="932" y="1029"/>
              <a:ext cx="212" cy="121"/>
              <a:chOff x="932" y="1029"/>
              <a:chExt cx="212" cy="121"/>
            </a:xfrm>
            <a:grpFill/>
          </p:grpSpPr>
          <p:sp>
            <p:nvSpPr>
              <p:cNvPr id="212" name="Rectangle 49"/>
              <p:cNvSpPr>
                <a:spLocks noChangeArrowheads="1"/>
              </p:cNvSpPr>
              <p:nvPr/>
            </p:nvSpPr>
            <p:spPr bwMode="auto">
              <a:xfrm>
                <a:off x="932"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213" name="Rectangle 50"/>
              <p:cNvSpPr>
                <a:spLocks noChangeArrowheads="1"/>
              </p:cNvSpPr>
              <p:nvPr/>
            </p:nvSpPr>
            <p:spPr bwMode="auto">
              <a:xfrm rot="-464620">
                <a:off x="1103"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204" name="Oval 51"/>
            <p:cNvSpPr>
              <a:spLocks noChangeArrowheads="1"/>
            </p:cNvSpPr>
            <p:nvPr/>
          </p:nvSpPr>
          <p:spPr bwMode="auto">
            <a:xfrm>
              <a:off x="1190" y="890"/>
              <a:ext cx="154" cy="1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205" name="Group 52"/>
            <p:cNvGrpSpPr>
              <a:grpSpLocks/>
            </p:cNvGrpSpPr>
            <p:nvPr/>
          </p:nvGrpSpPr>
          <p:grpSpPr bwMode="auto">
            <a:xfrm>
              <a:off x="1208" y="1177"/>
              <a:ext cx="123" cy="121"/>
              <a:chOff x="2223" y="2296"/>
              <a:chExt cx="544" cy="590"/>
            </a:xfrm>
            <a:grpFill/>
          </p:grpSpPr>
          <p:sp>
            <p:nvSpPr>
              <p:cNvPr id="210" name="Rectangle 53"/>
              <p:cNvSpPr>
                <a:spLocks noChangeArrowheads="1"/>
              </p:cNvSpPr>
              <p:nvPr/>
            </p:nvSpPr>
            <p:spPr bwMode="auto">
              <a:xfrm>
                <a:off x="2200" y="2293"/>
                <a:ext cx="271" cy="5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211" name="Rectangle 54"/>
              <p:cNvSpPr>
                <a:spLocks noChangeArrowheads="1"/>
              </p:cNvSpPr>
              <p:nvPr/>
            </p:nvSpPr>
            <p:spPr bwMode="auto">
              <a:xfrm>
                <a:off x="2516" y="2293"/>
                <a:ext cx="252" cy="5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206" name="AutoShape 55"/>
            <p:cNvSpPr>
              <a:spLocks noChangeArrowheads="1"/>
            </p:cNvSpPr>
            <p:nvPr/>
          </p:nvSpPr>
          <p:spPr bwMode="auto">
            <a:xfrm flipV="1">
              <a:off x="1156" y="1029"/>
              <a:ext cx="227" cy="2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53 w 21600"/>
                <a:gd name="T13" fmla="*/ 4918 h 21600"/>
                <a:gd name="T14" fmla="*/ 16747 w 21600"/>
                <a:gd name="T15" fmla="*/ 16682 h 21600"/>
              </a:gdLst>
              <a:ahLst/>
              <a:cxnLst>
                <a:cxn ang="T8">
                  <a:pos x="T0" y="T1"/>
                </a:cxn>
                <a:cxn ang="T9">
                  <a:pos x="T2" y="T3"/>
                </a:cxn>
                <a:cxn ang="T10">
                  <a:pos x="T4" y="T5"/>
                </a:cxn>
                <a:cxn ang="T11">
                  <a:pos x="T6" y="T7"/>
                </a:cxn>
              </a:cxnLst>
              <a:rect l="T12" t="T13" r="T14" b="T15"/>
              <a:pathLst>
                <a:path w="21600" h="21600">
                  <a:moveTo>
                    <a:pt x="0" y="0"/>
                  </a:moveTo>
                  <a:lnTo>
                    <a:pt x="6185" y="21600"/>
                  </a:lnTo>
                  <a:lnTo>
                    <a:pt x="15415" y="21600"/>
                  </a:lnTo>
                  <a:lnTo>
                    <a:pt x="21600" y="0"/>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7" name="Group 56"/>
            <p:cNvGrpSpPr>
              <a:grpSpLocks/>
            </p:cNvGrpSpPr>
            <p:nvPr/>
          </p:nvGrpSpPr>
          <p:grpSpPr bwMode="auto">
            <a:xfrm>
              <a:off x="1163" y="1029"/>
              <a:ext cx="210" cy="121"/>
              <a:chOff x="932" y="1029"/>
              <a:chExt cx="210" cy="121"/>
            </a:xfrm>
            <a:grpFill/>
          </p:grpSpPr>
          <p:sp>
            <p:nvSpPr>
              <p:cNvPr id="208" name="Rectangle 57"/>
              <p:cNvSpPr>
                <a:spLocks noChangeArrowheads="1"/>
              </p:cNvSpPr>
              <p:nvPr/>
            </p:nvSpPr>
            <p:spPr bwMode="auto">
              <a:xfrm rot="801101">
                <a:off x="932" y="1029"/>
                <a:ext cx="41"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sp>
            <p:nvSpPr>
              <p:cNvPr id="209" name="Rectangle 58"/>
              <p:cNvSpPr>
                <a:spLocks noChangeArrowheads="1"/>
              </p:cNvSpPr>
              <p:nvPr/>
            </p:nvSpPr>
            <p:spPr bwMode="auto">
              <a:xfrm rot="-682216">
                <a:off x="1102" y="1029"/>
                <a:ext cx="40" cy="1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p:txBody>
          </p:sp>
        </p:grpSp>
      </p:grpSp>
      <p:pic>
        <p:nvPicPr>
          <p:cNvPr id="216" name="Picture 215"/>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591287" flipH="1">
            <a:off x="4081417" y="1802646"/>
            <a:ext cx="1276008" cy="21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rot="21031217">
            <a:off x="4032918" y="2882823"/>
            <a:ext cx="1989401" cy="566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KOBORASI INTERPROVESI MENYELESAIKAN </a:t>
            </a:r>
          </a:p>
          <a:p>
            <a:pPr algn="ctr"/>
            <a:r>
              <a:rPr lang="en-US" sz="1000" b="1" dirty="0">
                <a:solidFill>
                  <a:schemeClr val="tx1"/>
                </a:solidFill>
              </a:rPr>
              <a:t>MASALAH GIZI</a:t>
            </a:r>
            <a:endParaRPr lang="en-US" sz="1000" b="1" dirty="0"/>
          </a:p>
        </p:txBody>
      </p:sp>
      <p:sp>
        <p:nvSpPr>
          <p:cNvPr id="2" name="Rectangle 1"/>
          <p:cNvSpPr/>
          <p:nvPr/>
        </p:nvSpPr>
        <p:spPr>
          <a:xfrm>
            <a:off x="6123338" y="1596922"/>
            <a:ext cx="2543773" cy="523220"/>
          </a:xfrm>
          <a:prstGeom prst="rect">
            <a:avLst/>
          </a:prstGeom>
        </p:spPr>
        <p:txBody>
          <a:bodyPr wrap="none">
            <a:spAutoFit/>
          </a:bodyPr>
          <a:lstStyle/>
          <a:p>
            <a:r>
              <a:rPr lang="de-DE" sz="1400" u="sng" dirty="0"/>
              <a:t> Asuhan Keperawatan pada kelg </a:t>
            </a:r>
          </a:p>
          <a:p>
            <a:r>
              <a:rPr lang="de-DE" sz="1400" u="sng" dirty="0"/>
              <a:t>dengan Tingkat KM I  :</a:t>
            </a:r>
            <a:endParaRPr lang="en-US" sz="1400" u="sng" dirty="0"/>
          </a:p>
        </p:txBody>
      </p:sp>
      <p:sp>
        <p:nvSpPr>
          <p:cNvPr id="131" name="Content Placeholder 2"/>
          <p:cNvSpPr>
            <a:spLocks noGrp="1"/>
          </p:cNvSpPr>
          <p:nvPr>
            <p:ph idx="1"/>
          </p:nvPr>
        </p:nvSpPr>
        <p:spPr>
          <a:xfrm>
            <a:off x="6123338" y="2076006"/>
            <a:ext cx="2769753" cy="3049300"/>
          </a:xfrm>
        </p:spPr>
        <p:txBody>
          <a:bodyPr>
            <a:noAutofit/>
          </a:bodyPr>
          <a:lstStyle/>
          <a:p>
            <a:pPr marL="120650" lvl="0" indent="-120650">
              <a:lnSpc>
                <a:spcPct val="100000"/>
              </a:lnSpc>
              <a:spcBef>
                <a:spcPts val="300"/>
              </a:spcBef>
            </a:pPr>
            <a:r>
              <a:rPr lang="de-DE" sz="1200" dirty="0"/>
              <a:t>Membina hubungan saling percaya</a:t>
            </a:r>
          </a:p>
          <a:p>
            <a:pPr marL="120650" lvl="0" indent="-120650">
              <a:lnSpc>
                <a:spcPct val="100000"/>
              </a:lnSpc>
              <a:spcBef>
                <a:spcPts val="300"/>
              </a:spcBef>
            </a:pPr>
            <a:r>
              <a:rPr lang="de-DE" sz="1200" dirty="0"/>
              <a:t>Mendorong keluarga untuk mengungkapkan masalah kesehatannya</a:t>
            </a:r>
          </a:p>
          <a:p>
            <a:pPr marL="120650" lvl="0" indent="-120650">
              <a:lnSpc>
                <a:spcPct val="100000"/>
              </a:lnSpc>
              <a:spcBef>
                <a:spcPts val="300"/>
              </a:spcBef>
            </a:pPr>
            <a:r>
              <a:rPr lang="de-DE" sz="1200" dirty="0"/>
              <a:t>Melakukan pengkajian keperawatan, termasuk menimbang berat badan dan panjang/tinggi badan anak</a:t>
            </a:r>
            <a:endParaRPr lang="en-US" sz="1200" dirty="0"/>
          </a:p>
          <a:p>
            <a:pPr marL="120650" lvl="0" indent="-120650">
              <a:lnSpc>
                <a:spcPct val="100000"/>
              </a:lnSpc>
              <a:spcBef>
                <a:spcPts val="300"/>
              </a:spcBef>
            </a:pPr>
            <a:r>
              <a:rPr lang="de-DE" sz="1200" dirty="0"/>
              <a:t>Melakukan analisi status gizi anak (dapat dilihat dari KMS) </a:t>
            </a:r>
            <a:endParaRPr lang="en-US" sz="1200" dirty="0"/>
          </a:p>
          <a:p>
            <a:pPr marL="120650" lvl="0" indent="-120650">
              <a:lnSpc>
                <a:spcPct val="100000"/>
              </a:lnSpc>
              <a:spcBef>
                <a:spcPts val="300"/>
              </a:spcBef>
            </a:pPr>
            <a:r>
              <a:rPr lang="nl-NL" sz="1200" dirty="0"/>
              <a:t>Menjelaskan kepada keluarga  tentang kondisi anak saat ini dengan masalah gizi kurang</a:t>
            </a:r>
            <a:endParaRPr lang="en-US" sz="1200" dirty="0"/>
          </a:p>
          <a:p>
            <a:pPr marL="120650" lvl="0" indent="-120650">
              <a:lnSpc>
                <a:spcPct val="100000"/>
              </a:lnSpc>
              <a:spcBef>
                <a:spcPts val="300"/>
              </a:spcBef>
            </a:pPr>
            <a:r>
              <a:rPr lang="nl-NL" sz="1200" dirty="0"/>
              <a:t>Menjelaskan kepada keluarga tentang pentingnya gizi seimbang untuk tumbang anak</a:t>
            </a:r>
            <a:endParaRPr lang="en-US" sz="1200" dirty="0"/>
          </a:p>
          <a:p>
            <a:pPr marL="120650" indent="-120650">
              <a:spcBef>
                <a:spcPts val="300"/>
              </a:spcBef>
            </a:pPr>
            <a:r>
              <a:rPr lang="nl-NL" sz="1200" dirty="0"/>
              <a:t>Memantau tingkat  perkembangan anak </a:t>
            </a:r>
            <a:endParaRPr lang="en-US" sz="1200" dirty="0"/>
          </a:p>
          <a:p>
            <a:pPr marL="0" lvl="0" indent="0">
              <a:lnSpc>
                <a:spcPct val="100000"/>
              </a:lnSpc>
              <a:spcBef>
                <a:spcPts val="300"/>
              </a:spcBef>
              <a:buNone/>
            </a:pPr>
            <a:endParaRPr lang="en-US" sz="1200" dirty="0"/>
          </a:p>
        </p:txBody>
      </p:sp>
    </p:spTree>
    <p:extLst>
      <p:ext uri="{BB962C8B-B14F-4D97-AF65-F5344CB8AC3E}">
        <p14:creationId xmlns:p14="http://schemas.microsoft.com/office/powerpoint/2010/main" val="142871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92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5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1">
                                            <p:txEl>
                                              <p:pRg st="0" end="0"/>
                                            </p:txEl>
                                          </p:spTgt>
                                        </p:tgtEl>
                                        <p:attrNameLst>
                                          <p:attrName>style.visibility</p:attrName>
                                        </p:attrNameLst>
                                      </p:cBhvr>
                                      <p:to>
                                        <p:strVal val="visible"/>
                                      </p:to>
                                    </p:set>
                                    <p:anim calcmode="lin" valueType="num">
                                      <p:cBhvr additive="base">
                                        <p:cTn id="26"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1">
                                            <p:txEl>
                                              <p:pRg st="1" end="1"/>
                                            </p:txEl>
                                          </p:spTgt>
                                        </p:tgtEl>
                                        <p:attrNameLst>
                                          <p:attrName>style.visibility</p:attrName>
                                        </p:attrNameLst>
                                      </p:cBhvr>
                                      <p:to>
                                        <p:strVal val="visible"/>
                                      </p:to>
                                    </p:set>
                                    <p:anim calcmode="lin" valueType="num">
                                      <p:cBhvr additive="base">
                                        <p:cTn id="32"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1">
                                            <p:txEl>
                                              <p:pRg st="2" end="2"/>
                                            </p:txEl>
                                          </p:spTgt>
                                        </p:tgtEl>
                                        <p:attrNameLst>
                                          <p:attrName>style.visibility</p:attrName>
                                        </p:attrNameLst>
                                      </p:cBhvr>
                                      <p:to>
                                        <p:strVal val="visible"/>
                                      </p:to>
                                    </p:set>
                                    <p:anim calcmode="lin" valueType="num">
                                      <p:cBhvr additive="base">
                                        <p:cTn id="38"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1">
                                            <p:txEl>
                                              <p:pRg st="3" end="3"/>
                                            </p:txEl>
                                          </p:spTgt>
                                        </p:tgtEl>
                                        <p:attrNameLst>
                                          <p:attrName>style.visibility</p:attrName>
                                        </p:attrNameLst>
                                      </p:cBhvr>
                                      <p:to>
                                        <p:strVal val="visible"/>
                                      </p:to>
                                    </p:set>
                                    <p:anim calcmode="lin" valueType="num">
                                      <p:cBhvr additive="base">
                                        <p:cTn id="44" dur="500" fill="hold"/>
                                        <p:tgtEl>
                                          <p:spTgt spid="13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1">
                                            <p:txEl>
                                              <p:pRg st="4" end="4"/>
                                            </p:txEl>
                                          </p:spTgt>
                                        </p:tgtEl>
                                        <p:attrNameLst>
                                          <p:attrName>style.visibility</p:attrName>
                                        </p:attrNameLst>
                                      </p:cBhvr>
                                      <p:to>
                                        <p:strVal val="visible"/>
                                      </p:to>
                                    </p:set>
                                    <p:anim calcmode="lin" valueType="num">
                                      <p:cBhvr additive="base">
                                        <p:cTn id="50" dur="500" fill="hold"/>
                                        <p:tgtEl>
                                          <p:spTgt spid="13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1">
                                            <p:txEl>
                                              <p:pRg st="5" end="5"/>
                                            </p:txEl>
                                          </p:spTgt>
                                        </p:tgtEl>
                                        <p:attrNameLst>
                                          <p:attrName>style.visibility</p:attrName>
                                        </p:attrNameLst>
                                      </p:cBhvr>
                                      <p:to>
                                        <p:strVal val="visible"/>
                                      </p:to>
                                    </p:set>
                                    <p:anim calcmode="lin" valueType="num">
                                      <p:cBhvr additive="base">
                                        <p:cTn id="56" dur="500" fill="hold"/>
                                        <p:tgtEl>
                                          <p:spTgt spid="131">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1">
                                            <p:txEl>
                                              <p:pRg st="6" end="6"/>
                                            </p:txEl>
                                          </p:spTgt>
                                        </p:tgtEl>
                                        <p:attrNameLst>
                                          <p:attrName>style.visibility</p:attrName>
                                        </p:attrNameLst>
                                      </p:cBhvr>
                                      <p:to>
                                        <p:strVal val="visible"/>
                                      </p:to>
                                    </p:set>
                                    <p:anim calcmode="lin" valueType="num">
                                      <p:cBhvr additive="base">
                                        <p:cTn id="62" dur="500" fill="hold"/>
                                        <p:tgtEl>
                                          <p:spTgt spid="131">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7" grpId="0"/>
      <p:bldP spid="24" grpId="0" animBg="1"/>
      <p:bldP spid="1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90600"/>
            <a:ext cx="8848164" cy="428956"/>
          </a:xfrm>
        </p:spPr>
        <p:txBody>
          <a:bodyPr>
            <a:normAutofit fontScale="90000"/>
          </a:bodyPr>
          <a:lstStyle/>
          <a:p>
            <a:r>
              <a:rPr lang="en-US" sz="3600" dirty="0" err="1"/>
              <a:t>Teknis</a:t>
            </a:r>
            <a:r>
              <a:rPr lang="en-US" sz="3600" dirty="0"/>
              <a:t> Program </a:t>
            </a:r>
            <a:r>
              <a:rPr lang="en-US" sz="3600" dirty="0" err="1"/>
              <a:t>dan</a:t>
            </a:r>
            <a:r>
              <a:rPr lang="en-US" sz="3600" dirty="0"/>
              <a:t> Pembina </a:t>
            </a:r>
            <a:r>
              <a:rPr lang="en-US" sz="3600" dirty="0" err="1"/>
              <a:t>keluarga</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9395713"/>
              </p:ext>
            </p:extLst>
          </p:nvPr>
        </p:nvGraphicFramePr>
        <p:xfrm>
          <a:off x="349622" y="1423988"/>
          <a:ext cx="7894787" cy="3682182"/>
        </p:xfrm>
        <a:graphic>
          <a:graphicData uri="http://schemas.openxmlformats.org/drawingml/2006/table">
            <a:tbl>
              <a:tblPr firstRow="1" bandRow="1">
                <a:tableStyleId>{5940675A-B579-460E-94D1-54222C63F5DA}</a:tableStyleId>
              </a:tblPr>
              <a:tblGrid>
                <a:gridCol w="790606">
                  <a:extLst>
                    <a:ext uri="{9D8B030D-6E8A-4147-A177-3AD203B41FA5}">
                      <a16:colId xmlns:a16="http://schemas.microsoft.com/office/drawing/2014/main" xmlns="" val="20000"/>
                    </a:ext>
                  </a:extLst>
                </a:gridCol>
                <a:gridCol w="736261">
                  <a:extLst>
                    <a:ext uri="{9D8B030D-6E8A-4147-A177-3AD203B41FA5}">
                      <a16:colId xmlns:a16="http://schemas.microsoft.com/office/drawing/2014/main" xmlns="" val="20001"/>
                    </a:ext>
                  </a:extLst>
                </a:gridCol>
                <a:gridCol w="634037">
                  <a:extLst>
                    <a:ext uri="{9D8B030D-6E8A-4147-A177-3AD203B41FA5}">
                      <a16:colId xmlns:a16="http://schemas.microsoft.com/office/drawing/2014/main" xmlns="" val="20002"/>
                    </a:ext>
                  </a:extLst>
                </a:gridCol>
                <a:gridCol w="737553">
                  <a:extLst>
                    <a:ext uri="{9D8B030D-6E8A-4147-A177-3AD203B41FA5}">
                      <a16:colId xmlns:a16="http://schemas.microsoft.com/office/drawing/2014/main" xmlns="" val="20003"/>
                    </a:ext>
                  </a:extLst>
                </a:gridCol>
                <a:gridCol w="711673">
                  <a:extLst>
                    <a:ext uri="{9D8B030D-6E8A-4147-A177-3AD203B41FA5}">
                      <a16:colId xmlns:a16="http://schemas.microsoft.com/office/drawing/2014/main" xmlns="" val="20004"/>
                    </a:ext>
                  </a:extLst>
                </a:gridCol>
                <a:gridCol w="779834">
                  <a:extLst>
                    <a:ext uri="{9D8B030D-6E8A-4147-A177-3AD203B41FA5}">
                      <a16:colId xmlns:a16="http://schemas.microsoft.com/office/drawing/2014/main" xmlns="" val="20005"/>
                    </a:ext>
                  </a:extLst>
                </a:gridCol>
                <a:gridCol w="1051616">
                  <a:extLst>
                    <a:ext uri="{9D8B030D-6E8A-4147-A177-3AD203B41FA5}">
                      <a16:colId xmlns:a16="http://schemas.microsoft.com/office/drawing/2014/main" xmlns="" val="20006"/>
                    </a:ext>
                  </a:extLst>
                </a:gridCol>
                <a:gridCol w="533400">
                  <a:extLst>
                    <a:ext uri="{9D8B030D-6E8A-4147-A177-3AD203B41FA5}">
                      <a16:colId xmlns:a16="http://schemas.microsoft.com/office/drawing/2014/main" xmlns="" val="20007"/>
                    </a:ext>
                  </a:extLst>
                </a:gridCol>
                <a:gridCol w="990600">
                  <a:extLst>
                    <a:ext uri="{9D8B030D-6E8A-4147-A177-3AD203B41FA5}">
                      <a16:colId xmlns:a16="http://schemas.microsoft.com/office/drawing/2014/main" xmlns="" val="20008"/>
                    </a:ext>
                  </a:extLst>
                </a:gridCol>
                <a:gridCol w="929207">
                  <a:extLst>
                    <a:ext uri="{9D8B030D-6E8A-4147-A177-3AD203B41FA5}">
                      <a16:colId xmlns:a16="http://schemas.microsoft.com/office/drawing/2014/main" xmlns="" val="20009"/>
                    </a:ext>
                  </a:extLst>
                </a:gridCol>
              </a:tblGrid>
              <a:tr h="613697">
                <a:tc>
                  <a:txBody>
                    <a:bodyPr/>
                    <a:lstStyle/>
                    <a:p>
                      <a:pPr algn="ctr"/>
                      <a:r>
                        <a:rPr lang="en-US" sz="1600" b="1" dirty="0" err="1"/>
                        <a:t>Kesi</a:t>
                      </a:r>
                      <a:endParaRPr lang="en-US" sz="1600" b="1" dirty="0"/>
                    </a:p>
                  </a:txBody>
                  <a:tcPr anchor="ctr"/>
                </a:tc>
                <a:tc>
                  <a:txBody>
                    <a:bodyPr/>
                    <a:lstStyle/>
                    <a:p>
                      <a:pPr algn="ctr"/>
                      <a:r>
                        <a:rPr lang="en-US" sz="1600" b="1" dirty="0" err="1"/>
                        <a:t>Kesa</a:t>
                      </a:r>
                      <a:endParaRPr lang="en-US" sz="1600" b="1" dirty="0"/>
                    </a:p>
                  </a:txBody>
                  <a:tcPr anchor="ctr"/>
                </a:tc>
                <a:tc>
                  <a:txBody>
                    <a:bodyPr/>
                    <a:lstStyle/>
                    <a:p>
                      <a:pPr algn="ctr"/>
                      <a:r>
                        <a:rPr lang="en-US" sz="1600" b="1" dirty="0" err="1"/>
                        <a:t>Gizi</a:t>
                      </a:r>
                      <a:endParaRPr lang="en-US" sz="1600" b="1" dirty="0"/>
                    </a:p>
                  </a:txBody>
                  <a:tcPr anchor="ctr"/>
                </a:tc>
                <a:tc>
                  <a:txBody>
                    <a:bodyPr/>
                    <a:lstStyle/>
                    <a:p>
                      <a:pPr algn="ctr"/>
                      <a:r>
                        <a:rPr lang="en-US" sz="1600" b="1" dirty="0"/>
                        <a:t>Tub</a:t>
                      </a:r>
                    </a:p>
                  </a:txBody>
                  <a:tcPr anchor="ctr"/>
                </a:tc>
                <a:tc>
                  <a:txBody>
                    <a:bodyPr/>
                    <a:lstStyle/>
                    <a:p>
                      <a:pPr algn="ctr"/>
                      <a:r>
                        <a:rPr lang="en-US" sz="1600" b="1" dirty="0"/>
                        <a:t>HT</a:t>
                      </a:r>
                    </a:p>
                  </a:txBody>
                  <a:tcPr anchor="ctr"/>
                </a:tc>
                <a:tc>
                  <a:txBody>
                    <a:bodyPr/>
                    <a:lstStyle/>
                    <a:p>
                      <a:pPr algn="ctr"/>
                      <a:r>
                        <a:rPr lang="en-US" sz="1600" b="1" dirty="0" err="1"/>
                        <a:t>Jiwa</a:t>
                      </a:r>
                      <a:endParaRPr lang="en-US" sz="1600" b="1" dirty="0"/>
                    </a:p>
                  </a:txBody>
                  <a:tcPr anchor="ctr"/>
                </a:tc>
                <a:tc>
                  <a:txBody>
                    <a:bodyPr/>
                    <a:lstStyle/>
                    <a:p>
                      <a:pPr algn="ctr"/>
                      <a:r>
                        <a:rPr lang="en-US" sz="1600" b="1" dirty="0" err="1"/>
                        <a:t>Rokok</a:t>
                      </a:r>
                      <a:endParaRPr lang="en-US" sz="1600" b="1" dirty="0"/>
                    </a:p>
                  </a:txBody>
                  <a:tcPr anchor="ctr"/>
                </a:tc>
                <a:tc>
                  <a:txBody>
                    <a:bodyPr/>
                    <a:lstStyle/>
                    <a:p>
                      <a:pPr algn="ctr"/>
                      <a:r>
                        <a:rPr lang="en-US" sz="1600" b="1" dirty="0"/>
                        <a:t>Air</a:t>
                      </a:r>
                    </a:p>
                  </a:txBody>
                  <a:tcPr anchor="ctr"/>
                </a:tc>
                <a:tc>
                  <a:txBody>
                    <a:bodyPr/>
                    <a:lstStyle/>
                    <a:p>
                      <a:pPr algn="ctr"/>
                      <a:r>
                        <a:rPr lang="en-US" sz="1600" b="1" dirty="0" err="1"/>
                        <a:t>Jamban</a:t>
                      </a:r>
                      <a:endParaRPr lang="en-US" sz="1600" b="1" dirty="0"/>
                    </a:p>
                  </a:txBody>
                  <a:tcPr anchor="ctr"/>
                </a:tc>
                <a:tc>
                  <a:txBody>
                    <a:bodyPr/>
                    <a:lstStyle/>
                    <a:p>
                      <a:pPr algn="ctr"/>
                      <a:r>
                        <a:rPr lang="en-US" sz="1600" b="1" dirty="0"/>
                        <a:t>JKN</a:t>
                      </a:r>
                    </a:p>
                  </a:txBody>
                  <a:tcPr anchor="ctr"/>
                </a:tc>
                <a:extLst>
                  <a:ext uri="{0D108BD9-81ED-4DB2-BD59-A6C34878D82A}">
                    <a16:rowId xmlns:a16="http://schemas.microsoft.com/office/drawing/2014/main" xmlns="" val="10000"/>
                  </a:ext>
                </a:extLst>
              </a:tr>
              <a:tr h="613697">
                <a:tc>
                  <a:txBody>
                    <a:bodyPr/>
                    <a:lstStyle/>
                    <a:p>
                      <a:endParaRPr lang="en-US"/>
                    </a:p>
                  </a:txBody>
                  <a:tcPr>
                    <a:solidFill>
                      <a:schemeClr val="tx1"/>
                    </a:solidFill>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endParaRPr lang="en-US" dirty="0"/>
                    </a:p>
                  </a:txBody>
                  <a:tcPr>
                    <a:solidFill>
                      <a:schemeClr val="tx1"/>
                    </a:solidFill>
                  </a:tcPr>
                </a:tc>
                <a:tc>
                  <a:txBody>
                    <a:bodyPr/>
                    <a:lstStyle/>
                    <a:p>
                      <a:endParaRPr lang="en-US" dirty="0"/>
                    </a:p>
                  </a:txBody>
                  <a:tcPr>
                    <a:solidFill>
                      <a:schemeClr val="tx1"/>
                    </a:solidFill>
                  </a:tcPr>
                </a:tc>
                <a:tc>
                  <a:txBody>
                    <a:bodyPr/>
                    <a:lstStyle/>
                    <a:p>
                      <a:endParaRPr lang="en-US" dirty="0"/>
                    </a:p>
                  </a:txBody>
                  <a:tcPr>
                    <a:solidFill>
                      <a:schemeClr val="tx1"/>
                    </a:solidFill>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endParaRPr lang="en-US"/>
                    </a:p>
                  </a:txBody>
                  <a:tcPr>
                    <a:solidFill>
                      <a:schemeClr val="tx1"/>
                    </a:solidFill>
                  </a:tcPr>
                </a:tc>
                <a:tc>
                  <a:txBody>
                    <a:bodyPr/>
                    <a:lstStyle/>
                    <a:p>
                      <a:endParaRPr lang="en-US" dirty="0"/>
                    </a:p>
                  </a:txBody>
                  <a:tcPr>
                    <a:solidFill>
                      <a:schemeClr val="tx1"/>
                    </a:solidFill>
                  </a:tcPr>
                </a:tc>
                <a:extLst>
                  <a:ext uri="{0D108BD9-81ED-4DB2-BD59-A6C34878D82A}">
                    <a16:rowId xmlns:a16="http://schemas.microsoft.com/office/drawing/2014/main" xmlns="" val="10001"/>
                  </a:ext>
                </a:extLst>
              </a:tr>
              <a:tr h="613697">
                <a:tc>
                  <a:txBody>
                    <a:bodyPr/>
                    <a:lstStyle/>
                    <a:p>
                      <a:endParaRPr lang="en-US" dirty="0"/>
                    </a:p>
                  </a:txBody>
                  <a:tcPr>
                    <a:solidFill>
                      <a:srgbClr val="663300"/>
                    </a:solidFill>
                  </a:tcPr>
                </a:tc>
                <a:tc>
                  <a:txBody>
                    <a:bodyPr/>
                    <a:lstStyle/>
                    <a:p>
                      <a:endParaRPr lang="en-US"/>
                    </a:p>
                  </a:txBody>
                  <a:tcPr>
                    <a:solidFill>
                      <a:srgbClr val="663300"/>
                    </a:solidFill>
                  </a:tcPr>
                </a:tc>
                <a:tc>
                  <a:txBody>
                    <a:bodyPr/>
                    <a:lstStyle/>
                    <a:p>
                      <a:endParaRPr lang="en-US"/>
                    </a:p>
                  </a:txBody>
                  <a:tcPr>
                    <a:solidFill>
                      <a:srgbClr val="663300"/>
                    </a:solidFill>
                  </a:tcPr>
                </a:tc>
                <a:tc>
                  <a:txBody>
                    <a:bodyPr/>
                    <a:lstStyle/>
                    <a:p>
                      <a:endParaRPr lang="en-US"/>
                    </a:p>
                  </a:txBody>
                  <a:tcPr>
                    <a:solidFill>
                      <a:srgbClr val="663300"/>
                    </a:solidFill>
                  </a:tcPr>
                </a:tc>
                <a:tc>
                  <a:txBody>
                    <a:bodyPr/>
                    <a:lstStyle/>
                    <a:p>
                      <a:endParaRPr lang="en-US"/>
                    </a:p>
                  </a:txBody>
                  <a:tcPr>
                    <a:solidFill>
                      <a:srgbClr val="663300"/>
                    </a:solidFill>
                  </a:tcPr>
                </a:tc>
                <a:tc>
                  <a:txBody>
                    <a:bodyPr/>
                    <a:lstStyle/>
                    <a:p>
                      <a:endParaRPr lang="en-US"/>
                    </a:p>
                  </a:txBody>
                  <a:tcPr>
                    <a:solidFill>
                      <a:srgbClr val="663300"/>
                    </a:solidFill>
                  </a:tcPr>
                </a:tc>
                <a:tc>
                  <a:txBody>
                    <a:bodyPr/>
                    <a:lstStyle/>
                    <a:p>
                      <a:endParaRPr lang="en-US"/>
                    </a:p>
                  </a:txBody>
                  <a:tcPr>
                    <a:solidFill>
                      <a:srgbClr val="663300"/>
                    </a:solidFill>
                  </a:tcPr>
                </a:tc>
                <a:tc>
                  <a:txBody>
                    <a:bodyPr/>
                    <a:lstStyle/>
                    <a:p>
                      <a:endParaRPr lang="en-US"/>
                    </a:p>
                  </a:txBody>
                  <a:tcPr>
                    <a:solidFill>
                      <a:srgbClr val="663300"/>
                    </a:solidFill>
                  </a:tcPr>
                </a:tc>
                <a:tc>
                  <a:txBody>
                    <a:bodyPr/>
                    <a:lstStyle/>
                    <a:p>
                      <a:endParaRPr lang="en-US"/>
                    </a:p>
                  </a:txBody>
                  <a:tcPr>
                    <a:solidFill>
                      <a:srgbClr val="663300"/>
                    </a:solidFill>
                  </a:tcPr>
                </a:tc>
                <a:tc>
                  <a:txBody>
                    <a:bodyPr/>
                    <a:lstStyle/>
                    <a:p>
                      <a:endParaRPr lang="en-US" dirty="0"/>
                    </a:p>
                  </a:txBody>
                  <a:tcPr>
                    <a:solidFill>
                      <a:srgbClr val="663300"/>
                    </a:solidFill>
                  </a:tcPr>
                </a:tc>
                <a:extLst>
                  <a:ext uri="{0D108BD9-81ED-4DB2-BD59-A6C34878D82A}">
                    <a16:rowId xmlns:a16="http://schemas.microsoft.com/office/drawing/2014/main" xmlns="" val="10002"/>
                  </a:ext>
                </a:extLst>
              </a:tr>
              <a:tr h="613697">
                <a:tc>
                  <a:txBody>
                    <a:bodyPr/>
                    <a:lstStyle/>
                    <a:p>
                      <a:endParaRPr lang="en-US" dirty="0"/>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dirty="0"/>
                    </a:p>
                  </a:txBody>
                  <a:tcPr>
                    <a:solidFill>
                      <a:srgbClr val="00B050"/>
                    </a:solidFill>
                  </a:tcPr>
                </a:tc>
                <a:extLst>
                  <a:ext uri="{0D108BD9-81ED-4DB2-BD59-A6C34878D82A}">
                    <a16:rowId xmlns:a16="http://schemas.microsoft.com/office/drawing/2014/main" xmlns="" val="10003"/>
                  </a:ext>
                </a:extLst>
              </a:tr>
              <a:tr h="613697">
                <a:tc>
                  <a:txBody>
                    <a:bodyPr/>
                    <a:lstStyle/>
                    <a:p>
                      <a:endParaRPr lang="en-US" dirty="0"/>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a:p>
                  </a:txBody>
                  <a:tcPr>
                    <a:solidFill>
                      <a:srgbClr val="FFFF00"/>
                    </a:solidFill>
                  </a:tcPr>
                </a:tc>
                <a:tc>
                  <a:txBody>
                    <a:bodyPr/>
                    <a:lstStyle/>
                    <a:p>
                      <a:endParaRPr lang="en-US" dirty="0"/>
                    </a:p>
                  </a:txBody>
                  <a:tcPr>
                    <a:solidFill>
                      <a:srgbClr val="FFFF00"/>
                    </a:solidFill>
                  </a:tcPr>
                </a:tc>
                <a:extLst>
                  <a:ext uri="{0D108BD9-81ED-4DB2-BD59-A6C34878D82A}">
                    <a16:rowId xmlns:a16="http://schemas.microsoft.com/office/drawing/2014/main" xmlns="" val="10004"/>
                  </a:ext>
                </a:extLst>
              </a:tr>
              <a:tr h="613697">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xmlns="" val="10005"/>
                  </a:ext>
                </a:extLst>
              </a:tr>
            </a:tbl>
          </a:graphicData>
        </a:graphic>
      </p:graphicFrame>
      <p:sp>
        <p:nvSpPr>
          <p:cNvPr id="6" name="Down Arrow 5"/>
          <p:cNvSpPr/>
          <p:nvPr/>
        </p:nvSpPr>
        <p:spPr>
          <a:xfrm>
            <a:off x="322733" y="2286000"/>
            <a:ext cx="515469" cy="337521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flipV="1">
            <a:off x="981636" y="4648204"/>
            <a:ext cx="7854918" cy="860613"/>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5308" y="5782240"/>
            <a:ext cx="4523586" cy="461665"/>
          </a:xfrm>
          <a:prstGeom prst="rect">
            <a:avLst/>
          </a:prstGeom>
          <a:solidFill>
            <a:srgbClr val="0070C0"/>
          </a:solidFill>
        </p:spPr>
        <p:txBody>
          <a:bodyPr wrap="square" rtlCol="0">
            <a:spAutoFit/>
          </a:bodyPr>
          <a:lstStyle/>
          <a:p>
            <a:r>
              <a:rPr lang="en-US" sz="2400" b="1" dirty="0">
                <a:solidFill>
                  <a:schemeClr val="bg1"/>
                </a:solidFill>
              </a:rPr>
              <a:t>(</a:t>
            </a:r>
            <a:r>
              <a:rPr lang="en-US" sz="2400" b="1" dirty="0" err="1">
                <a:solidFill>
                  <a:schemeClr val="bg1"/>
                </a:solidFill>
              </a:rPr>
              <a:t>teknis</a:t>
            </a:r>
            <a:r>
              <a:rPr lang="en-US" sz="2400" b="1" dirty="0">
                <a:solidFill>
                  <a:schemeClr val="bg1"/>
                </a:solidFill>
              </a:rPr>
              <a:t> program </a:t>
            </a:r>
            <a:r>
              <a:rPr lang="en-US" sz="2400" b="1" dirty="0">
                <a:solidFill>
                  <a:schemeClr val="bg1"/>
                </a:solidFill>
                <a:sym typeface="Wingdings" panose="05000000000000000000" pitchFamily="2" charset="2"/>
              </a:rPr>
              <a:t> </a:t>
            </a:r>
            <a:r>
              <a:rPr lang="en-US" sz="2000" b="1" dirty="0">
                <a:sym typeface="Wingdings" panose="05000000000000000000" pitchFamily="2" charset="2"/>
              </a:rPr>
              <a:t>PERKESMAS</a:t>
            </a:r>
            <a:r>
              <a:rPr lang="en-US" sz="2400" b="1" dirty="0">
                <a:solidFill>
                  <a:schemeClr val="bg1"/>
                </a:solidFill>
                <a:sym typeface="Wingdings" panose="05000000000000000000" pitchFamily="2" charset="2"/>
              </a:rPr>
              <a:t>, </a:t>
            </a:r>
            <a:r>
              <a:rPr lang="en-US" sz="2400" b="1" dirty="0" err="1">
                <a:solidFill>
                  <a:schemeClr val="bg1"/>
                </a:solidFill>
                <a:sym typeface="Wingdings" panose="05000000000000000000" pitchFamily="2" charset="2"/>
              </a:rPr>
              <a:t>dll</a:t>
            </a:r>
            <a:r>
              <a:rPr lang="en-US" sz="2400" b="1" dirty="0">
                <a:solidFill>
                  <a:schemeClr val="bg1"/>
                </a:solidFill>
              </a:rPr>
              <a:t>)</a:t>
            </a:r>
          </a:p>
        </p:txBody>
      </p:sp>
      <p:sp>
        <p:nvSpPr>
          <p:cNvPr id="10" name="TextBox 9"/>
          <p:cNvSpPr txBox="1"/>
          <p:nvPr/>
        </p:nvSpPr>
        <p:spPr>
          <a:xfrm>
            <a:off x="4814989" y="5715002"/>
            <a:ext cx="4329013" cy="707886"/>
          </a:xfrm>
          <a:prstGeom prst="rect">
            <a:avLst/>
          </a:prstGeom>
          <a:solidFill>
            <a:srgbClr val="FF0000"/>
          </a:solidFill>
        </p:spPr>
        <p:txBody>
          <a:bodyPr wrap="square" rtlCol="0">
            <a:spAutoFit/>
          </a:bodyPr>
          <a:lstStyle/>
          <a:p>
            <a:r>
              <a:rPr lang="en-US" sz="2000" b="1" dirty="0" err="1">
                <a:solidFill>
                  <a:schemeClr val="bg1"/>
                </a:solidFill>
              </a:rPr>
              <a:t>Seluruh</a:t>
            </a:r>
            <a:r>
              <a:rPr lang="en-US" sz="2000" b="1" dirty="0">
                <a:solidFill>
                  <a:schemeClr val="bg1"/>
                </a:solidFill>
              </a:rPr>
              <a:t> </a:t>
            </a:r>
            <a:r>
              <a:rPr lang="en-US" sz="2000" b="1" dirty="0" err="1">
                <a:solidFill>
                  <a:schemeClr val="bg1"/>
                </a:solidFill>
              </a:rPr>
              <a:t>Nakes</a:t>
            </a:r>
            <a:r>
              <a:rPr lang="en-US" sz="2000" b="1" dirty="0">
                <a:solidFill>
                  <a:schemeClr val="bg1"/>
                </a:solidFill>
              </a:rPr>
              <a:t> di </a:t>
            </a:r>
            <a:r>
              <a:rPr lang="en-US" sz="2000" b="1" dirty="0" err="1">
                <a:solidFill>
                  <a:schemeClr val="bg1"/>
                </a:solidFill>
              </a:rPr>
              <a:t>Puskesmas</a:t>
            </a:r>
            <a:r>
              <a:rPr lang="id-ID" sz="2000" b="1" dirty="0">
                <a:solidFill>
                  <a:schemeClr val="bg1"/>
                </a:solidFill>
              </a:rPr>
              <a:t> (termasuk Perawat)</a:t>
            </a:r>
            <a:r>
              <a:rPr lang="en-US" sz="2000" b="1" dirty="0">
                <a:solidFill>
                  <a:schemeClr val="bg1"/>
                </a:solidFill>
              </a:rPr>
              <a:t> </a:t>
            </a:r>
            <a:r>
              <a:rPr lang="id-ID" sz="2000" b="1" dirty="0">
                <a:solidFill>
                  <a:schemeClr val="bg1"/>
                </a:solidFill>
              </a:rPr>
              <a:t>sebagai pem</a:t>
            </a:r>
            <a:r>
              <a:rPr lang="en-US" sz="2000" b="1" dirty="0" err="1">
                <a:solidFill>
                  <a:schemeClr val="bg1"/>
                </a:solidFill>
              </a:rPr>
              <a:t>bina</a:t>
            </a:r>
            <a:r>
              <a:rPr lang="en-US" sz="2000" b="1" dirty="0">
                <a:solidFill>
                  <a:schemeClr val="bg1"/>
                </a:solidFill>
              </a:rPr>
              <a:t> </a:t>
            </a:r>
            <a:r>
              <a:rPr lang="en-US" sz="2000" b="1" dirty="0" err="1">
                <a:solidFill>
                  <a:schemeClr val="bg1"/>
                </a:solidFill>
              </a:rPr>
              <a:t>keluarga</a:t>
            </a:r>
            <a:endParaRPr lang="en-US" sz="2000" b="1" dirty="0">
              <a:solidFill>
                <a:schemeClr val="bg1"/>
              </a:solidFill>
            </a:endParaRPr>
          </a:p>
        </p:txBody>
      </p:sp>
      <p:sp>
        <p:nvSpPr>
          <p:cNvPr id="8" name="Title 1"/>
          <p:cNvSpPr txBox="1">
            <a:spLocks/>
          </p:cNvSpPr>
          <p:nvPr/>
        </p:nvSpPr>
        <p:spPr>
          <a:xfrm>
            <a:off x="1905000" y="165290"/>
            <a:ext cx="6770594" cy="609600"/>
          </a:xfrm>
          <a:prstGeom prst="rect">
            <a:avLst/>
          </a:prstGeom>
        </p:spPr>
        <p:style>
          <a:lnRef idx="1">
            <a:schemeClr val="dk1"/>
          </a:lnRef>
          <a:fillRef idx="2">
            <a:schemeClr val="dk1"/>
          </a:fillRef>
          <a:effectRef idx="1">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FF0000"/>
                </a:solidFill>
                <a:latin typeface="Berlin Sans FB Demi" panose="020E0802020502020306" pitchFamily="34" charset="0"/>
              </a:rPr>
              <a:t>P</a:t>
            </a:r>
            <a:r>
              <a:rPr lang="id-ID" sz="4000" dirty="0">
                <a:solidFill>
                  <a:srgbClr val="FF0000"/>
                </a:solidFill>
                <a:latin typeface="Berlin Sans FB Demi" panose="020E0802020502020306" pitchFamily="34" charset="0"/>
              </a:rPr>
              <a:t>erkesmas dan PIS-PK</a:t>
            </a:r>
          </a:p>
        </p:txBody>
      </p:sp>
    </p:spTree>
    <p:extLst>
      <p:ext uri="{BB962C8B-B14F-4D97-AF65-F5344CB8AC3E}">
        <p14:creationId xmlns:p14="http://schemas.microsoft.com/office/powerpoint/2010/main" val="2066791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rot="16200000">
            <a:off x="1143000" y="-1143000"/>
            <a:ext cx="6858000" cy="9144000"/>
          </a:xfrm>
          <a:prstGeom prst="rtTriangle">
            <a:avLst/>
          </a:prstGeom>
          <a:gradFill>
            <a:gsLst>
              <a:gs pos="7000">
                <a:schemeClr val="bg1"/>
              </a:gs>
              <a:gs pos="35000">
                <a:schemeClr val="accent5">
                  <a:tint val="37000"/>
                  <a:satMod val="300000"/>
                </a:schemeClr>
              </a:gs>
              <a:gs pos="90000">
                <a:schemeClr val="bg1"/>
              </a:gs>
            </a:gsLst>
          </a:gra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id-ID">
              <a:solidFill>
                <a:prstClr val="black"/>
              </a:solidFill>
            </a:endParaRPr>
          </a:p>
        </p:txBody>
      </p:sp>
      <p:sp>
        <p:nvSpPr>
          <p:cNvPr id="8" name="Title 1"/>
          <p:cNvSpPr txBox="1">
            <a:spLocks/>
          </p:cNvSpPr>
          <p:nvPr/>
        </p:nvSpPr>
        <p:spPr bwMode="auto">
          <a:xfrm>
            <a:off x="1194350" y="2438401"/>
            <a:ext cx="7113978" cy="1447800"/>
          </a:xfrm>
          <a:prstGeom prst="rect">
            <a:avLst/>
          </a:prstGeom>
          <a:noFill/>
          <a:ln w="9525">
            <a:noFill/>
            <a:miter lim="800000"/>
            <a:headEnd/>
            <a:tailEnd/>
          </a:ln>
        </p:spPr>
        <p:txBody>
          <a:bodyPr anchor="b"/>
          <a:lstStyle/>
          <a:p>
            <a:pPr algn="ctr" eaLnBrk="1" hangingPunct="1">
              <a:lnSpc>
                <a:spcPct val="90000"/>
              </a:lnSpc>
              <a:defRPr/>
            </a:pPr>
            <a:r>
              <a:rPr lang="id-ID" altLang="en-US" sz="6000" b="1" dirty="0">
                <a:latin typeface="+mj-lt"/>
                <a:ea typeface="+mj-ea"/>
                <a:cs typeface="+mj-cs"/>
              </a:rPr>
              <a:t>PENUTUP</a:t>
            </a: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fld id="{6B09FEDC-A24A-4F78-9340-C2FC4C11DC46}" type="slidenum">
              <a:rPr lang="id-ID" altLang="en-US" sz="1600" b="1"/>
              <a:pPr/>
              <a:t>33</a:t>
            </a:fld>
            <a:endParaRPr lang="id-ID" altLang="en-US" sz="1600" b="1"/>
          </a:p>
        </p:txBody>
      </p:sp>
      <p:pic>
        <p:nvPicPr>
          <p:cNvPr id="23558" name="Picture 1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20650"/>
            <a:ext cx="2320118" cy="114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4675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B8CCF24-B3B2-4819-9C6F-99C91393B8C7}" type="slidenum">
              <a:rPr lang="en-US" altLang="en-US" smtClean="0"/>
              <a:pPr>
                <a:defRPr/>
              </a:pPr>
              <a:t>34</a:t>
            </a:fld>
            <a:endParaRPr lang="en-US" altLang="en-US" sz="1350"/>
          </a:p>
        </p:txBody>
      </p:sp>
      <p:pic>
        <p:nvPicPr>
          <p:cNvPr id="5" name="Picture 4"/>
          <p:cNvPicPr>
            <a:picLocks noChangeAspect="1"/>
          </p:cNvPicPr>
          <p:nvPr/>
        </p:nvPicPr>
        <p:blipFill>
          <a:blip r:embed="rId2"/>
          <a:stretch>
            <a:fillRect/>
          </a:stretch>
        </p:blipFill>
        <p:spPr>
          <a:xfrm>
            <a:off x="409474" y="1713244"/>
            <a:ext cx="3035637" cy="3066986"/>
          </a:xfrm>
          <a:prstGeom prst="roundRect">
            <a:avLst>
              <a:gd name="adj" fmla="val 4167"/>
            </a:avLst>
          </a:prstGeom>
          <a:solidFill>
            <a:srgbClr val="FFFFFF"/>
          </a:solidFill>
          <a:ln w="1905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3"/>
          <a:stretch>
            <a:fillRect/>
          </a:stretch>
        </p:blipFill>
        <p:spPr>
          <a:xfrm>
            <a:off x="3421808" y="2927462"/>
            <a:ext cx="2626034" cy="2777357"/>
          </a:xfrm>
          <a:prstGeom prst="rect">
            <a:avLst/>
          </a:prstGeom>
          <a:solidFill>
            <a:srgbClr val="FFFFFF">
              <a:shade val="85000"/>
            </a:srgbClr>
          </a:solidFill>
          <a:ln w="19050" cap="rnd">
            <a:solidFill>
              <a:schemeClr val="accent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4"/>
          <a:stretch>
            <a:fillRect/>
          </a:stretch>
        </p:blipFill>
        <p:spPr>
          <a:xfrm>
            <a:off x="5216577" y="2143789"/>
            <a:ext cx="3738760" cy="2543175"/>
          </a:xfrm>
          <a:prstGeom prst="rect">
            <a:avLst/>
          </a:prstGeom>
          <a:solidFill>
            <a:srgbClr val="FFFFFF">
              <a:shade val="85000"/>
            </a:srgbClr>
          </a:solidFill>
          <a:ln w="1905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a:spLocks noGrp="1"/>
          </p:cNvSpPr>
          <p:nvPr>
            <p:ph type="title"/>
          </p:nvPr>
        </p:nvSpPr>
        <p:spPr>
          <a:xfrm>
            <a:off x="1828800" y="457200"/>
            <a:ext cx="6553200" cy="762000"/>
          </a:xfrm>
          <a:solidFill>
            <a:schemeClr val="bg1">
              <a:lumMod val="75000"/>
            </a:schemeClr>
          </a:solidFill>
          <a:ln>
            <a:solidFill>
              <a:srgbClr val="009999"/>
            </a:solidFill>
          </a:ln>
          <a:scene3d>
            <a:camera prst="orthographicFront"/>
            <a:lightRig rig="threePt" dir="t"/>
          </a:scene3d>
          <a:sp3d>
            <a:bevelT/>
          </a:sp3d>
        </p:spPr>
        <p:txBody>
          <a:bodyPr rtlCol="0">
            <a:noAutofit/>
          </a:bodyPr>
          <a:lstStyle/>
          <a:p>
            <a:pPr fontAlgn="auto">
              <a:lnSpc>
                <a:spcPct val="80000"/>
              </a:lnSpc>
              <a:spcAft>
                <a:spcPts val="0"/>
              </a:spcAft>
              <a:defRPr/>
            </a:pPr>
            <a:r>
              <a:rPr lang="en-US" sz="2100" b="1" dirty="0" err="1">
                <a:latin typeface="Arial Black" panose="020B0A04020102020204" pitchFamily="34" charset="0"/>
              </a:rPr>
              <a:t>Surat</a:t>
            </a:r>
            <a:r>
              <a:rPr lang="en-US" sz="2100" b="1" dirty="0">
                <a:latin typeface="Arial Black" panose="020B0A04020102020204" pitchFamily="34" charset="0"/>
              </a:rPr>
              <a:t> </a:t>
            </a:r>
            <a:r>
              <a:rPr lang="en-US" sz="2100" b="1" dirty="0" err="1">
                <a:latin typeface="Arial Black" panose="020B0A04020102020204" pitchFamily="34" charset="0"/>
              </a:rPr>
              <a:t>Permohonan</a:t>
            </a:r>
            <a:r>
              <a:rPr lang="en-US" sz="2100" b="1" dirty="0">
                <a:latin typeface="Arial Black" panose="020B0A04020102020204" pitchFamily="34" charset="0"/>
              </a:rPr>
              <a:t> Data </a:t>
            </a:r>
            <a:r>
              <a:rPr lang="en-US" sz="2100" b="1" dirty="0" err="1">
                <a:latin typeface="Arial Black" panose="020B0A04020102020204" pitchFamily="34" charset="0"/>
              </a:rPr>
              <a:t>Capaian</a:t>
            </a:r>
            <a:r>
              <a:rPr lang="en-US" sz="2100" b="1" dirty="0">
                <a:latin typeface="Arial Black" panose="020B0A04020102020204" pitchFamily="34" charset="0"/>
              </a:rPr>
              <a:t> </a:t>
            </a:r>
            <a:r>
              <a:rPr lang="en-US" sz="2100" b="1" dirty="0" err="1">
                <a:latin typeface="Arial Black" panose="020B0A04020102020204" pitchFamily="34" charset="0"/>
              </a:rPr>
              <a:t>Perkesmas</a:t>
            </a:r>
            <a:endParaRPr lang="en-US" sz="2100" b="1" dirty="0">
              <a:latin typeface="Arial Black" panose="020B0A04020102020204" pitchFamily="34" charset="0"/>
            </a:endParaRPr>
          </a:p>
        </p:txBody>
      </p:sp>
      <p:sp>
        <p:nvSpPr>
          <p:cNvPr id="2" name="Rectangle 1">
            <a:extLst>
              <a:ext uri="{FF2B5EF4-FFF2-40B4-BE49-F238E27FC236}">
                <a16:creationId xmlns:a16="http://schemas.microsoft.com/office/drawing/2014/main" xmlns="" id="{D775EF82-DC26-48D8-9D8A-748C7B0150B8}"/>
              </a:ext>
            </a:extLst>
          </p:cNvPr>
          <p:cNvSpPr/>
          <p:nvPr/>
        </p:nvSpPr>
        <p:spPr>
          <a:xfrm>
            <a:off x="4572000" y="6051562"/>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Dinkes</a:t>
            </a:r>
            <a:r>
              <a:rPr lang="en-US" dirty="0"/>
              <a:t> Prov. </a:t>
            </a:r>
            <a:r>
              <a:rPr lang="en-US" dirty="0" err="1"/>
              <a:t>Sumut</a:t>
            </a:r>
            <a:r>
              <a:rPr lang="en-US" dirty="0"/>
              <a:t> </a:t>
            </a:r>
            <a:r>
              <a:rPr lang="en-US" dirty="0" err="1"/>
              <a:t>untuk</a:t>
            </a:r>
            <a:r>
              <a:rPr lang="en-US" dirty="0"/>
              <a:t> </a:t>
            </a:r>
            <a:r>
              <a:rPr lang="en-US" dirty="0" err="1"/>
              <a:t>mengkoordinir</a:t>
            </a:r>
            <a:endParaRPr lang="en-US" dirty="0"/>
          </a:p>
        </p:txBody>
      </p:sp>
    </p:spTree>
    <p:extLst>
      <p:ext uri="{BB962C8B-B14F-4D97-AF65-F5344CB8AC3E}">
        <p14:creationId xmlns:p14="http://schemas.microsoft.com/office/powerpoint/2010/main" val="812184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14269"/>
            <a:ext cx="2319536" cy="304800"/>
          </a:xfrm>
        </p:spPr>
        <p:style>
          <a:lnRef idx="2">
            <a:schemeClr val="accent4"/>
          </a:lnRef>
          <a:fillRef idx="1">
            <a:schemeClr val="lt1"/>
          </a:fillRef>
          <a:effectRef idx="0">
            <a:schemeClr val="accent4"/>
          </a:effectRef>
          <a:fontRef idx="minor">
            <a:schemeClr val="dk1"/>
          </a:fontRef>
        </p:style>
        <p:txBody>
          <a:bodyPr>
            <a:noAutofit/>
          </a:bodyPr>
          <a:lstStyle/>
          <a:p>
            <a:r>
              <a:rPr lang="en-US" sz="1800" dirty="0"/>
              <a:t>T</a:t>
            </a:r>
            <a:r>
              <a:rPr lang="id-ID" sz="1800" dirty="0"/>
              <a:t>ahun 2017</a:t>
            </a:r>
          </a:p>
        </p:txBody>
      </p:sp>
      <p:sp>
        <p:nvSpPr>
          <p:cNvPr id="6" name="Title 1"/>
          <p:cNvSpPr txBox="1">
            <a:spLocks/>
          </p:cNvSpPr>
          <p:nvPr/>
        </p:nvSpPr>
        <p:spPr>
          <a:xfrm>
            <a:off x="5368119" y="1114270"/>
            <a:ext cx="2480481" cy="304799"/>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Ta</a:t>
            </a:r>
            <a:r>
              <a:rPr lang="id-ID" sz="1800" dirty="0"/>
              <a:t>hun 2018</a:t>
            </a:r>
          </a:p>
        </p:txBody>
      </p:sp>
      <p:sp>
        <p:nvSpPr>
          <p:cNvPr id="7" name="Content Placeholder 2"/>
          <p:cNvSpPr txBox="1">
            <a:spLocks/>
          </p:cNvSpPr>
          <p:nvPr/>
        </p:nvSpPr>
        <p:spPr bwMode="auto">
          <a:xfrm>
            <a:off x="4952999" y="4800600"/>
            <a:ext cx="3733800" cy="1419069"/>
          </a:xfrm>
          <a:prstGeom prst="rect">
            <a:avLst/>
          </a:prstGeom>
          <a:solidFill>
            <a:schemeClr val="accent1">
              <a:lumMod val="20000"/>
              <a:lumOff val="80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normAutofit fontScale="40000" lnSpcReduction="20000"/>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US" sz="3800" dirty="0" err="1"/>
              <a:t>Kriteria</a:t>
            </a:r>
            <a:r>
              <a:rPr lang="en-US" sz="3800" dirty="0"/>
              <a:t> </a:t>
            </a:r>
            <a:r>
              <a:rPr lang="en-US" sz="3800" dirty="0" err="1"/>
              <a:t>Penetapan</a:t>
            </a:r>
            <a:r>
              <a:rPr lang="en-US" sz="3800" dirty="0"/>
              <a:t> </a:t>
            </a:r>
            <a:r>
              <a:rPr lang="en-US" sz="3800" dirty="0" err="1"/>
              <a:t>Lokus</a:t>
            </a:r>
            <a:r>
              <a:rPr lang="en-US" sz="3800" dirty="0"/>
              <a:t> :</a:t>
            </a:r>
          </a:p>
          <a:p>
            <a:pPr marL="233363" indent="-233363">
              <a:buAutoNum type="arabicPeriod"/>
            </a:pPr>
            <a:r>
              <a:rPr lang="en-US" sz="3800" dirty="0" err="1"/>
              <a:t>Provinsi</a:t>
            </a:r>
            <a:r>
              <a:rPr lang="en-US" sz="3800" dirty="0"/>
              <a:t> yang </a:t>
            </a:r>
            <a:r>
              <a:rPr lang="en-US" sz="3800" dirty="0" err="1"/>
              <a:t>sudah</a:t>
            </a:r>
            <a:r>
              <a:rPr lang="en-US" sz="3800" dirty="0"/>
              <a:t> </a:t>
            </a:r>
            <a:r>
              <a:rPr lang="en-US" sz="3800" dirty="0" err="1"/>
              <a:t>memiliki</a:t>
            </a:r>
            <a:r>
              <a:rPr lang="en-US" sz="3800" dirty="0"/>
              <a:t> trainer </a:t>
            </a:r>
            <a:r>
              <a:rPr lang="en-US" sz="3800" dirty="0" err="1"/>
              <a:t>dan</a:t>
            </a:r>
            <a:r>
              <a:rPr lang="en-US" sz="3800" dirty="0"/>
              <a:t> </a:t>
            </a:r>
            <a:r>
              <a:rPr lang="en-US" sz="3800" dirty="0" err="1"/>
              <a:t>pelatihan</a:t>
            </a:r>
            <a:r>
              <a:rPr lang="en-US" sz="3800" dirty="0"/>
              <a:t>/</a:t>
            </a:r>
            <a:r>
              <a:rPr lang="en-US" sz="3800" dirty="0" err="1"/>
              <a:t>pendampingan</a:t>
            </a:r>
            <a:r>
              <a:rPr lang="en-US" sz="3800" dirty="0"/>
              <a:t> </a:t>
            </a:r>
            <a:r>
              <a:rPr lang="en-US" sz="3800" dirty="0" err="1"/>
              <a:t>perkesmas</a:t>
            </a:r>
            <a:endParaRPr lang="en-US" sz="3800" dirty="0"/>
          </a:p>
          <a:p>
            <a:pPr marL="233363" indent="-233363">
              <a:buAutoNum type="arabicPeriod"/>
            </a:pPr>
            <a:r>
              <a:rPr lang="id-ID" sz="3800" dirty="0"/>
              <a:t>Puskesmas</a:t>
            </a:r>
            <a:r>
              <a:rPr lang="en-US" sz="3800" dirty="0"/>
              <a:t> yang  </a:t>
            </a:r>
            <a:r>
              <a:rPr lang="id-ID" sz="3800" dirty="0"/>
              <a:t>yang sudah melaksanakan kunjungan keluarga di atas rata-rata</a:t>
            </a:r>
            <a:r>
              <a:rPr lang="en-US" sz="3800" dirty="0"/>
              <a:t> </a:t>
            </a:r>
            <a:r>
              <a:rPr lang="en-US" sz="3800" dirty="0" err="1"/>
              <a:t>nasional</a:t>
            </a:r>
            <a:r>
              <a:rPr lang="id-ID" sz="3800" dirty="0"/>
              <a:t> </a:t>
            </a:r>
            <a:r>
              <a:rPr lang="en-US" sz="3800" dirty="0"/>
              <a:t>(</a:t>
            </a:r>
            <a:r>
              <a:rPr lang="id-ID" sz="3800" dirty="0"/>
              <a:t>&gt;1086 Puskesmas)</a:t>
            </a:r>
            <a:endParaRPr lang="id-ID" dirty="0"/>
          </a:p>
        </p:txBody>
      </p:sp>
      <p:sp>
        <p:nvSpPr>
          <p:cNvPr id="8" name="Title 1"/>
          <p:cNvSpPr txBox="1">
            <a:spLocks/>
          </p:cNvSpPr>
          <p:nvPr/>
        </p:nvSpPr>
        <p:spPr bwMode="auto">
          <a:xfrm>
            <a:off x="1767246" y="152400"/>
            <a:ext cx="6919553" cy="762000"/>
          </a:xfrm>
          <a:prstGeom prst="rect">
            <a:avLst/>
          </a:prstGeom>
          <a:solidFill>
            <a:schemeClr val="bg1">
              <a:lumMod val="75000"/>
            </a:schemeClr>
          </a:solidFill>
          <a:ln>
            <a:solidFill>
              <a:srgbClr val="009999"/>
            </a:solidFill>
          </a:ln>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fontAlgn="auto">
              <a:lnSpc>
                <a:spcPct val="80000"/>
              </a:lnSpc>
              <a:spcAft>
                <a:spcPts val="0"/>
              </a:spcAft>
              <a:defRPr/>
            </a:pPr>
            <a:r>
              <a:rPr lang="en-US" sz="2100" b="1" dirty="0" err="1">
                <a:latin typeface="Arial Black" panose="020B0A04020102020204" pitchFamily="34" charset="0"/>
              </a:rPr>
              <a:t>Lokus</a:t>
            </a:r>
            <a:r>
              <a:rPr lang="en-US" sz="2100" b="1" dirty="0">
                <a:latin typeface="Arial Black" panose="020B0A04020102020204" pitchFamily="34" charset="0"/>
              </a:rPr>
              <a:t> </a:t>
            </a:r>
            <a:r>
              <a:rPr lang="en-US" sz="2100" b="1" dirty="0" err="1">
                <a:latin typeface="Arial Black" panose="020B0A04020102020204" pitchFamily="34" charset="0"/>
              </a:rPr>
              <a:t>Prospek</a:t>
            </a:r>
            <a:r>
              <a:rPr lang="en-US" sz="2100" b="1" dirty="0">
                <a:latin typeface="Arial Black" panose="020B0A04020102020204" pitchFamily="34" charset="0"/>
              </a:rPr>
              <a:t> </a:t>
            </a:r>
            <a:r>
              <a:rPr lang="en-US" sz="2100" b="1" dirty="0" err="1">
                <a:latin typeface="Arial Black" panose="020B0A04020102020204" pitchFamily="34" charset="0"/>
              </a:rPr>
              <a:t>Perkesmas</a:t>
            </a:r>
            <a:r>
              <a:rPr lang="en-US" sz="2100" b="1" dirty="0">
                <a:latin typeface="Arial Black" panose="020B0A04020102020204" pitchFamily="34" charset="0"/>
              </a:rPr>
              <a:t> di </a:t>
            </a:r>
            <a:r>
              <a:rPr lang="en-US" sz="2100" b="1" dirty="0" err="1">
                <a:latin typeface="Arial Black" panose="020B0A04020102020204" pitchFamily="34" charset="0"/>
              </a:rPr>
              <a:t>Provinsi</a:t>
            </a:r>
            <a:r>
              <a:rPr lang="en-US" sz="2100" b="1" dirty="0">
                <a:latin typeface="Arial Black" panose="020B0A04020102020204" pitchFamily="34" charset="0"/>
              </a:rPr>
              <a:t> </a:t>
            </a:r>
            <a:r>
              <a:rPr lang="en-US" sz="2100" b="1" dirty="0" err="1">
                <a:latin typeface="Arial Black" panose="020B0A04020102020204" pitchFamily="34" charset="0"/>
              </a:rPr>
              <a:t>Sumut</a:t>
            </a:r>
            <a:endParaRPr lang="en-US" sz="2100" b="1" dirty="0">
              <a:latin typeface="Arial Black" panose="020B0A040201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40416502"/>
              </p:ext>
            </p:extLst>
          </p:nvPr>
        </p:nvGraphicFramePr>
        <p:xfrm>
          <a:off x="685800" y="1493832"/>
          <a:ext cx="3562627" cy="4525968"/>
        </p:xfrm>
        <a:graphic>
          <a:graphicData uri="http://schemas.openxmlformats.org/drawingml/2006/table">
            <a:tbl>
              <a:tblPr>
                <a:tableStyleId>{5C22544A-7EE6-4342-B048-85BDC9FD1C3A}</a:tableStyleId>
              </a:tblPr>
              <a:tblGrid>
                <a:gridCol w="1360136">
                  <a:extLst>
                    <a:ext uri="{9D8B030D-6E8A-4147-A177-3AD203B41FA5}">
                      <a16:colId xmlns:a16="http://schemas.microsoft.com/office/drawing/2014/main" xmlns="" val="20000"/>
                    </a:ext>
                  </a:extLst>
                </a:gridCol>
                <a:gridCol w="591195">
                  <a:extLst>
                    <a:ext uri="{9D8B030D-6E8A-4147-A177-3AD203B41FA5}">
                      <a16:colId xmlns:a16="http://schemas.microsoft.com/office/drawing/2014/main" xmlns="" val="20001"/>
                    </a:ext>
                  </a:extLst>
                </a:gridCol>
                <a:gridCol w="1611296">
                  <a:extLst>
                    <a:ext uri="{9D8B030D-6E8A-4147-A177-3AD203B41FA5}">
                      <a16:colId xmlns:a16="http://schemas.microsoft.com/office/drawing/2014/main" xmlns="" val="20002"/>
                    </a:ext>
                  </a:extLst>
                </a:gridCol>
              </a:tblGrid>
              <a:tr h="188582">
                <a:tc>
                  <a:txBody>
                    <a:bodyPr/>
                    <a:lstStyle/>
                    <a:p>
                      <a:pPr algn="ctr" fontAlgn="b"/>
                      <a:r>
                        <a:rPr lang="en-US" sz="1100" b="1" u="none" strike="noStrike" dirty="0" err="1">
                          <a:effectLst/>
                        </a:rPr>
                        <a:t>Kabupaten</a:t>
                      </a:r>
                      <a:r>
                        <a:rPr lang="en-US" sz="1100" b="1" u="none" strike="noStrike" dirty="0">
                          <a:effectLst/>
                        </a:rPr>
                        <a:t>/Kota</a:t>
                      </a:r>
                      <a:endParaRPr lang="en-US" sz="1100" b="1" i="0" u="none" strike="noStrike" dirty="0">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n-US" sz="1100" b="1" u="none" strike="noStrike">
                          <a:effectLst/>
                        </a:rPr>
                        <a:t>No</a:t>
                      </a:r>
                      <a:endParaRPr lang="en-US" sz="1100" b="1" i="0" u="none" strike="noStrike">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n-US" sz="1100" b="1" u="none" strike="noStrike" dirty="0" err="1">
                          <a:effectLst/>
                        </a:rPr>
                        <a:t>Puskesmas</a:t>
                      </a:r>
                      <a:endParaRPr lang="en-US" sz="1100" b="1" i="0" u="none" strike="noStrike" dirty="0">
                        <a:solidFill>
                          <a:srgbClr val="000000"/>
                        </a:solidFill>
                        <a:effectLst/>
                        <a:latin typeface="Calibri" panose="020F0502020204030204" pitchFamily="34" charset="0"/>
                      </a:endParaRPr>
                    </a:p>
                  </a:txBody>
                  <a:tcPr marL="0" marR="0" marT="0" marB="0" anchor="b">
                    <a:solidFill>
                      <a:srgbClr val="0070C0"/>
                    </a:solidFill>
                  </a:tcPr>
                </a:tc>
                <a:extLst>
                  <a:ext uri="{0D108BD9-81ED-4DB2-BD59-A6C34878D82A}">
                    <a16:rowId xmlns:a16="http://schemas.microsoft.com/office/drawing/2014/main" xmlns="" val="10000"/>
                  </a:ext>
                </a:extLst>
              </a:tr>
              <a:tr h="188582">
                <a:tc rowSpan="16">
                  <a:txBody>
                    <a:bodyPr/>
                    <a:lstStyle/>
                    <a:p>
                      <a:pPr algn="ctr" fontAlgn="ctr"/>
                      <a:r>
                        <a:rPr lang="en-US" sz="1000" u="none" strike="noStrike" dirty="0">
                          <a:effectLst/>
                        </a:rPr>
                        <a:t>Deli </a:t>
                      </a:r>
                      <a:r>
                        <a:rPr lang="en-US" sz="1000" u="none" strike="noStrike" dirty="0" err="1">
                          <a:effectLst/>
                        </a:rPr>
                        <a:t>Serdang</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DALU SEPULUH</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188582">
                <a:tc vMerge="1">
                  <a:txBody>
                    <a:bodyPr/>
                    <a:lstStyle/>
                    <a:p>
                      <a:endParaRPr lang="en-US"/>
                    </a:p>
                  </a:txBody>
                  <a:tcP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SEI MENCIRIM</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188582">
                <a:tc vMerge="1">
                  <a:txBody>
                    <a:bodyPr/>
                    <a:lstStyle/>
                    <a:p>
                      <a:endParaRPr lang="en-US"/>
                    </a:p>
                  </a:txBody>
                  <a:tcP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MULYOREJO</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188582">
                <a:tc vMerge="1">
                  <a:txBody>
                    <a:bodyPr/>
                    <a:lstStyle/>
                    <a:p>
                      <a:endParaRPr lang="en-US"/>
                    </a:p>
                  </a:txBody>
                  <a:tcPr/>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SEI SEMAYANG</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188582">
                <a:tc vMerge="1">
                  <a:txBody>
                    <a:bodyPr/>
                    <a:lstStyle/>
                    <a:p>
                      <a:endParaRPr lang="en-US"/>
                    </a:p>
                  </a:txBody>
                  <a:tcPr/>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NAMORAMBE</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188582">
                <a:tc vMerge="1">
                  <a:txBody>
                    <a:bodyPr/>
                    <a:lstStyle/>
                    <a:p>
                      <a:endParaRPr lang="en-US"/>
                    </a:p>
                  </a:txBody>
                  <a:tcP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BATANG KUIS</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188582">
                <a:tc vMerge="1">
                  <a:txBody>
                    <a:bodyPr/>
                    <a:lstStyle/>
                    <a:p>
                      <a:endParaRPr lang="en-US"/>
                    </a:p>
                  </a:txBody>
                  <a:tcP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SUKARAYA</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188582">
                <a:tc vMerge="1">
                  <a:txBody>
                    <a:bodyPr/>
                    <a:lstStyle/>
                    <a:p>
                      <a:endParaRPr lang="en-US"/>
                    </a:p>
                  </a:txBody>
                  <a:tcP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KARANG ANYER</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188582">
                <a:tc vMerge="1">
                  <a:txBody>
                    <a:bodyPr/>
                    <a:lstStyle/>
                    <a:p>
                      <a:endParaRPr lang="en-US"/>
                    </a:p>
                  </a:txBody>
                  <a:tcP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ARASKABU</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188582">
                <a:tc vMerge="1">
                  <a:txBody>
                    <a:bodyPr/>
                    <a:lstStyle/>
                    <a:p>
                      <a:endParaRPr lang="en-US"/>
                    </a:p>
                  </a:txBody>
                  <a:tcPr/>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BIRU-BIRU</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188582">
                <a:tc vMerge="1">
                  <a:txBody>
                    <a:bodyPr/>
                    <a:lstStyle/>
                    <a:p>
                      <a:endParaRPr lang="en-US"/>
                    </a:p>
                  </a:txBody>
                  <a:tcPr/>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BANDAR DOLOK</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1"/>
                  </a:ext>
                </a:extLst>
              </a:tr>
              <a:tr h="188582">
                <a:tc vMerge="1">
                  <a:txBody>
                    <a:bodyPr/>
                    <a:lstStyle/>
                    <a:p>
                      <a:endParaRPr lang="en-US"/>
                    </a:p>
                  </a:txBody>
                  <a:tcPr/>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PANTAI LABU</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2"/>
                  </a:ext>
                </a:extLst>
              </a:tr>
              <a:tr h="188582">
                <a:tc vMerge="1">
                  <a:txBody>
                    <a:bodyPr/>
                    <a:lstStyle/>
                    <a:p>
                      <a:endParaRPr lang="en-US"/>
                    </a:p>
                  </a:txBody>
                  <a:tcPr/>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TANJUNG REJO</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3"/>
                  </a:ext>
                </a:extLst>
              </a:tr>
              <a:tr h="188582">
                <a:tc vMerge="1">
                  <a:txBody>
                    <a:bodyPr/>
                    <a:lstStyle/>
                    <a:p>
                      <a:endParaRPr lang="en-US"/>
                    </a:p>
                  </a:txBody>
                  <a:tcPr/>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BANDAR KHALIFAH</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4"/>
                  </a:ext>
                </a:extLst>
              </a:tr>
              <a:tr h="188582">
                <a:tc vMerge="1">
                  <a:txBody>
                    <a:bodyPr/>
                    <a:lstStyle/>
                    <a:p>
                      <a:endParaRPr lang="en-US"/>
                    </a:p>
                  </a:txBody>
                  <a:tcPr/>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KENANGAN</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5"/>
                  </a:ext>
                </a:extLst>
              </a:tr>
              <a:tr h="188582">
                <a:tc vMerge="1">
                  <a:txBody>
                    <a:bodyPr/>
                    <a:lstStyle/>
                    <a:p>
                      <a:endParaRPr lang="en-US"/>
                    </a:p>
                  </a:txBody>
                  <a:tcPr/>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TIGA JUHAR</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6"/>
                  </a:ext>
                </a:extLst>
              </a:tr>
              <a:tr h="188582">
                <a:tc rowSpan="7">
                  <a:txBody>
                    <a:bodyPr/>
                    <a:lstStyle/>
                    <a:p>
                      <a:pPr algn="ctr" fontAlgn="ctr"/>
                      <a:r>
                        <a:rPr lang="en-US" sz="1000" u="none" strike="noStrike">
                          <a:effectLst/>
                        </a:rPr>
                        <a:t>Langkat</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NAMU UKUR</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7"/>
                  </a:ext>
                </a:extLst>
              </a:tr>
              <a:tr h="188582">
                <a:tc vMerge="1">
                  <a:txBody>
                    <a:bodyPr/>
                    <a:lstStyle/>
                    <a:p>
                      <a:endParaRPr lang="en-US"/>
                    </a:p>
                  </a:txBody>
                  <a:tcP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NAMU TRASI</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8"/>
                  </a:ext>
                </a:extLst>
              </a:tr>
              <a:tr h="188582">
                <a:tc vMerge="1">
                  <a:txBody>
                    <a:bodyPr/>
                    <a:lstStyle/>
                    <a:p>
                      <a:endParaRPr lang="en-US"/>
                    </a:p>
                  </a:txBody>
                  <a:tcP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PANTAI CERMIN</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9"/>
                  </a:ext>
                </a:extLst>
              </a:tr>
              <a:tr h="188582">
                <a:tc vMerge="1">
                  <a:txBody>
                    <a:bodyPr/>
                    <a:lstStyle/>
                    <a:p>
                      <a:endParaRPr lang="en-US"/>
                    </a:p>
                  </a:txBody>
                  <a:tcPr/>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STABAT</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20"/>
                  </a:ext>
                </a:extLst>
              </a:tr>
              <a:tr h="188582">
                <a:tc vMerge="1">
                  <a:txBody>
                    <a:bodyPr/>
                    <a:lstStyle/>
                    <a:p>
                      <a:endParaRPr lang="en-US"/>
                    </a:p>
                  </a:txBody>
                  <a:tcPr/>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KARANG REJO</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21"/>
                  </a:ext>
                </a:extLst>
              </a:tr>
              <a:tr h="188582">
                <a:tc vMerge="1">
                  <a:txBody>
                    <a:bodyPr/>
                    <a:lstStyle/>
                    <a:p>
                      <a:endParaRPr lang="en-US"/>
                    </a:p>
                  </a:txBody>
                  <a:tcP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SEI BAMBAM</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22"/>
                  </a:ext>
                </a:extLst>
              </a:tr>
              <a:tr h="188582">
                <a:tc vMerge="1">
                  <a:txBody>
                    <a:bodyPr/>
                    <a:lstStyle/>
                    <a:p>
                      <a:endParaRPr lang="en-US"/>
                    </a:p>
                  </a:txBody>
                  <a:tcP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dirty="0">
                          <a:effectLst/>
                        </a:rPr>
                        <a:t>SELESEI</a:t>
                      </a:r>
                      <a:endParaRPr lang="en-US"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2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37913850"/>
              </p:ext>
            </p:extLst>
          </p:nvPr>
        </p:nvGraphicFramePr>
        <p:xfrm>
          <a:off x="4800600" y="1485900"/>
          <a:ext cx="3352800" cy="2476500"/>
        </p:xfrm>
        <a:graphic>
          <a:graphicData uri="http://schemas.openxmlformats.org/drawingml/2006/table">
            <a:tbl>
              <a:tblPr>
                <a:tableStyleId>{5C22544A-7EE6-4342-B048-85BDC9FD1C3A}</a:tableStyleId>
              </a:tblPr>
              <a:tblGrid>
                <a:gridCol w="13335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1409700">
                  <a:extLst>
                    <a:ext uri="{9D8B030D-6E8A-4147-A177-3AD203B41FA5}">
                      <a16:colId xmlns:a16="http://schemas.microsoft.com/office/drawing/2014/main" xmlns="" val="20002"/>
                    </a:ext>
                  </a:extLst>
                </a:gridCol>
              </a:tblGrid>
              <a:tr h="190500">
                <a:tc>
                  <a:txBody>
                    <a:bodyPr/>
                    <a:lstStyle/>
                    <a:p>
                      <a:pPr algn="ctr" fontAlgn="b"/>
                      <a:r>
                        <a:rPr lang="en-US" sz="1100" b="1" u="none" strike="noStrike" dirty="0" err="1">
                          <a:effectLst/>
                        </a:rPr>
                        <a:t>Kabupaten</a:t>
                      </a:r>
                      <a:r>
                        <a:rPr lang="en-US" sz="1100" b="1" u="none" strike="noStrike" dirty="0">
                          <a:effectLst/>
                        </a:rPr>
                        <a:t>/Kota</a:t>
                      </a:r>
                      <a:endParaRPr lang="en-US" sz="1100" b="1" i="0" u="none" strike="noStrike" dirty="0">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n-US" sz="1100" b="1" u="none" strike="noStrike">
                          <a:effectLst/>
                        </a:rPr>
                        <a:t>No</a:t>
                      </a:r>
                      <a:endParaRPr lang="en-US" sz="1100" b="1" i="0" u="none" strike="noStrike">
                        <a:solidFill>
                          <a:srgbClr val="000000"/>
                        </a:solidFill>
                        <a:effectLst/>
                        <a:latin typeface="Calibri" panose="020F0502020204030204" pitchFamily="34" charset="0"/>
                      </a:endParaRPr>
                    </a:p>
                  </a:txBody>
                  <a:tcPr marL="0" marR="0" marT="0" marB="0" anchor="b">
                    <a:solidFill>
                      <a:srgbClr val="0070C0"/>
                    </a:solidFill>
                  </a:tcPr>
                </a:tc>
                <a:tc>
                  <a:txBody>
                    <a:bodyPr/>
                    <a:lstStyle/>
                    <a:p>
                      <a:pPr algn="ctr" fontAlgn="b"/>
                      <a:r>
                        <a:rPr lang="en-US" sz="1100" b="1" u="none" strike="noStrike" dirty="0" err="1">
                          <a:effectLst/>
                        </a:rPr>
                        <a:t>Puskesmas</a:t>
                      </a:r>
                      <a:endParaRPr lang="en-US" sz="1100" b="1" i="0" u="none" strike="noStrike" dirty="0">
                        <a:solidFill>
                          <a:srgbClr val="000000"/>
                        </a:solidFill>
                        <a:effectLst/>
                        <a:latin typeface="Calibri" panose="020F0502020204030204" pitchFamily="34" charset="0"/>
                      </a:endParaRPr>
                    </a:p>
                  </a:txBody>
                  <a:tcPr marL="0" marR="0" marT="0" marB="0" anchor="b">
                    <a:solidFill>
                      <a:srgbClr val="0070C0"/>
                    </a:solidFill>
                  </a:tcPr>
                </a:tc>
                <a:extLst>
                  <a:ext uri="{0D108BD9-81ED-4DB2-BD59-A6C34878D82A}">
                    <a16:rowId xmlns:a16="http://schemas.microsoft.com/office/drawing/2014/main" xmlns="" val="10000"/>
                  </a:ext>
                </a:extLst>
              </a:tr>
              <a:tr h="190500">
                <a:tc rowSpan="2">
                  <a:txBody>
                    <a:bodyPr/>
                    <a:lstStyle/>
                    <a:p>
                      <a:pPr algn="ctr" fontAlgn="ctr"/>
                      <a:r>
                        <a:rPr lang="en-US" sz="1000" u="none" strike="noStrike" dirty="0">
                          <a:effectLst/>
                        </a:rPr>
                        <a:t>Deli </a:t>
                      </a:r>
                      <a:r>
                        <a:rPr lang="en-US" sz="1000" u="none" strike="noStrike" dirty="0" err="1">
                          <a:effectLst/>
                        </a:rPr>
                        <a:t>Serdang</a:t>
                      </a:r>
                      <a:endParaRPr lang="en-US"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HAMPARAN PERAK</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190500">
                <a:tc vMerge="1">
                  <a:txBody>
                    <a:bodyPr/>
                    <a:lstStyle/>
                    <a:p>
                      <a:endParaRPr lang="en-US"/>
                    </a:p>
                  </a:txBody>
                  <a:tcP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KOTA DATAR</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190500">
                <a:tc rowSpan="2">
                  <a:txBody>
                    <a:bodyPr/>
                    <a:lstStyle/>
                    <a:p>
                      <a:pPr algn="ctr" fontAlgn="ctr"/>
                      <a:r>
                        <a:rPr lang="en-US" sz="1000" u="none" strike="noStrike">
                          <a:effectLst/>
                        </a:rPr>
                        <a:t>Langkat</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TANJUNG SELAMAT</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190500">
                <a:tc vMerge="1">
                  <a:txBody>
                    <a:bodyPr/>
                    <a:lstStyle/>
                    <a:p>
                      <a:endParaRPr lang="en-US"/>
                    </a:p>
                  </a:txBody>
                  <a:tcP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STABAT LAMA</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190500">
                <a:tc>
                  <a:txBody>
                    <a:bodyPr/>
                    <a:lstStyle/>
                    <a:p>
                      <a:pPr algn="ctr" fontAlgn="b"/>
                      <a:r>
                        <a:rPr lang="en-US" sz="1000" u="none" strike="noStrike">
                          <a:effectLst/>
                        </a:rPr>
                        <a:t>Labuhan Batu Utara</a:t>
                      </a:r>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MARBAU</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190500">
                <a:tc rowSpan="5">
                  <a:txBody>
                    <a:bodyPr/>
                    <a:lstStyle/>
                    <a:p>
                      <a:pPr algn="ctr" fontAlgn="ctr"/>
                      <a:r>
                        <a:rPr lang="en-US" sz="1000" u="none" strike="noStrike">
                          <a:effectLst/>
                        </a:rPr>
                        <a:t>Batu Bara</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TANJUNG TIRAM</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190500">
                <a:tc vMerge="1">
                  <a:txBody>
                    <a:bodyPr/>
                    <a:lstStyle/>
                    <a:p>
                      <a:endParaRPr lang="en-US"/>
                    </a:p>
                  </a:txBody>
                  <a:tcP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LIMA PULUH</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190500">
                <a:tc vMerge="1">
                  <a:txBody>
                    <a:bodyPr/>
                    <a:lstStyle/>
                    <a:p>
                      <a:endParaRPr lang="en-US"/>
                    </a:p>
                  </a:txBody>
                  <a:tcP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dirty="0">
                          <a:effectLst/>
                        </a:rPr>
                        <a:t>KEDAI SIANAM</a:t>
                      </a:r>
                      <a:endParaRPr lang="en-US"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190500">
                <a:tc vMerge="1">
                  <a:txBody>
                    <a:bodyPr/>
                    <a:lstStyle/>
                    <a:p>
                      <a:endParaRPr lang="en-US"/>
                    </a:p>
                  </a:txBody>
                  <a:tcPr/>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SIMPANG DOLOK</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190500">
                <a:tc vMerge="1">
                  <a:txBody>
                    <a:bodyPr/>
                    <a:lstStyle/>
                    <a:p>
                      <a:endParaRPr lang="en-US"/>
                    </a:p>
                  </a:txBody>
                  <a:tcPr/>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PAGURAWAN</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190500">
                <a:tc rowSpan="2">
                  <a:txBody>
                    <a:bodyPr/>
                    <a:lstStyle/>
                    <a:p>
                      <a:pPr algn="ctr" fontAlgn="ctr"/>
                      <a:r>
                        <a:rPr lang="en-US" sz="1000" u="none" strike="noStrike">
                          <a:effectLst/>
                        </a:rPr>
                        <a:t>Mandailing Natal</a:t>
                      </a:r>
                      <a:endParaRPr lang="en-US"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PANYABUNGAN JAE</a:t>
                      </a:r>
                      <a:endParaRPr lang="en-U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1"/>
                  </a:ext>
                </a:extLst>
              </a:tr>
              <a:tr h="190500">
                <a:tc vMerge="1">
                  <a:txBody>
                    <a:bodyPr/>
                    <a:lstStyle/>
                    <a:p>
                      <a:endParaRPr lang="en-US"/>
                    </a:p>
                  </a:txBody>
                  <a:tcP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US" sz="1000" u="none" strike="noStrike" dirty="0">
                          <a:effectLst/>
                        </a:rPr>
                        <a:t>GUNUNG TUA</a:t>
                      </a:r>
                      <a:endParaRPr lang="en-US"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12"/>
                  </a:ext>
                </a:extLst>
              </a:tr>
            </a:tbl>
          </a:graphicData>
        </a:graphic>
      </p:graphicFrame>
      <p:sp>
        <p:nvSpPr>
          <p:cNvPr id="3" name="TextBox 2">
            <a:extLst>
              <a:ext uri="{FF2B5EF4-FFF2-40B4-BE49-F238E27FC236}">
                <a16:creationId xmlns:a16="http://schemas.microsoft.com/office/drawing/2014/main" xmlns="" id="{ABBC9334-A2F3-436A-8442-5E83CF88F74C}"/>
              </a:ext>
            </a:extLst>
          </p:cNvPr>
          <p:cNvSpPr txBox="1"/>
          <p:nvPr/>
        </p:nvSpPr>
        <p:spPr>
          <a:xfrm>
            <a:off x="304800" y="6468427"/>
            <a:ext cx="3505200" cy="261610"/>
          </a:xfrm>
          <a:prstGeom prst="rect">
            <a:avLst/>
          </a:prstGeom>
          <a:noFill/>
        </p:spPr>
        <p:txBody>
          <a:bodyPr wrap="square" rtlCol="0">
            <a:spAutoFit/>
          </a:bodyPr>
          <a:lstStyle/>
          <a:p>
            <a:r>
              <a:rPr lang="en-US" sz="1100" dirty="0" err="1"/>
              <a:t>Sumber</a:t>
            </a:r>
            <a:r>
              <a:rPr lang="en-US" sz="1100" dirty="0"/>
              <a:t> : </a:t>
            </a:r>
            <a:r>
              <a:rPr lang="en-US" sz="1100" dirty="0" err="1"/>
              <a:t>Dit</a:t>
            </a:r>
            <a:r>
              <a:rPr lang="en-US" sz="1100" dirty="0"/>
              <a:t> PKP </a:t>
            </a:r>
            <a:r>
              <a:rPr lang="en-US" sz="1100" dirty="0" err="1"/>
              <a:t>dan</a:t>
            </a:r>
            <a:r>
              <a:rPr lang="en-US" sz="1100" dirty="0"/>
              <a:t> </a:t>
            </a:r>
            <a:r>
              <a:rPr lang="en-US" sz="1100" dirty="0" err="1"/>
              <a:t>Aplikasi</a:t>
            </a:r>
            <a:r>
              <a:rPr lang="en-US" sz="1100" dirty="0"/>
              <a:t> </a:t>
            </a:r>
            <a:r>
              <a:rPr lang="en-US" sz="1100" dirty="0" err="1"/>
              <a:t>Keluarga</a:t>
            </a:r>
            <a:r>
              <a:rPr lang="en-US" sz="1100" dirty="0"/>
              <a:t> </a:t>
            </a:r>
            <a:r>
              <a:rPr lang="en-US" sz="1100" dirty="0" err="1"/>
              <a:t>Sehat</a:t>
            </a:r>
            <a:r>
              <a:rPr lang="en-US" sz="1100" dirty="0"/>
              <a:t> </a:t>
            </a:r>
            <a:r>
              <a:rPr lang="en-US" sz="1100" dirty="0" err="1"/>
              <a:t>Pusdatin</a:t>
            </a:r>
            <a:endParaRPr lang="en-US" sz="1100" dirty="0"/>
          </a:p>
        </p:txBody>
      </p:sp>
    </p:spTree>
    <p:extLst>
      <p:ext uri="{BB962C8B-B14F-4D97-AF65-F5344CB8AC3E}">
        <p14:creationId xmlns:p14="http://schemas.microsoft.com/office/powerpoint/2010/main" val="426805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4"/>
          <p:cNvSpPr>
            <a:spLocks noGrp="1"/>
          </p:cNvSpPr>
          <p:nvPr>
            <p:ph idx="1"/>
          </p:nvPr>
        </p:nvSpPr>
        <p:spPr>
          <a:xfrm>
            <a:off x="228600" y="990600"/>
            <a:ext cx="8763000" cy="5486400"/>
          </a:xfrm>
        </p:spPr>
        <p:txBody>
          <a:bodyPr>
            <a:normAutofit fontScale="85000" lnSpcReduction="20000"/>
          </a:bodyPr>
          <a:lstStyle/>
          <a:p>
            <a:pPr marL="514350" indent="-514350" algn="just">
              <a:buFont typeface="Calibri" pitchFamily="34" charset="0"/>
              <a:buAutoNum type="arabicPeriod"/>
            </a:pPr>
            <a:r>
              <a:rPr lang="en-US" altLang="en-US" dirty="0" err="1"/>
              <a:t>Puskesmas</a:t>
            </a:r>
            <a:r>
              <a:rPr lang="en-US" altLang="en-US" dirty="0"/>
              <a:t> </a:t>
            </a:r>
            <a:r>
              <a:rPr lang="en-US" altLang="en-US" dirty="0" err="1"/>
              <a:t>mempunyai</a:t>
            </a:r>
            <a:r>
              <a:rPr lang="en-US" altLang="en-US" dirty="0"/>
              <a:t> </a:t>
            </a:r>
            <a:r>
              <a:rPr lang="en-US" altLang="en-US" b="1" dirty="0" err="1"/>
              <a:t>konsep</a:t>
            </a:r>
            <a:r>
              <a:rPr lang="en-US" altLang="en-US" b="1" dirty="0"/>
              <a:t> </a:t>
            </a:r>
            <a:r>
              <a:rPr lang="en-US" altLang="en-US" b="1" dirty="0" err="1"/>
              <a:t>wilayah</a:t>
            </a:r>
            <a:r>
              <a:rPr lang="en-US" altLang="en-US" b="1" dirty="0"/>
              <a:t> </a:t>
            </a:r>
            <a:r>
              <a:rPr lang="en-US" altLang="en-US" b="1" dirty="0" err="1"/>
              <a:t>kerja</a:t>
            </a:r>
            <a:r>
              <a:rPr lang="en-US" altLang="en-US" dirty="0"/>
              <a:t>, </a:t>
            </a:r>
            <a:r>
              <a:rPr lang="en-US" altLang="en-US" dirty="0" err="1"/>
              <a:t>dan</a:t>
            </a:r>
            <a:r>
              <a:rPr lang="en-US" altLang="en-US" dirty="0"/>
              <a:t> </a:t>
            </a:r>
            <a:r>
              <a:rPr lang="en-US" altLang="en-US" dirty="0" err="1"/>
              <a:t>bertanggungjawab</a:t>
            </a:r>
            <a:r>
              <a:rPr lang="en-US" altLang="en-US" dirty="0"/>
              <a:t> </a:t>
            </a:r>
            <a:r>
              <a:rPr lang="en-US" altLang="en-US" dirty="0" err="1"/>
              <a:t>terhadap</a:t>
            </a:r>
            <a:r>
              <a:rPr lang="en-US" altLang="en-US" dirty="0"/>
              <a:t> </a:t>
            </a:r>
            <a:r>
              <a:rPr lang="en-US" altLang="en-US" dirty="0" err="1"/>
              <a:t>pelaksanaan</a:t>
            </a:r>
            <a:r>
              <a:rPr lang="en-US" altLang="en-US" dirty="0"/>
              <a:t> </a:t>
            </a:r>
            <a:r>
              <a:rPr lang="en-US" altLang="en-US" dirty="0" err="1"/>
              <a:t>kebijakan</a:t>
            </a:r>
            <a:r>
              <a:rPr lang="en-US" altLang="en-US" dirty="0"/>
              <a:t> </a:t>
            </a:r>
            <a:r>
              <a:rPr lang="en-US" altLang="en-US" dirty="0" err="1"/>
              <a:t>kesehatan</a:t>
            </a:r>
            <a:r>
              <a:rPr lang="en-US" altLang="en-US" dirty="0"/>
              <a:t> </a:t>
            </a:r>
            <a:r>
              <a:rPr lang="en-US" altLang="en-US" dirty="0" err="1"/>
              <a:t>untuk</a:t>
            </a:r>
            <a:r>
              <a:rPr lang="en-US" altLang="en-US" dirty="0"/>
              <a:t> </a:t>
            </a:r>
            <a:r>
              <a:rPr lang="en-US" altLang="en-US" dirty="0" err="1"/>
              <a:t>mencapai</a:t>
            </a:r>
            <a:r>
              <a:rPr lang="en-US" altLang="en-US" dirty="0"/>
              <a:t> </a:t>
            </a:r>
            <a:r>
              <a:rPr lang="en-US" altLang="en-US" dirty="0" err="1"/>
              <a:t>tujuan</a:t>
            </a:r>
            <a:r>
              <a:rPr lang="en-US" altLang="en-US" dirty="0"/>
              <a:t> </a:t>
            </a:r>
            <a:r>
              <a:rPr lang="en-US" altLang="en-US" dirty="0" err="1"/>
              <a:t>pembangunan</a:t>
            </a:r>
            <a:r>
              <a:rPr lang="en-US" altLang="en-US" dirty="0"/>
              <a:t> </a:t>
            </a:r>
            <a:r>
              <a:rPr lang="en-US" altLang="en-US" dirty="0" err="1"/>
              <a:t>kesehatan</a:t>
            </a:r>
            <a:r>
              <a:rPr lang="en-US" altLang="en-US" dirty="0"/>
              <a:t> di </a:t>
            </a:r>
            <a:r>
              <a:rPr lang="en-US" altLang="en-US" dirty="0" err="1"/>
              <a:t>wilayah</a:t>
            </a:r>
            <a:r>
              <a:rPr lang="en-US" altLang="en-US" dirty="0"/>
              <a:t> </a:t>
            </a:r>
            <a:r>
              <a:rPr lang="en-US" altLang="en-US" dirty="0" err="1"/>
              <a:t>kerjanya</a:t>
            </a:r>
            <a:r>
              <a:rPr lang="en-US" altLang="en-US" dirty="0"/>
              <a:t>. </a:t>
            </a:r>
          </a:p>
          <a:p>
            <a:pPr marL="514350" indent="-514350" algn="just">
              <a:buFont typeface="Calibri" pitchFamily="34" charset="0"/>
              <a:buAutoNum type="arabicPeriod"/>
            </a:pPr>
            <a:r>
              <a:rPr lang="id-ID" altLang="id-ID" dirty="0"/>
              <a:t>Untuk melaksanakan upaya kesehatan</a:t>
            </a:r>
            <a:r>
              <a:rPr lang="en-US" altLang="id-ID" dirty="0"/>
              <a:t> (UKP </a:t>
            </a:r>
            <a:r>
              <a:rPr lang="en-US" altLang="id-ID" dirty="0" err="1"/>
              <a:t>dan</a:t>
            </a:r>
            <a:r>
              <a:rPr lang="en-US" altLang="id-ID" dirty="0"/>
              <a:t> UKM)</a:t>
            </a:r>
            <a:r>
              <a:rPr lang="id-ID" altLang="id-ID" dirty="0"/>
              <a:t>, </a:t>
            </a:r>
            <a:r>
              <a:rPr lang="en-US" altLang="id-ID" b="1" dirty="0"/>
              <a:t>P</a:t>
            </a:r>
            <a:r>
              <a:rPr lang="id-ID" altLang="id-ID" b="1" dirty="0"/>
              <a:t>uskesmas harus menyelenggarakan </a:t>
            </a:r>
            <a:r>
              <a:rPr lang="en-US" altLang="en-US" b="1" dirty="0" err="1"/>
              <a:t>Perkesmas</a:t>
            </a:r>
            <a:r>
              <a:rPr lang="en-US" altLang="en-US" b="1" dirty="0"/>
              <a:t> </a:t>
            </a:r>
            <a:r>
              <a:rPr lang="en-US" altLang="en-US" dirty="0"/>
              <a:t>di Wilayah </a:t>
            </a:r>
            <a:r>
              <a:rPr lang="en-US" altLang="en-US" dirty="0" err="1"/>
              <a:t>Kerja</a:t>
            </a:r>
            <a:r>
              <a:rPr lang="en-US" altLang="en-US" dirty="0"/>
              <a:t> </a:t>
            </a:r>
            <a:r>
              <a:rPr lang="en-US" altLang="en-US" dirty="0" err="1"/>
              <a:t>Puskesmas</a:t>
            </a:r>
            <a:r>
              <a:rPr lang="en-US" altLang="en-US" dirty="0"/>
              <a:t> </a:t>
            </a:r>
          </a:p>
          <a:p>
            <a:pPr marL="514350" indent="-514350" algn="just">
              <a:buFont typeface="Calibri" pitchFamily="34" charset="0"/>
              <a:buAutoNum type="arabicPeriod"/>
            </a:pPr>
            <a:r>
              <a:rPr lang="id-ID" altLang="id-ID" dirty="0"/>
              <a:t>Pelayanan </a:t>
            </a:r>
            <a:r>
              <a:rPr lang="en-US" altLang="id-ID" dirty="0" err="1"/>
              <a:t>perkesmas</a:t>
            </a:r>
            <a:r>
              <a:rPr lang="en-US" altLang="id-ID" dirty="0"/>
              <a:t> </a:t>
            </a:r>
            <a:r>
              <a:rPr lang="id-ID" altLang="id-ID" dirty="0"/>
              <a:t>diberikan dalam bentuk </a:t>
            </a:r>
            <a:r>
              <a:rPr lang="id-ID" altLang="id-ID" b="1" dirty="0"/>
              <a:t>asuhan keperawatan</a:t>
            </a:r>
            <a:r>
              <a:rPr lang="id-ID" altLang="id-ID" dirty="0"/>
              <a:t> dengan sasaran individu, </a:t>
            </a:r>
            <a:r>
              <a:rPr lang="id-ID" altLang="id-ID" b="1" dirty="0"/>
              <a:t>keluarga</a:t>
            </a:r>
            <a:r>
              <a:rPr lang="id-ID" altLang="id-ID" dirty="0"/>
              <a:t>, kelompok, dan masyarakat. </a:t>
            </a:r>
            <a:endParaRPr lang="en-US" altLang="en-US" dirty="0"/>
          </a:p>
          <a:p>
            <a:pPr marL="514350" indent="-514350" algn="just">
              <a:buFont typeface="Calibri" pitchFamily="34" charset="0"/>
              <a:buAutoNum type="arabicPeriod"/>
            </a:pPr>
            <a:r>
              <a:rPr lang="en-US" altLang="en-US" dirty="0" err="1"/>
              <a:t>Pelaksanaan</a:t>
            </a:r>
            <a:r>
              <a:rPr lang="en-US" altLang="en-US" dirty="0"/>
              <a:t> </a:t>
            </a:r>
            <a:r>
              <a:rPr lang="en-US" altLang="en-US" dirty="0" err="1"/>
              <a:t>Perkesmas</a:t>
            </a:r>
            <a:r>
              <a:rPr lang="en-US" altLang="en-US" dirty="0"/>
              <a:t> </a:t>
            </a:r>
            <a:r>
              <a:rPr lang="en-US" altLang="en-US" dirty="0" err="1"/>
              <a:t>di</a:t>
            </a:r>
            <a:r>
              <a:rPr lang="en-US" altLang="en-US" b="1" dirty="0" err="1"/>
              <a:t>integrasi</a:t>
            </a:r>
            <a:r>
              <a:rPr lang="en-US" altLang="en-US" dirty="0" err="1"/>
              <a:t>kan</a:t>
            </a:r>
            <a:r>
              <a:rPr lang="en-US" altLang="en-US" dirty="0"/>
              <a:t> </a:t>
            </a:r>
            <a:r>
              <a:rPr lang="en-US" altLang="en-US" dirty="0" err="1"/>
              <a:t>dengan</a:t>
            </a:r>
            <a:r>
              <a:rPr lang="en-US" altLang="en-US" dirty="0"/>
              <a:t> </a:t>
            </a:r>
            <a:r>
              <a:rPr lang="en-US" altLang="en-US" b="1" dirty="0"/>
              <a:t>Program Indonesia </a:t>
            </a:r>
            <a:r>
              <a:rPr lang="en-US" altLang="en-US" b="1" dirty="0" err="1"/>
              <a:t>Sehat</a:t>
            </a:r>
            <a:r>
              <a:rPr lang="en-US" altLang="en-US" b="1" dirty="0"/>
              <a:t> </a:t>
            </a:r>
            <a:r>
              <a:rPr lang="en-US" altLang="en-US" b="1" dirty="0" err="1"/>
              <a:t>dengan</a:t>
            </a:r>
            <a:r>
              <a:rPr lang="en-US" altLang="en-US" b="1" dirty="0"/>
              <a:t> </a:t>
            </a:r>
            <a:r>
              <a:rPr lang="en-US" altLang="en-US" b="1" dirty="0" err="1"/>
              <a:t>Pendekatan</a:t>
            </a:r>
            <a:r>
              <a:rPr lang="en-US" altLang="en-US" b="1" dirty="0"/>
              <a:t> </a:t>
            </a:r>
            <a:r>
              <a:rPr lang="en-US" altLang="en-US" b="1" dirty="0" err="1"/>
              <a:t>Keluarga</a:t>
            </a:r>
            <a:endParaRPr lang="en-US" altLang="en-US" b="1" dirty="0"/>
          </a:p>
          <a:p>
            <a:pPr marL="514350" indent="-514350" algn="just">
              <a:buFont typeface="Calibri" pitchFamily="34" charset="0"/>
              <a:buAutoNum type="arabicPeriod"/>
            </a:pPr>
            <a:r>
              <a:rPr lang="en-US" altLang="en-US" dirty="0" err="1"/>
              <a:t>Perkesmas</a:t>
            </a:r>
            <a:r>
              <a:rPr lang="en-US" altLang="en-US" dirty="0"/>
              <a:t> </a:t>
            </a:r>
            <a:r>
              <a:rPr lang="en-US" altLang="en-US" dirty="0" err="1"/>
              <a:t>harus</a:t>
            </a:r>
            <a:r>
              <a:rPr lang="en-US" altLang="en-US" dirty="0"/>
              <a:t> </a:t>
            </a:r>
            <a:r>
              <a:rPr lang="en-US" altLang="en-US" b="1" dirty="0" err="1"/>
              <a:t>mendukung</a:t>
            </a:r>
            <a:r>
              <a:rPr lang="en-US" altLang="en-US" b="1" dirty="0"/>
              <a:t> </a:t>
            </a:r>
            <a:r>
              <a:rPr lang="en-US" altLang="en-US" b="1" dirty="0" err="1"/>
              <a:t>manajemen</a:t>
            </a:r>
            <a:r>
              <a:rPr lang="en-US" altLang="en-US" b="1" dirty="0"/>
              <a:t> </a:t>
            </a:r>
            <a:r>
              <a:rPr lang="en-US" altLang="en-US" b="1" dirty="0" err="1"/>
              <a:t>Puskesmas</a:t>
            </a:r>
            <a:r>
              <a:rPr lang="en-US" altLang="en-US" b="1" dirty="0"/>
              <a:t> </a:t>
            </a:r>
            <a:r>
              <a:rPr lang="en-US" altLang="en-US" dirty="0" err="1"/>
              <a:t>dengan</a:t>
            </a:r>
            <a:r>
              <a:rPr lang="en-US" altLang="en-US" dirty="0"/>
              <a:t> </a:t>
            </a:r>
            <a:r>
              <a:rPr lang="en-US" altLang="en-US" dirty="0" err="1"/>
              <a:t>turut</a:t>
            </a:r>
            <a:r>
              <a:rPr lang="en-US" altLang="en-US" dirty="0"/>
              <a:t> </a:t>
            </a:r>
            <a:r>
              <a:rPr lang="en-US" altLang="en-US" dirty="0" err="1"/>
              <a:t>aktif</a:t>
            </a:r>
            <a:r>
              <a:rPr lang="en-US" altLang="en-US" dirty="0"/>
              <a:t> </a:t>
            </a:r>
            <a:r>
              <a:rPr lang="en-US" altLang="en-US" dirty="0" err="1"/>
              <a:t>melaksanakan</a:t>
            </a:r>
            <a:r>
              <a:rPr lang="en-US" altLang="en-US" dirty="0"/>
              <a:t> </a:t>
            </a:r>
            <a:r>
              <a:rPr lang="en-US" altLang="en-US" dirty="0" err="1"/>
              <a:t>manajemen</a:t>
            </a:r>
            <a:r>
              <a:rPr lang="en-US" altLang="en-US" dirty="0"/>
              <a:t> Program </a:t>
            </a:r>
            <a:r>
              <a:rPr lang="en-US" altLang="en-US" dirty="0">
                <a:sym typeface="Wingdings" pitchFamily="2" charset="2"/>
              </a:rPr>
              <a:t> </a:t>
            </a:r>
            <a:r>
              <a:rPr lang="en-US" altLang="en-US" dirty="0"/>
              <a:t>P1, P2 </a:t>
            </a:r>
            <a:r>
              <a:rPr lang="en-US" altLang="en-US" dirty="0" err="1"/>
              <a:t>dan</a:t>
            </a:r>
            <a:r>
              <a:rPr lang="en-US" altLang="en-US" dirty="0"/>
              <a:t> P3</a:t>
            </a:r>
          </a:p>
        </p:txBody>
      </p:sp>
      <p:sp>
        <p:nvSpPr>
          <p:cNvPr id="6" name="Title 2"/>
          <p:cNvSpPr txBox="1">
            <a:spLocks/>
          </p:cNvSpPr>
          <p:nvPr/>
        </p:nvSpPr>
        <p:spPr bwMode="auto">
          <a:xfrm>
            <a:off x="1752598" y="202367"/>
            <a:ext cx="7391402" cy="685800"/>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w="9525">
            <a:solidFill>
              <a:schemeClr val="accent6">
                <a:lumMod val="50000"/>
              </a:schemeClr>
            </a:solidFill>
            <a:miter lim="800000"/>
            <a:headEnd/>
            <a:tailEnd/>
          </a:ln>
        </p:spPr>
        <p:txBody>
          <a:bodyPr anchor="ctr"/>
          <a:lstStyle/>
          <a:p>
            <a:pPr marL="346075" algn="ctr" eaLnBrk="1" fontAlgn="auto" hangingPunct="1">
              <a:spcAft>
                <a:spcPts val="0"/>
              </a:spcAft>
              <a:defRPr/>
            </a:pPr>
            <a:r>
              <a:rPr lang="en-US" sz="4400" dirty="0">
                <a:latin typeface="+mj-lt"/>
                <a:ea typeface="+mj-ea"/>
                <a:cs typeface="+mj-cs"/>
              </a:rPr>
              <a:t>KESIMPULAN</a:t>
            </a:r>
          </a:p>
        </p:txBody>
      </p:sp>
    </p:spTree>
    <p:extLst>
      <p:ext uri="{BB962C8B-B14F-4D97-AF65-F5344CB8AC3E}">
        <p14:creationId xmlns:p14="http://schemas.microsoft.com/office/powerpoint/2010/main" val="187650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http://media.infospesial.net/image/p/2013/08/banyak-tki-jadi-buruh-malaysia-rendahkan-indonesia_bca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44463"/>
            <a:ext cx="9117013" cy="578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1" name="AutoShape 5" descr="data:image/jpeg;base64,/9j/4AAQSkZJRgABAQAAAQABAAD/2wCEAAkGBxMREhUREhMSFRUVEhgZGBcYGBkVGBYWFRgZFxgWFxcYICggGB0lHhYYIjEhJSkrLi4uGB8zODMtNygtLisBCgoKDg0OGxAQGy0lICUtLS0vLS0tLS0tLS0tLS0tLS0tLS0tLS0tLS0tLS0tLS0tLS0tLS0tLS0tLS0tLS0tLf/AABEIAKMBNgMBEQACEQEDEQH/xAAcAAEAAQUBAQAAAAAAAAAAAAAABgEDBAUHAgj/xABJEAABAwICBQkFBAYJAwUAAAABAAIDBBEFEgYhMUFRBxMUMmFxcpGhIlKBscFCYrLRIzM0c5KiFSQ1U2OCs8LSJUTDF2SDk/H/xAAbAQEAAgMBAQAAAAAAAAAAAAAAAgQBAwUGB//EADURAAICAgAEBAQFAwQDAQAAAAABAgMEEQUSITEGE0FRIjJhcRQzgZHBIyTRNEKx8RWh8FL/2gAMAwEAAhEDEQA/AO1wxNyj2RsG4cEB75pvut8ggHNN91vkEA5pvut8ggHNN91vkEA5pvut8ggHNN91vkEA5pvut8ggHNN91vkEA5pvut8ggHNN91vkEA5pvut8ggHNN91vkEA5pvut8ggHNN91vkEA5pvut8ggHNN91vkEA5pvut8ggHNN91vkEA5pvut8ggHNN91vkEA5pvut8ggHNN91vkEA5pvut8ggHNN91vkEA5pvut8ggHNN91vkEA5pvut8ggHNN91vkEA5pvut8ggHNN91vkEA5pvut8ggHNN91vkEA5pvut8ggHNN91vkEA5pvut8ggHNN91vkEA5pvut8ggMaviblGobeA4FAZMPVb4R8kB7QBAEAQBAEAQBAEAQBAEAQBAEAQBAEAQBAEAQBAEAQBAEAQBAEAQBAEAQBAEAQGNiHVHi+hQF6Hqt8I+SA9oAgF0BS6Bi6AtQ1THkhrmktNjYg2PArHMicq5R1tdy4HLL6ENFboBdAVQBAEAQBAEAQBAEAQBAEAQBAEAQBAEAQBAEAQBAEAQBAEAQGNiHVHi+hQF6Hqt8I+SA9oCiAw8SxFlO3PKS1m91iQ3vtrHfsWG9E4VysfLHuXoJmSAPY4OaRqcDcEdhCypJkZV8suvc0enmKOpqKWRhs4gMaeBkOXN8LrTfJwg2X+F0Rvy4Ql22cu5M610WIRtBNpg5rhfabZrnibg+a5+HN+Z1PYcfxYSxG9fKdvc8AZibDbc6vNdb1Pnyht6LdJVMlaHsdmadhG+xtcdnam99iU46fK+5famjBW6GAChkqgCAIAgCAIAgCAIAgCAIAgCAIAgCAIAgCAIAgCAIAgCAxsQ6o8X0KAuwn2W9w+SA93QAoC3NGHNLXAEEEEHWCDtCw1sypOL2jltdPLgdWMhc6jmNww3OTiG8CPUKlZJ1S+h6nHqr4rj9elkf/ZJtOY+mYa90Htghkgt9prSHEDttfUt1n9Wroczhc/w2alZ066IJyWYU+WrE1iGQtJLvvuFgBfbvVPFrfNto9J4gzoRx/Li9uX/BI8axR2J1zcPiJFPG4mdwv+kDLXafu3sO0nsViVjnLlXZHHx8SOFiPKsXxv5UT972RRkmzWMZfgA1o/JW9qMds89GLts16yNZo5pRT12bmHG7DrDhlNtxsd3aoV2xn2LeVgW4ulYja1VSyNpe9wa0C5cTYADepuSXcqQhKb1FbPVJOJGNeL2cLi4sbHYbLJiS09F5DAQBAEAQBAEAQBAEAQBAEAQBAEAQC6AIAgCAIAgCAIAgMbEOqPF9CgLkfVb3D5IYe/Q9XWTG+hbqKhsbcz3BrRvJAGvtKg5aNkYSm9RWysUoe0OaQWkXBBuCOwqSaZhxkm1JGi05wcVVJIz7bBnZvIc3Xb47PitORXzxOhwnLeNkxa7dn9iF8kWO63UTzqIzxX3Eddo+fmqmLa98h3PEWEklkw+z/wAkv01xMUVHI+OzXu9hltXtv328yrORLy47RxeF0PKyown2IZybA01PPXGN0jcwa4N1vDGa3PaD1jd2scB2a6+MnyuXudzj8lZdDGi9a/Ymekk7arDZ307g8PhcWkHbvI7O5WrNTrfKcHDh5ObBWLTTXc5lyY1JZiEQbse1zXdoy5h+Fc/EerNHsfENcZ4bb7prRMKqsOJ4kKYG9NSnPIN0j2HVm4gO1fAngrSl5tvL6I88qPwOB5z+efRfRHQ2BW09nnj0sgohjsEMhAVQHm6yYb66KrBllUAQBAEAQBAEAQBAUQwEMgIYRVDIQBAEAQBAEBjYh1R4voUB7aLsG3qj5IPXZFqrSN9FOIawDmpCeaqBqF/ckb9kjj8Vqc/iR068NZNbnT8y7x/lEb5Y60no8IPsEOebHU61g3vtr8wqmZNpaR2fC2MnKdku66G25Lq62HuMjrMileLnYGAA2+Fyt2NL+ntlDjlW83UV1ZJcBxI1UfPZC2Jx/R36z2++RuvuHBb4y5jk5FCx5cnr6/c43it6DE3ObqEc4e22oZH2dbus63wXLn/SvPfY+s7hyT761+qJByvYmHup4WkFoZzv8epp8ltzbOZJHO8NY/Jz3TXrr9iY8ndJkw6EH7bXPP8AnJPyKt48Uq0jg8buU82c/bX/AKInRVX9E4k+ld+y1BBAOxvOagbd9wRwstEJ+VZyPszrTqXEMJXx/Mh3/Q3Ndo/T4XHUV0WbPzZEbTrDDIQPZHeR8FJ1KpuxFGrNuz5141nbfX6mJyN0QEM0+1z5A2522aLnXvuXeixhru2b/Etn9WFMe0UdIarp5oqgKIGaTS+sfDSSyxmz2Bpb8HN1Hs/NRl2NGRPy620XNG8bZWQNlbt2Pb7rhtHcpLqhTbzxTNuhvINiukU8eKRUrXN5pxjuMvte1e+u/Yo83oc6d7/EqBOFJHQ9T0hkIAgCAIAgCAIAgPJQdjXYfjcE73RxSNc5nWA3a7fMJs1RuUnpGyCG0qgCAIAgCAIAgMbEOqPF9CgLsXVHhHyQGp0rwZtZTSQkayLsPB7dbSPl8VGyPNFouYOS8e+Nns+v2OSYTSPxFjKJzw2enzc3m1h0ZIzxk7iywt8VyoR5/gPZZFi4fJ5UF8E9b17+j/UkWklF0aCkwiI5jPLeVw9kuGYZvMnyCsWR5VGtHIxLvxFtudPsl0Ol0sAY1rGiwa0Adw1K8lo81ZJyk2zkHK/S5axr90kA82E39CFy8yOppnufDNvNjSh7MjGO4hz5jfvbTxsPewEKvZLmaOxw/G8iuafrJv8Ac7tonHloqdvCBnyC7NXSCPm2e+bIm/qyF8stBdkE4Bu1xYTwDhcHzCq5sOikd/wzduc6ffr+xqtJMf6RhFMCTndJlf2mIEHzJBULrOahFvh2H5XFJr003+5MOSqDLh8Z9973eTi3/arGLHVaZxeP2c+bJeySJerRw1spZY2uxleuyqMI0Gn37BP4R+IKM/lK+X+Uzl2ieNPoJmyEHmpQM43ObcjO37w+Q7VohLlOPiXOuen2Z2uCZsjQ9hBa4AgjYQdhVhPZ30010ObY9/bcPiiWuXzo5Nq1lI6VNM1tszgL8SBfzWx9jrSmo9z2DfyWfQkuxbbM0nLmbcbri/ksIjzrsUqKlsYzPc1o4uIA9VnoYlLlXVlKSrZKLxva8fdIPy2LHQV2KSLkrg0EuIAGsk6gFkztQTbLEFfFJfJIx1tZs4Gw46lHoRhZCXqXoZmu6rg63Ag/JSJcyfYoJmkloc0neLi4+CDmT6GOMThzZedjLr7MwWG12ISur2lsypJA0XcQBxJt81nsTk+nU5pycytFbVElrb5t4/vN3FaIPqcrDkvPmdLe8NBLiAANZJsPidy369TrPSXMWKfEIpLhkjHEcHA/HVuTaZrjfGT6FyOZruq4G22xB29yehsUlLaRQ1DLkZ23G0XFwBtJG5Y5jHNFdDxTV0chIZIx1ttnA23bllNMhG1Teoior4ozZ8jGk7AXAHyKNpGZ2Qi+rPZqmWBzssdhzDX3G+sLHN1M80Wu5fsskktMx6/qjv8AoUMl+Hqt8I+SA9EIY7HEtKCaDFzMy4HONk7w/rgd93Bcub8q/Z73h8VmcK5JP3X7djfRSNqcfB2iKMZf8rMwI/jW7m58j7HNnX5HB/q31/fX8HTVeZ5X1OX8tLPapndkg/CfoqGcuiPX+FX8di+xzMrmx7ns5dtH0Voy69JAf8Fn4Qu7D5UfJ81ct8/uzUcpsGfDpvu5XfwkLXlLdbLnArPKzYP7r9zipqiYRDuErn/xNa238q5PP8HL9T6GqEr/ADvpr+TtXJ1f+jYLbcr9Wy5zuXYo/KR854z/AK6b+puMIxeOoDstw9jsr2O1OY4bnD5EaitkZbKdtEoab7Psc/0s06njruagcBHC9rXi1+cJNn34AXsLbwqU72rNHouH8HrsxHdZ6rodOMgGsq9vZ5dR6mj08N8Pn8I/EFiz5SrmdKZERwrR0VuFR5dUsZkMZ4+0btPYdneFq5dooV4ytp2u555N9ITE/oU5IBJEd/sPvrjPfu//ABSg+XoMDIcJeVPuesf/ALch8UX1R/OjNz/u0ZXLGf0VP+8f+BZt7G7iM3GKJ7Rfq2eBvyU49i5DfJE53gJ/65OPH+FqhF/Ec6qTeS4mPpRCa7FG0j3lsbbADubmJb9461GW2yOTueQq0zeaMaHPo6x0rJf0GQ2G9xducPu2BupRi0WMfElVY3voanlMxGSaeOhjvY5bgfbe/qg9gG2/FRnvsaM62UpquJiVGhVRQM6VFK1zmNJe0C12/aAO8Wvfu1JyNI0zxLa47RtOR3qVHjZ+ErNW2mWuHTbi0yPTtmfiVTDTmz5nvjzXtlYSHOPk3drUHvn0U27ZZDjE96S6DOo4efEvOAOGYZcpBcbAtIPG2tZlW11J3YkoLn2SeCCXE8KjYHgSZgC517Exkg3spp80S2ue+hL1ITo3o7JUzujY9jTCQSTexyuANra929aoL4jnYtUpWyiu6JLymYlJJNHQx31hrnNH23ONmg9g1lbLJPekWsyyfOq17GJLoVUULBVxStc+Jpc5oFrtG1o94Wve6i4NdSLxLK4c5s+R8+zU+KP1DlKp7N/DJOUZN+5H8RgklxSpgiOV073Rk+60hrnH+T5qD+fRUnzzyXFErwPRwYS2oqnPElodVhY6rucCN+sNsp8rj1L9NX4aEpPuRHA9HZsVkknkeAM3tPIvdxHVaNwAtqUOVyOfTTbkTc5djD0joJqR0dLK7M1hzRuGzK8tuB2At87rM1pkb1ZVNJnco9g7gt6PQR7Is4h1R4voUMl6Hqt8I+SA9lAci5ZKa08MnvRFv8Lr/Vc7PS2me28LS3XZExeSxxkxEvdtEDvk1v0UMPrZv6G7xDFV4XKvdHZSF1DwSXU5jy0/9t3v/wBqo5z+FHrvCn5ln2RzKSMgAnYQbdttS5mtdT2akpbR9BaFvzUNMf8AAZ52F13KXuCPlfEU1k2J+7LWnjL4fUj/AAXJcvgZPhj/ALuv7o4CuH6n1RLaO5cmDr4dD2Zx/O4/VdrHe60fMeNpxzZ7/wDuhpNNpnYfXwV0epko5uZu5wG+3EA3+C1XSdc1P0L3DKfx2NPHfePVGHUaHHp0ldM6MUgfz5de5cLZstt2v0HaoeVux2Psb48V/sliVp8/ym40ZqZMTldVS3bTRvtDFsDnj7b/AHiNw2BbapOb5vQ53EKK8OCpXWb7v2+huNPD/UJ/CPxBWLPlPOZr5aWY3Jp+wR+J/wCIqMOxDAlunZoeUvRq39dhFiP1oHZsk7xv+CxZFvqitm43Xnj3I7hWKOqcQpZX9e8bXHc4t1Zh3qMJbfUq0z8y5SZJ+WL9VT/vH/gU7V0Rc4l8UUieUP6tngb8gprsdCvfIjneAH/rk5/efhb+ShHucyjay5Gfp1ojJO/pdMf0oAzMvYkt2Oadzhw3rE4t9jdl4jk/Mh3MfQ3TGYzCjrAcxdla9wyuDgNTHjeTbaswk+zNeLlzc/LsMXbj/tbn+z/9er5lRXzkFpZvU6LXgc1JmtbI6/dYrc+x1LN8j2QPkc/V1Hjj/CVCt9Dn8N3qTZj6MtvjdR/8p/mZ+a1rrNmvHbeSyU8oY/qE3c38QW2fYvZi/pMxuS/9gb+9k/EViHymvB/JRoeTb9tq+53+ooR7lfCe75lmTXjwzbpBa/Dm9X1WX85h9czTOl1LRkde3VO3uW1rodSzrFogHI/1anxx/Jy11+pzuF9eZ/Ut4C0HHai+7nCO+zB9VBfmEaV/eyJPp/foE9vdF+4kX9Ftn2LuZ+TIw+TCwoW2/vH377rEOxr4c90mi5XbZ6Xj7d+67LfVRtK3El8UTpUewdwWxdjqRfwos4h1R4voVkkXoeq3wj5ID2UYOV8tBGamHZJ/t/Jc7P8AQ9j4VX5j+xqOSd1q+x3wu+hWvD/M/QveJfiw+Ze6O1LqngOxynlomBkpmcGSE/Ett9Vzs19Ej2PhWDXmT+xptJsEMeH0M9iDkLX9nOXe2/yWu6vVSZa4dnc2bbX7vp+hP+Supz4ext7lj3t7vaJA8iFcxHutHnvEFfJmy166Njp47Lh9Sf8ABPrqWy75GU+F/wCrr+6OH0+Hl1NLPbUySNl/EHX/ANvmuQq9wcj6NPK5MqFPumzq/JHLehIP2ZnjzAP1XQwvkPFeJYazP0RY5Y470kbt7Zxb/MD+SZa+An4bscclr3RFNIsec7C6OmaTd7Tn4lsRyNB7yL/5Vott/pxS9TsYeBGPELrZf7e369WdT0XoBT0kMNtbYxfxHWfUroVQUYpHj+IXu3InP3ZiaefsE/hH4gpS7HMy9qlmNyZn+oR+J/4isRWjXhflbJQ+MOBBAII1g7DfbdTZckk11OVT6OmixOnyj9DJOCw8OLO8a/h3FaFDUjjPHdV612JPynYcZqTM1tzE7Nb7trO9FOa6FzPrcq9o0eFcpIjp2skie6RrLBwLcjiBqJ3jyUedaK1OfqHK11PXJlA6aeeteNTiQDr6zjd2XiANSQW+o4fzynKcvUy6rTeSmrpYalmWEABuXWdtxIeOa+wbLKbkl3NlmXKq3TXQ0z61uIYtDJA0hrchJItdsZcS8+dh3LXvbNDl5965UX+UOnlpq2KujGo5bHcHsv7J8QJCzNa6mcyuVdqtR7xjT41UPR6eJ4llGV2sagR7WXjv22sAVnm3EnbmuyDUEZXJAfYqbbM8f4SsUroxw1y5G2Y2i5/63U90v4o1iK+Niht3slPKF+wTdw+YWyfYt5ibpZjcl/7A395J+IpDsRwVqlbNDyaH+u1f+b/UUI9yvhQ1fNlvlHgkpqyKtj1XDbHaM7L6j3tJWJpqWzXn81disiesV0+dVQ9Hp4ZBLKMh2WF9Rynf+RukrNrSJ25spR1FdzI5HurU+KP8LlKtdCXDU0pHjR7+3anwy/8AiWF84pT/ABcicY9Q9Ip5Yb2L43NB7SNS2SL18HZW4nMNEdKzh3OQTxvLc5Nh1mP2EWdYWJHFaVLRysW50NxZrNKcZkrZWzuaWx3LIweDSMx7T7Qvwvbcsze2ab5TsmmdxZsHctyO/FdEWK/qjv8AoUJF+Hqt8I+SA9FDDOPcq7zNXRQM1uEYaB96R2r0sudl/FNQR7bw7qnFnbLt/gzcHoxS45ze4xWb2/omj1LSpVxULtfQ05NssjhHM+/N/J1K6vx7dTx6ab0ca5QwarFGwM1nLFH8SS4+jvRczI+O3lPc8F/tuHzuf1Z0zHsEbUUbqUf3YDDwcweyfRXZ1qVfKzymJmSpyld9ev8AJCeR+sdHJUUj9RBDg07Q5t2v+TVXw5NNwZ3/ABLXGcYZEPXv/BJeU6oyYfL98tZ/EVuyZarZyuB1eZmxX6mi0c0cL8FkYevODK3tIsWeYaPNaa6v6H3OjncQ1xSMvSL5f8lrkZrLtnhvscx4HY4EH5BMSWlpEvE1f9SNq7NaM3ljktSxN96cegP5qWc9VpGjw1FvJb9kcwmeSKcH7LLfAyuP1VBvfKj1yrUZXS9X/g+j2DUO5dtHy59zxPTte0teA5p2g6wfghiST7lKemZG3Kxoa3gBYIYUFFaRdshIs1FIyTLnaDlcHDsc3YQhFxT7l1zQUfUzo0k2h9E9+c07L3vqFgT2gaiockSu8Spy5tdTb09MyNoYxoa0CwAFgB2BSS0WFFJaRiYpgdPUgCaJr7bCRrHcdoWHFPuap0Qn8yK4XgsFMLQxNZfaQNZ7ztKyopGa6IQ+VGRWUUczDHIxr2na1wuPJGk+5KdcZrUjAw7RulpyXRQtaTqJ2mx3AnYOxR5Uuhrrxq4fKjJjpoadrnMYyNu1xADRq3nuCl0itm+uv4uWKIoNN8MZMS0+2TYyNjuDfb7Y2jUq7yKtnTj4eytc6h3JXFJDUxAjJLG8Aj7TSFvjNTXQ5t1Uot12LRfpaVkbckbQ1t9gFhcqWtEIxUVpHinw+KNxcxjWl20gAE79axpEY1xi20jC0pnjjpZpJYxKxjLlhtZ2satajZLlg2WcfFWVbGn3ZpdBIaSaHpUNM2Iuc5uv2iACRYHcOxQpcZQ5kZzOFRwrnX6kno6GOIHm2NZfblAF++y3FaFah2EeHxNeZWsaHu2uAGY323PwCxpBVxUuZLqZNlkls1OI6M0tQ7PLC1zve2E9hI2qLgmV54tU3zSXUvOweDK1nMx5WdUZRZvdwRxRNU19mjPBUjbHqWMQ6o8X0KGS9D1R4R8kBVzrC5QJbOaaK0Jr8SmxF4/RRSFserrOaMoI8IHmexUqoOdrmemzb1i4MMSL6vqy/p3T8ziFDWgGxkbG/wCB9kfzFZvXLYpo18Ll5uJdjb9No6BNKGNLnGwAJJ4Aa1bk9LZ56Med6RzHk7oDWVk2JPBDA93N33ud/wAW2HxVDGrbm5s9XxjK8jErxI99LZ1BdH0PJa6EC0ows0dZHisTbsBtUNG5rhlMlt42X7gVUnXyzU0egw8lZOPLCn3fyv7ddF3TinNdPS0UZu0nnpSNYEQsBcjjfUl8eaSh7mvhl0cSFlsu/Zfcm0ETWtDWizQAAOwCwCsxSS5fY4spOTcn3OdUFIcOxktAtDVtdkO4OJzZR3OHkVTrh5dr36npLrvxvDVv5q/+DD5Zq67oIeAc8/H2QFrzZb1EteGKtKy2X2I/pphDqQUZcNZpm3t77Ddw/mC1X18nKzo8KzFku5b9Xr7HbcMqhLDHINj2Nd5gFdSD3FM8HdBwslF+jMpSNYQBAEAQBAEAQBAEBRyGDn/LBiLmU0cLSQJX+1a4OVova44lUsyxpaPR+HMWN17nL/ajVYPyaslpGyukeJpI8zbWDG31gFu/zUYYicN+rLuT4isqyuRL4YvTJHycYFU0cUjJy2zn3awG+TaCfjqNlvxq3BaZx+MZlOXapVomLSt/qcjp6FbrII/p7/Z9T+6+oWnIX9JnR4Tr8bX77NZyUf2e395J+IrVhr+mW/EK/vpb9kTMK2cJFUMlLoCqAgvKVpHPRGn5gtHOF+bML9XLa2v7xVTJtcNaO7wXh9eX5nP6ImlM7MxpO0tB8wrSZxZrlk0eMQ6o8X0KyQLsPVHhHyQGHjFI6eJ0IdkD/Zc4bQw7Q3tOz4rEltG2mflzU9b0XaCgjgjbFE0NY0WACxCPKRusnbLmk+pg6UYOKymfDezjrY73ZG62nzUJwUotMsYeS8e5TXb1+xosUqJqmkjpR+jlkbknc7UIms1SEk7c1rDjcqM+seUsVeVRkSub3FdV9fYz8NxbD6OJkDKiFrWNtbMLniT2k3KnHljHRzMnPjbY5zfVmQ3TChP/AHUX8SlzIqrKr9zLgxWmnu1k0T9WsBw1grPMjdXdBvcX1PeH4XFCXGMWzWHGzW9VgPujXYdqjGKT2WLLnZ3M0FS17GpvRq9IcHZVR5XHK5jg+N42se3WHD5Hsuo2xUo9Szj5EqpdPXo17o5rhlO/FsUMzwDFCW5iOqRH1Wg77uue5UVHzbN+x6u6ceHcP8pfNP8AknWnWj/TaYsbbnGe3H4gNbewEXCtZNfPHRwOE534TIU5dn0ZruS3F89MaV/syU5ylp25STa477j4KOPJ8qi/Qscdx1C7zo9Yz6k3aVZOEj0hkIDzmQLqavHsfho2Z5Xa/stGtzjwA+qw5JGm2+Na2zR6LadNrJjA6PmyQSw3zZrbWn7wGtRjPZXx8zzZa0TAFTLz6HpAEAQFHICA8ruGOlpmSsF+Zfd9tZyOFifgqeZDmXQ9B4cy405DjJ9JdP1Mbk+02iMTKSoIY9rQ1jj1ZBsAvud2LGNetcsjbxnhFsLHbUtp9TogKuL4up5lLREdNtOG0BETGiSYgGxNmtad7iN/YtF2QodF3O1wvg8svcm9R9yPYXypv5wNqYWtYdrm3u3tsdoWiGW96mjqX+G48jlRPbXoS/TeQOw2oc03Dobg8QSCCrFzTrejh8MjyZ1e/wD9EB0c0yFBQRxRs5yZ73kNN7BuY6zbXfsVSu1wq6Hpc7hMsvNlKT1Hp1/Q3GjPKU6adsNRGxgecoe0nU47A4HYDsWyvKbai0UM7w+qqnbVLeicY5i7KSF88nVaNm9xOxo7Srdk1COzz+LjTyLFXHuzm7OVebPd0DObvrAJzBvyvZUlmSb1o9TPw1XGv5/iJPgmnQqqzorIxkyFzZL7QGtNrbjc2+C3VZDnPl0cjK4PPHx1dJ9fYgfKRpCaqfmcgb0aWRt73zXLddt3VVTLsblrXY9FwDB8up2J/Ol+h0XQPSU10TyWBnNOazbe/s7exXqLHOPY8zxfA/CW8qe99SQV/VHi+hW85Rfh6o8I+SAqUBqsd0hgpG3meATsaNbndwWHJI0W5Ea+5z3F+UieTVAxsTeLvad+TT2WK0yn7HMt4i30iRCtrZJiTK97yTc5jfX4dg7gtL2yhO+6cVzy6GPqHYs9TX8ae11LsVJI7qxyO8LHO+QWUmSUbZehfbg1QdfR59Wz9G/V6JqRNY1z7G1w3GMRpTdoqCN7ZI3uafi4XHwKmtliuy+n3J1o3p9FORFOOZl7eq49hPV+K2xn6HQx85TfLYtM2OlXPys6NSizpRZ8puGxMN7m/wBpxsQANm9LE5LR3cF0xl51vp2XuZmjmBRUULYYt3Wcdr3b3H8liqtQjo15mZZlWeZL/o2mVbO5VbNFX6Ogztq6d3NTDU7VdsrN7Xt422O2hQ5Ouy7DLfl+TZ1Xp9DfNOpT0Um/Y9AoE9lCUD0QzSrTqKnvHBaSXWL/AGGH7xG09gUJT0UcjNUV8ByzEK6Sd5lle57zvO4cANwVaTbZxLLp2PqSnk4wSWSoZU2LYo7+1brkgizeO3Wexba4svYOPJS5mdeW87miqAIAgKFAW5BcWIBBHoiXuObS5onLNNeTzKH1FIPZsXOh4Dacn/Fc+/GbblE9dwrjzeqsj9/8my5KtInzMfTSuLjE0OY46yWbLE77Hep4171yv0KnHeHxosVlfaREcMxan/pGWqrAXAPflFs93Xyt26rADYeKrRmvMcpHauw7f/Hwqx+71s2+m+ktBWU5bG1wlaQWHIB3gnha63XXV2R6FThXD8zGvUp/L69TZ0FYZdH5L6yyJ0d9/suFvQhSg94zKduOquMxjHs2n+545IcJjMMlQ5oLzJlBIBytAGy++5OtMSCcCfifKsVyqi9JI1vKfRNiraeRoAMgbcDULskGvv1+i15UFGyOi3wO6VmHbBvev5RsOWasOSnhH2i55HGwAb8yp5u9JFTw3TqU7n6dCX4Ho3BFTMhMbHewMxLQS4nWSb9pKswpSSONl51tuRKzbXX3Of6G0Apsakgb1WCUDuIa4D4XsqtceW9o9BxO95HDIWP6GVyw0kbHU7mMY0vdIXkAAuPsdYjbtO1M1JaZHwzZOStTfZL+To2E0ccUbRGxjMzWk5WhtzbfbarsI6SPMZNk5zbk9vZer+qO/wChUzQX4eq3wj5ICrkMM4PpZHK2rmExc5webE6/Y+zbgLblVs3s85mqamYNDQyTuDIWOe7gBs7Sd3eoxi30NVdMpLoTrBeTRzrOqZMv3I9ZtvDnfktyq9zo08O5knYyZYZopSQWLIWZh9pwzO+JO1bOVHRhjVw6JG5ZEBsAHcLLOjdypFcqyNAtQaRr8TwOnqRlmijeN1xrB4grGjXOmufzI1lLhNRR6qeQzQg6oZT7TRq1Ryb9+pyNdSEYTg+j6exnRY9CDlkJhfe2WX2CT90nU4doWdk1ZFGxZOw6w5p7iEJKa9CpkbxHmg5o+5jzYhEzW+SNo7XALG9EXbBdmaLFdPKOG4D+ddbZHr+GbYFF2JGm3Mqgvc59pBprUVV2g81GfstOsjtd9AtTs2cq3NlZ0iarCMFnqiBDG533tjR2lx1KKi2aY49lj+E6Ho9ydRR2fVHnXe4P1YPb7y2xr0dWjAUVufUnMcQaAAAANgGoBbToRike0BVDIQBAUchhkS030u/o90LRHm5w3LidTWNIDu91jcDsWi+7k0dbhnC3lqXK9aN27FoOZ57nGc3kLs1xstdTlZF1tlNY1vm+Xyve9HNOSdnOVlQ8Ahhidq3DO/U3y+SpYiUm2ep8Qt141UZd/wDCMPQ6ip/6QnpquJjrueGZwCA5ribd5BHkoUqPmOMjbxGy94Fd1Mte+iY6TYXhlDCZX0kBOoNZYXcTuHzVq2FUFvRwsGzOzLfKhN/f0K4iad2DTPpYxHE+Jzg0Ny6y4A6vh6JZKPktxWhiRsjxOEbXtplvkg/Yj++d9Ew/y9G3xG08t/ZGo5W/2qj7j/qMWnM+eJe8O/6a/wC38Dlmpj/VpQPeb3bCLrOb/tZjw5d+ZT7/APR0LCcRjlp45muGR0YN+GrXfgQrkZpx2jzWRROq+VbXXejmeiVc2fHJJmdV4lt2gBrb92pUq581zaPUcRo8jhcK5d+hm8tG2k75P/Gs53+01eGennfZfydHo/1bPA35BXkuzPMXfM/uUr+qPF9CskC/D1W+EfJAeigNRi+jdNVEGeJriPtXLXdmtpBI7FFxTNM6IT7oy6HDYoG5ImNYOwWv3naVlRSJQqjDsZYWdGzaPSAIAgCAIDyQgLFVSskGWRrXNO5wBHqjWyLrTRF6/k8pXkuiL4HH+7cQL9oP0soOBVniKXZ6I7W8nNX9moZIPvF7fqVB1sqSwbd9JGvbya1v/tx/nP8AxUfLkanw+73RsKTkwmP6yaNo4NaXHzJAHkpqBKHDJN/EyT4XoBRwkOc10rhvebj+Eaj8bqSgi7Xg1wJPFC1gDWtDQNgAsB3AKWi4oxXY92WQekMhAEAQBAeXJsx19CP6Z6Ntr4ObvlkYc0btoB2EEbwVoyKudHR4ZxCeHbzrt6o5Z/6fV+fmuaba/WzDm78eN/gqP4azseu/85hOKsff211Oo6F6MtoISy+aR5zSO2AncG8APzV+mlVrR5PifEJZt3M+y7Ef060EfUSdJpi0SG2dpOXMW7HNO525acihyluJ0eE8ajTF03LcfQj2G6BV1TI01bnNY02Je8yPy7wzWbX2XutEcexy+I6d3G8OmDWNH4n7LR0nGcFz0L6SHK28WRl9gAta/kr9tfNDlR5XEzPLy432ej2zF0DwCSipzFKWlxkLvZNxYqFFfJHRv4tmwzL/ADIroa/TrRSatmp5InMAivfMTc+012rVwBUL6XOSZv4ZxKGLVZCS+Y3WlWAtracwkgO1FjtuV7dhtv7lsuq51oo4WW8a5WehzCn0FxIONMCWROPtOEh5o32+yNZNt1lSWPYtr0PW2ca4fJedy7l6dOpKtGNBZKOu58OYYQxzRr9r2gNZFuIOpb6Mflls43EOMRy8bkkvi3+hm8oWi81fzHNOYObL75iftZbWsPulTyKnPRp4PxKGH5nMu6JdTsyta3g0DyC3pa0cex80m/qeMQ6o8X0KkRL0PVb4R8kB7QBALIClkMaKoZCAIAgCAIClkBWyApZDGhZBoWQyLIBZDGiqGQgCAIAgCAoQgFkBTKhjlK2QaGVDIyoELIH1FkCWhZALICmVNkVFJaK2QzoZUGhZDJj4h1R4voUBeh6rfCPkgPaAIAgCAIAgCAIAgCAIAgCAIAgCAIAgCAIAgCAIAgCAIAgCAIAgCAIAgCAIAgCAxsQ6o8X0KAvQ9VvhHyQHtAEAQBAEAQBAEAQBAEAQBAEAQBAEAQBAEAQBAEAQBAEAQBAEAQBAEAQBAEAQBAY2IdUeL6FAYcVU/KNe4bggPXSn8fQIB0p/H0CAdKfx9AgHSn8fQIB0p/H0CAdKfx9AgHSn8fQIB0p/H0CAdKfx9AgHSn8fQIB0p/H0CAdKfx9AgHSn8fQIB0p/H0CAdKfx9AgHSn8fQIB0p/H0CAdKfx9AgHSn8fQIB0p/H0CAdKfx9AgHSn8fQIB0p/H0CAdKfx9AgHSn8fQIB0p/H0CAdKfx9AgHSn8fQIB0p/H0CAdKfx9AgHSn8fQIB0p/H0CAdKfx9AgHSn8fQIB0p/H0CAdKfx9AgHSn8fQICxWVLiNu/gO1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p>
        </p:txBody>
      </p:sp>
      <p:sp>
        <p:nvSpPr>
          <p:cNvPr id="5" name="TextBox 4"/>
          <p:cNvSpPr txBox="1"/>
          <p:nvPr/>
        </p:nvSpPr>
        <p:spPr>
          <a:xfrm>
            <a:off x="0" y="5638804"/>
            <a:ext cx="9144000" cy="1015663"/>
          </a:xfrm>
          <a:prstGeom prst="rect">
            <a:avLst/>
          </a:prstGeom>
          <a:solidFill>
            <a:srgbClr val="993300"/>
          </a:solidFill>
        </p:spPr>
        <p:txBody>
          <a:bodyPr>
            <a:spAutoFit/>
          </a:bodyPr>
          <a:lstStyle/>
          <a:p>
            <a:pPr algn="ctr" fontAlgn="auto">
              <a:spcBef>
                <a:spcPts val="0"/>
              </a:spcBef>
              <a:spcAft>
                <a:spcPts val="0"/>
              </a:spcAft>
              <a:defRPr/>
            </a:pPr>
            <a:r>
              <a:rPr lang="id-ID" sz="6000" b="1" dirty="0">
                <a:ln w="17780" cmpd="dbl">
                  <a:solidFill>
                    <a:schemeClr val="tx1">
                      <a:lumMod val="95000"/>
                      <a:lumOff val="5000"/>
                      <a:alpha val="0"/>
                    </a:schemeClr>
                  </a:solidFill>
                  <a:prstDash val="dash"/>
                  <a:miter lim="800000"/>
                </a:ln>
                <a:solidFill>
                  <a:srgbClr val="FFC000"/>
                </a:solidFill>
                <a:effectLst>
                  <a:outerShdw blurRad="38100" dist="38100" dir="2700000" algn="tl">
                    <a:srgbClr val="000000">
                      <a:alpha val="43137"/>
                    </a:srgbClr>
                  </a:outerShdw>
                </a:effectLst>
                <a:latin typeface="Lucida Calligraphy" pitchFamily="66" charset="0"/>
              </a:rPr>
              <a:t>T</a:t>
            </a:r>
            <a:r>
              <a:rPr lang="id-ID" sz="6000" b="1" dirty="0">
                <a:ln w="17780" cmpd="dbl">
                  <a:solidFill>
                    <a:schemeClr val="tx1">
                      <a:lumMod val="95000"/>
                      <a:lumOff val="5000"/>
                      <a:alpha val="0"/>
                    </a:schemeClr>
                  </a:solidFill>
                  <a:prstDash val="dash"/>
                  <a:miter lim="800000"/>
                </a:ln>
                <a:solidFill>
                  <a:srgbClr val="FFC000"/>
                </a:solidFill>
                <a:effectLst>
                  <a:outerShdw blurRad="38100" dist="38100" dir="2700000" algn="tl">
                    <a:srgbClr val="000000">
                      <a:alpha val="43137"/>
                    </a:srgbClr>
                  </a:outerShdw>
                </a:effectLst>
                <a:latin typeface="Segoe Script" pitchFamily="34" charset="0"/>
              </a:rPr>
              <a:t>erima </a:t>
            </a:r>
            <a:r>
              <a:rPr lang="id-ID" sz="6000" b="1" dirty="0">
                <a:ln w="17780" cmpd="dbl">
                  <a:solidFill>
                    <a:schemeClr val="tx1">
                      <a:lumMod val="95000"/>
                      <a:lumOff val="5000"/>
                      <a:alpha val="0"/>
                    </a:schemeClr>
                  </a:solidFill>
                  <a:prstDash val="dash"/>
                  <a:miter lim="800000"/>
                </a:ln>
                <a:solidFill>
                  <a:srgbClr val="FFC000"/>
                </a:solidFill>
                <a:effectLst>
                  <a:outerShdw blurRad="38100" dist="38100" dir="2700000" algn="tl">
                    <a:srgbClr val="000000">
                      <a:alpha val="43137"/>
                    </a:srgbClr>
                  </a:outerShdw>
                </a:effectLst>
                <a:latin typeface="Lucida Calligraphy" pitchFamily="66" charset="0"/>
              </a:rPr>
              <a:t>K</a:t>
            </a:r>
            <a:r>
              <a:rPr lang="id-ID" sz="6000" b="1" dirty="0">
                <a:ln w="17780" cmpd="dbl">
                  <a:solidFill>
                    <a:schemeClr val="tx1">
                      <a:lumMod val="95000"/>
                      <a:lumOff val="5000"/>
                      <a:alpha val="0"/>
                    </a:schemeClr>
                  </a:solidFill>
                  <a:prstDash val="dash"/>
                  <a:miter lim="800000"/>
                </a:ln>
                <a:solidFill>
                  <a:srgbClr val="FFC000"/>
                </a:solidFill>
                <a:effectLst>
                  <a:outerShdw blurRad="38100" dist="38100" dir="2700000" algn="tl">
                    <a:srgbClr val="000000">
                      <a:alpha val="43137"/>
                    </a:srgbClr>
                  </a:outerShdw>
                </a:effectLst>
                <a:latin typeface="Segoe Script" pitchFamily="34" charset="0"/>
              </a:rPr>
              <a:t>asih</a:t>
            </a:r>
          </a:p>
        </p:txBody>
      </p:sp>
    </p:spTree>
    <p:extLst>
      <p:ext uri="{BB962C8B-B14F-4D97-AF65-F5344CB8AC3E}">
        <p14:creationId xmlns:p14="http://schemas.microsoft.com/office/powerpoint/2010/main" val="16137740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463" y="179987"/>
            <a:ext cx="3352800" cy="337209"/>
          </a:xfrm>
        </p:spPr>
        <p:style>
          <a:lnRef idx="1">
            <a:schemeClr val="dk1"/>
          </a:lnRef>
          <a:fillRef idx="2">
            <a:schemeClr val="dk1"/>
          </a:fillRef>
          <a:effectRef idx="1">
            <a:schemeClr val="dk1"/>
          </a:effectRef>
          <a:fontRef idx="minor">
            <a:schemeClr val="dk1"/>
          </a:fontRef>
        </p:style>
        <p:txBody>
          <a:bodyPr>
            <a:noAutofit/>
          </a:bodyPr>
          <a:lstStyle/>
          <a:p>
            <a:r>
              <a:rPr lang="en-US" sz="2800" dirty="0" err="1"/>
              <a:t>Contoh</a:t>
            </a:r>
            <a:r>
              <a:rPr lang="en-US" sz="2800" dirty="0"/>
              <a:t> </a:t>
            </a:r>
            <a:r>
              <a:rPr lang="en-US" sz="2800" dirty="0" err="1"/>
              <a:t>kasus</a:t>
            </a:r>
            <a:endParaRPr lang="en-US" sz="2800" dirty="0"/>
          </a:p>
        </p:txBody>
      </p:sp>
      <p:sp>
        <p:nvSpPr>
          <p:cNvPr id="3" name="Content Placeholder 2"/>
          <p:cNvSpPr>
            <a:spLocks noGrp="1"/>
          </p:cNvSpPr>
          <p:nvPr>
            <p:ph idx="1"/>
          </p:nvPr>
        </p:nvSpPr>
        <p:spPr>
          <a:xfrm>
            <a:off x="1143000" y="866536"/>
            <a:ext cx="5638800" cy="891382"/>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US" sz="2400" dirty="0" err="1"/>
              <a:t>Keluarga</a:t>
            </a:r>
            <a:r>
              <a:rPr lang="en-US" sz="2400" dirty="0"/>
              <a:t> </a:t>
            </a:r>
            <a:r>
              <a:rPr lang="en-US" sz="2400" dirty="0" err="1"/>
              <a:t>dengan</a:t>
            </a:r>
            <a:r>
              <a:rPr lang="en-US" sz="2400" dirty="0"/>
              <a:t> mas </a:t>
            </a:r>
            <a:r>
              <a:rPr lang="en-US" sz="2400" dirty="0" err="1"/>
              <a:t>kes</a:t>
            </a:r>
            <a:r>
              <a:rPr lang="en-US" sz="2400" dirty="0"/>
              <a:t> TB </a:t>
            </a:r>
            <a:r>
              <a:rPr lang="en-US" sz="2400" dirty="0" err="1"/>
              <a:t>dengan</a:t>
            </a:r>
            <a:r>
              <a:rPr lang="en-US" sz="2400" dirty="0"/>
              <a:t> </a:t>
            </a:r>
            <a:r>
              <a:rPr lang="en-US" sz="2400" dirty="0" err="1"/>
              <a:t>batuk</a:t>
            </a:r>
            <a:r>
              <a:rPr lang="en-US" sz="2400" dirty="0"/>
              <a:t> sputum </a:t>
            </a:r>
            <a:r>
              <a:rPr lang="en-US" sz="2400" dirty="0" err="1"/>
              <a:t>masih</a:t>
            </a:r>
            <a:r>
              <a:rPr lang="en-US" sz="2400" dirty="0"/>
              <a:t> </a:t>
            </a:r>
            <a:r>
              <a:rPr lang="en-US" sz="2400" dirty="0" err="1"/>
              <a:t>purulen</a:t>
            </a:r>
            <a:r>
              <a:rPr lang="en-US" sz="2400" dirty="0"/>
              <a:t> </a:t>
            </a:r>
            <a:r>
              <a:rPr lang="en-US" sz="2400" dirty="0" err="1"/>
              <a:t>dan</a:t>
            </a:r>
            <a:r>
              <a:rPr lang="en-US" sz="2400" dirty="0"/>
              <a:t> </a:t>
            </a:r>
            <a:r>
              <a:rPr lang="en-US" sz="2400" dirty="0" err="1"/>
              <a:t>gizi</a:t>
            </a:r>
            <a:r>
              <a:rPr lang="en-US" sz="2400" dirty="0"/>
              <a:t> yang </a:t>
            </a:r>
            <a:r>
              <a:rPr lang="en-US" sz="2400" dirty="0" err="1"/>
              <a:t>kurang</a:t>
            </a:r>
            <a:endParaRPr lang="en-US" sz="2400" dirty="0"/>
          </a:p>
        </p:txBody>
      </p:sp>
      <p:sp>
        <p:nvSpPr>
          <p:cNvPr id="7" name="Content Placeholder 2"/>
          <p:cNvSpPr txBox="1">
            <a:spLocks/>
          </p:cNvSpPr>
          <p:nvPr/>
        </p:nvSpPr>
        <p:spPr>
          <a:xfrm>
            <a:off x="304800" y="2091365"/>
            <a:ext cx="5155096" cy="42077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u="sng" dirty="0" err="1"/>
              <a:t>Intervensi</a:t>
            </a:r>
            <a:r>
              <a:rPr lang="en-US" sz="1800" u="sng" dirty="0"/>
              <a:t> </a:t>
            </a:r>
            <a:r>
              <a:rPr lang="en-US" sz="1800" u="sng" dirty="0" err="1"/>
              <a:t>Keperawatan</a:t>
            </a:r>
            <a:r>
              <a:rPr lang="en-US" sz="1800" u="sng" dirty="0"/>
              <a:t>, an:  </a:t>
            </a:r>
          </a:p>
          <a:p>
            <a:pPr>
              <a:buFontTx/>
              <a:buChar char="-"/>
            </a:pPr>
            <a:r>
              <a:rPr lang="en-US" sz="1800" dirty="0" err="1"/>
              <a:t>Mengatasi</a:t>
            </a:r>
            <a:r>
              <a:rPr lang="en-US" sz="1800" dirty="0"/>
              <a:t> </a:t>
            </a:r>
            <a:r>
              <a:rPr lang="en-US" sz="1800" dirty="0" err="1"/>
              <a:t>Masalah</a:t>
            </a:r>
            <a:r>
              <a:rPr lang="en-US" sz="1800" dirty="0"/>
              <a:t> </a:t>
            </a:r>
            <a:r>
              <a:rPr lang="en-US" sz="1800" dirty="0" err="1"/>
              <a:t>batuk</a:t>
            </a:r>
            <a:r>
              <a:rPr lang="en-US" sz="1800" dirty="0"/>
              <a:t> : </a:t>
            </a:r>
            <a:r>
              <a:rPr lang="id-ID" sz="1800" dirty="0"/>
              <a:t>ajarkan posisi semi fowle</a:t>
            </a:r>
            <a:r>
              <a:rPr lang="en-US" sz="1800" dirty="0"/>
              <a:t>r, </a:t>
            </a:r>
            <a:r>
              <a:rPr lang="id-ID" sz="1800" dirty="0"/>
              <a:t>ajarkan teknik batuk efektif</a:t>
            </a:r>
            <a:r>
              <a:rPr lang="en-US" sz="1800" dirty="0"/>
              <a:t>, </a:t>
            </a:r>
            <a:r>
              <a:rPr lang="id-ID" sz="1800" dirty="0"/>
              <a:t>anjurkan klien untuk minum air hangat yang banyak</a:t>
            </a:r>
            <a:endParaRPr lang="en-US" sz="1800" dirty="0"/>
          </a:p>
          <a:p>
            <a:pPr>
              <a:buFontTx/>
              <a:buChar char="-"/>
            </a:pPr>
            <a:r>
              <a:rPr lang="en-GB" sz="1800" dirty="0" err="1"/>
              <a:t>Jelaskan</a:t>
            </a:r>
            <a:r>
              <a:rPr lang="en-GB" sz="1800" dirty="0"/>
              <a:t> </a:t>
            </a:r>
            <a:r>
              <a:rPr lang="en-GB" sz="1800" dirty="0" err="1"/>
              <a:t>dan</a:t>
            </a:r>
            <a:r>
              <a:rPr lang="en-GB" sz="1800" dirty="0"/>
              <a:t> </a:t>
            </a:r>
            <a:r>
              <a:rPr lang="en-GB" sz="1800" dirty="0" err="1"/>
              <a:t>demontrasikan</a:t>
            </a:r>
            <a:r>
              <a:rPr lang="en-GB" sz="1800" dirty="0"/>
              <a:t>  </a:t>
            </a:r>
            <a:r>
              <a:rPr lang="en-GB" sz="1800" dirty="0" err="1"/>
              <a:t>cara</a:t>
            </a:r>
            <a:r>
              <a:rPr lang="en-GB" sz="1800" dirty="0"/>
              <a:t> </a:t>
            </a:r>
            <a:r>
              <a:rPr lang="en-GB" sz="1800" dirty="0" err="1"/>
              <a:t>hidup</a:t>
            </a:r>
            <a:r>
              <a:rPr lang="en-GB" sz="1800" dirty="0"/>
              <a:t> </a:t>
            </a:r>
            <a:r>
              <a:rPr lang="en-GB" sz="1800" dirty="0" err="1"/>
              <a:t>sehat</a:t>
            </a:r>
            <a:r>
              <a:rPr lang="en-GB" sz="1800" dirty="0"/>
              <a:t> </a:t>
            </a:r>
            <a:r>
              <a:rPr lang="en-GB" sz="1800" dirty="0" err="1"/>
              <a:t>seperti</a:t>
            </a:r>
            <a:r>
              <a:rPr lang="en-GB" sz="1800" dirty="0"/>
              <a:t> : </a:t>
            </a:r>
            <a:r>
              <a:rPr lang="en-GB" sz="1800" dirty="0" err="1"/>
              <a:t>pada</a:t>
            </a:r>
            <a:r>
              <a:rPr lang="en-GB" sz="1800" dirty="0"/>
              <a:t> </a:t>
            </a:r>
            <a:r>
              <a:rPr lang="en-GB" sz="1800" dirty="0" err="1"/>
              <a:t>saat</a:t>
            </a:r>
            <a:r>
              <a:rPr lang="en-GB" sz="1800" dirty="0"/>
              <a:t> </a:t>
            </a:r>
            <a:r>
              <a:rPr lang="en-GB" sz="1800" dirty="0" err="1"/>
              <a:t>batuk</a:t>
            </a:r>
            <a:r>
              <a:rPr lang="en-GB" sz="1800" dirty="0"/>
              <a:t>, </a:t>
            </a:r>
            <a:r>
              <a:rPr lang="en-GB" sz="1800" dirty="0" err="1"/>
              <a:t>bersin</a:t>
            </a:r>
            <a:r>
              <a:rPr lang="en-GB" sz="1800" dirty="0"/>
              <a:t> </a:t>
            </a:r>
            <a:r>
              <a:rPr lang="en-GB" sz="1800" dirty="0" err="1"/>
              <a:t>dan</a:t>
            </a:r>
            <a:r>
              <a:rPr lang="en-GB" sz="1800" dirty="0"/>
              <a:t> </a:t>
            </a:r>
            <a:r>
              <a:rPr lang="en-GB" sz="1800" dirty="0" err="1"/>
              <a:t>menguap</a:t>
            </a:r>
            <a:r>
              <a:rPr lang="en-GB" sz="1800" dirty="0"/>
              <a:t> </a:t>
            </a:r>
            <a:r>
              <a:rPr lang="en-GB" sz="1800" dirty="0" err="1"/>
              <a:t>sebaiknya</a:t>
            </a:r>
            <a:r>
              <a:rPr lang="en-GB" sz="1800" dirty="0"/>
              <a:t>  </a:t>
            </a:r>
            <a:r>
              <a:rPr lang="en-GB" sz="1800" dirty="0" err="1"/>
              <a:t>mulut</a:t>
            </a:r>
            <a:r>
              <a:rPr lang="en-GB" sz="1800" dirty="0"/>
              <a:t> </a:t>
            </a:r>
            <a:r>
              <a:rPr lang="en-GB" sz="1800" dirty="0" err="1"/>
              <a:t>dan</a:t>
            </a:r>
            <a:r>
              <a:rPr lang="en-GB" sz="1800" dirty="0"/>
              <a:t> </a:t>
            </a:r>
            <a:r>
              <a:rPr lang="en-GB" sz="1800" dirty="0" err="1"/>
              <a:t>hidung</a:t>
            </a:r>
            <a:r>
              <a:rPr lang="en-GB" sz="1800" dirty="0"/>
              <a:t> </a:t>
            </a:r>
            <a:r>
              <a:rPr lang="en-GB" sz="1800" dirty="0" err="1"/>
              <a:t>ditutup</a:t>
            </a:r>
            <a:r>
              <a:rPr lang="en-GB" sz="1800" dirty="0"/>
              <a:t> ; </a:t>
            </a:r>
            <a:r>
              <a:rPr lang="en-GB" sz="1800" dirty="0" err="1"/>
              <a:t>cara</a:t>
            </a:r>
            <a:r>
              <a:rPr lang="en-GB" sz="1800" dirty="0"/>
              <a:t> </a:t>
            </a:r>
            <a:r>
              <a:rPr lang="en-GB" sz="1800" dirty="0" err="1"/>
              <a:t>membuang</a:t>
            </a:r>
            <a:r>
              <a:rPr lang="en-GB" sz="1800" dirty="0"/>
              <a:t> </a:t>
            </a:r>
            <a:r>
              <a:rPr lang="en-GB" sz="1800" dirty="0" err="1"/>
              <a:t>dahak</a:t>
            </a:r>
            <a:r>
              <a:rPr lang="en-GB" sz="1800" dirty="0"/>
              <a:t> </a:t>
            </a:r>
            <a:r>
              <a:rPr lang="en-GB" sz="1800" dirty="0" err="1"/>
              <a:t>atau</a:t>
            </a:r>
            <a:r>
              <a:rPr lang="en-GB" sz="1800" dirty="0"/>
              <a:t> </a:t>
            </a:r>
            <a:r>
              <a:rPr lang="en-GB" sz="1800" dirty="0" err="1"/>
              <a:t>ludah</a:t>
            </a:r>
            <a:r>
              <a:rPr lang="en-GB" sz="1800" dirty="0"/>
              <a:t>, </a:t>
            </a:r>
            <a:r>
              <a:rPr lang="en-GB" sz="1800" dirty="0" err="1"/>
              <a:t>penggunaan</a:t>
            </a:r>
            <a:r>
              <a:rPr lang="en-GB" sz="1800" dirty="0"/>
              <a:t> </a:t>
            </a:r>
            <a:r>
              <a:rPr lang="en-GB" sz="1800" dirty="0" err="1"/>
              <a:t>alat</a:t>
            </a:r>
            <a:r>
              <a:rPr lang="en-GB" sz="1800" dirty="0"/>
              <a:t> </a:t>
            </a:r>
            <a:r>
              <a:rPr lang="en-GB" sz="1800" dirty="0" err="1"/>
              <a:t>makan</a:t>
            </a:r>
            <a:r>
              <a:rPr lang="en-GB" sz="1800" dirty="0"/>
              <a:t>.</a:t>
            </a:r>
          </a:p>
          <a:p>
            <a:pPr>
              <a:buFontTx/>
              <a:buChar char="-"/>
            </a:pPr>
            <a:r>
              <a:rPr lang="en-GB" sz="1800" dirty="0" err="1"/>
              <a:t>Jelaskan</a:t>
            </a:r>
            <a:r>
              <a:rPr lang="en-GB" sz="1800" dirty="0"/>
              <a:t>  </a:t>
            </a:r>
            <a:r>
              <a:rPr lang="en-GB" sz="1800" dirty="0" err="1"/>
              <a:t>dan</a:t>
            </a:r>
            <a:r>
              <a:rPr lang="en-GB" sz="1800" dirty="0"/>
              <a:t> </a:t>
            </a:r>
            <a:r>
              <a:rPr lang="en-GB" sz="1800" dirty="0" err="1"/>
              <a:t>demontrasikan</a:t>
            </a:r>
            <a:r>
              <a:rPr lang="en-GB" sz="1800" dirty="0"/>
              <a:t>  </a:t>
            </a:r>
            <a:r>
              <a:rPr lang="en-GB" sz="1800" dirty="0" err="1"/>
              <a:t>tentang</a:t>
            </a:r>
            <a:r>
              <a:rPr lang="en-GB" sz="1800" dirty="0"/>
              <a:t> </a:t>
            </a:r>
            <a:r>
              <a:rPr lang="en-GB" sz="1800" dirty="0" err="1"/>
              <a:t>rumah</a:t>
            </a:r>
            <a:r>
              <a:rPr lang="en-GB" sz="1800" dirty="0"/>
              <a:t> yang </a:t>
            </a:r>
            <a:r>
              <a:rPr lang="en-GB" sz="1800" dirty="0" err="1"/>
              <a:t>mendukung</a:t>
            </a:r>
            <a:r>
              <a:rPr lang="en-GB" sz="1800" dirty="0"/>
              <a:t> </a:t>
            </a:r>
            <a:r>
              <a:rPr lang="en-GB" sz="1800" dirty="0" err="1"/>
              <a:t>tidak</a:t>
            </a:r>
            <a:r>
              <a:rPr lang="en-GB" sz="1800" dirty="0"/>
              <a:t> </a:t>
            </a:r>
            <a:r>
              <a:rPr lang="en-GB" sz="1800" dirty="0" err="1"/>
              <a:t>terjadinya</a:t>
            </a:r>
            <a:r>
              <a:rPr lang="en-GB" sz="1800" dirty="0"/>
              <a:t> </a:t>
            </a:r>
            <a:r>
              <a:rPr lang="en-GB" sz="1800" dirty="0" err="1"/>
              <a:t>penularan</a:t>
            </a:r>
            <a:r>
              <a:rPr lang="en-GB" sz="1800" dirty="0"/>
              <a:t> TB </a:t>
            </a:r>
            <a:r>
              <a:rPr lang="en-GB" sz="1800" dirty="0" err="1"/>
              <a:t>paru</a:t>
            </a:r>
            <a:r>
              <a:rPr lang="en-GB" sz="1800" dirty="0"/>
              <a:t>, </a:t>
            </a:r>
            <a:r>
              <a:rPr lang="en-GB" sz="1800" dirty="0" err="1"/>
              <a:t>seperti</a:t>
            </a:r>
            <a:r>
              <a:rPr lang="en-GB" sz="1800" dirty="0"/>
              <a:t> </a:t>
            </a:r>
            <a:r>
              <a:rPr lang="en-GB" sz="1800" dirty="0" err="1"/>
              <a:t>menjaga</a:t>
            </a:r>
            <a:r>
              <a:rPr lang="en-GB" sz="1800" dirty="0"/>
              <a:t> </a:t>
            </a:r>
            <a:r>
              <a:rPr lang="en-GB" sz="1800" dirty="0" err="1"/>
              <a:t>kebersihan</a:t>
            </a:r>
            <a:r>
              <a:rPr lang="en-GB" sz="1800" dirty="0"/>
              <a:t> </a:t>
            </a:r>
            <a:r>
              <a:rPr lang="en-GB" sz="1800" dirty="0" err="1"/>
              <a:t>lingkungan</a:t>
            </a:r>
            <a:r>
              <a:rPr lang="en-GB" sz="1800" dirty="0"/>
              <a:t>  </a:t>
            </a:r>
            <a:r>
              <a:rPr lang="en-GB" sz="1800" dirty="0" err="1"/>
              <a:t>dari</a:t>
            </a:r>
            <a:r>
              <a:rPr lang="en-GB" sz="1800" dirty="0"/>
              <a:t> </a:t>
            </a:r>
            <a:r>
              <a:rPr lang="en-GB" sz="1800" dirty="0" err="1"/>
              <a:t>polusi</a:t>
            </a:r>
            <a:r>
              <a:rPr lang="en-GB" sz="1800" dirty="0"/>
              <a:t>  </a:t>
            </a:r>
            <a:r>
              <a:rPr lang="en-GB" sz="1800" dirty="0" err="1"/>
              <a:t>udara</a:t>
            </a:r>
            <a:r>
              <a:rPr lang="en-GB" sz="1800" dirty="0"/>
              <a:t>, </a:t>
            </a:r>
            <a:r>
              <a:rPr lang="en-GB" sz="1800" dirty="0" err="1"/>
              <a:t>ventilasi</a:t>
            </a:r>
            <a:r>
              <a:rPr lang="en-GB" sz="1800" dirty="0"/>
              <a:t> </a:t>
            </a:r>
            <a:r>
              <a:rPr lang="en-GB" sz="1800" dirty="0" err="1"/>
              <a:t>rumah</a:t>
            </a:r>
            <a:r>
              <a:rPr lang="en-GB" sz="1800" dirty="0"/>
              <a:t> </a:t>
            </a:r>
            <a:r>
              <a:rPr lang="en-GB" sz="1800" dirty="0" err="1"/>
              <a:t>harus</a:t>
            </a:r>
            <a:r>
              <a:rPr lang="en-GB" sz="1800" dirty="0"/>
              <a:t> </a:t>
            </a:r>
            <a:r>
              <a:rPr lang="en-GB" sz="1800" dirty="0" err="1"/>
              <a:t>cukup</a:t>
            </a:r>
            <a:r>
              <a:rPr lang="en-GB" sz="1800" dirty="0"/>
              <a:t> : </a:t>
            </a:r>
            <a:r>
              <a:rPr lang="en-GB" sz="1800" dirty="0" err="1"/>
              <a:t>udara</a:t>
            </a:r>
            <a:r>
              <a:rPr lang="en-GB" sz="1800" dirty="0"/>
              <a:t>, </a:t>
            </a:r>
            <a:r>
              <a:rPr lang="en-GB" sz="1800" dirty="0" err="1"/>
              <a:t>pencahayaan,sinar</a:t>
            </a:r>
            <a:r>
              <a:rPr lang="en-GB" sz="1800" dirty="0"/>
              <a:t> </a:t>
            </a:r>
            <a:r>
              <a:rPr lang="en-GB" sz="1800" dirty="0" err="1"/>
              <a:t>matahari</a:t>
            </a:r>
            <a:endParaRPr lang="en-GB" sz="1800" dirty="0"/>
          </a:p>
          <a:p>
            <a:pPr marL="0" indent="0">
              <a:buNone/>
            </a:pPr>
            <a:endParaRPr lang="en-US" sz="1800" dirty="0"/>
          </a:p>
          <a:p>
            <a:pPr>
              <a:buFontTx/>
              <a:buChar char="-"/>
            </a:pPr>
            <a:endParaRPr lang="en-US" sz="1800" dirty="0"/>
          </a:p>
          <a:p>
            <a:pPr lvl="0"/>
            <a:endParaRPr lang="en-US" sz="1800" dirty="0"/>
          </a:p>
          <a:p>
            <a:pPr marL="0" indent="0">
              <a:buFont typeface="Arial" pitchFamily="34" charset="0"/>
              <a:buNone/>
            </a:pPr>
            <a:endParaRPr lang="en-US" sz="1800" dirty="0"/>
          </a:p>
        </p:txBody>
      </p:sp>
      <p:sp>
        <p:nvSpPr>
          <p:cNvPr id="8" name="Content Placeholder 2"/>
          <p:cNvSpPr txBox="1">
            <a:spLocks/>
          </p:cNvSpPr>
          <p:nvPr/>
        </p:nvSpPr>
        <p:spPr>
          <a:xfrm>
            <a:off x="6552442" y="3564115"/>
            <a:ext cx="2006048"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a:t>Konsultasi</a:t>
            </a:r>
            <a:r>
              <a:rPr lang="en-US" sz="1800" dirty="0"/>
              <a:t> </a:t>
            </a:r>
            <a:r>
              <a:rPr lang="en-US" sz="1800" dirty="0" err="1"/>
              <a:t>dengan</a:t>
            </a:r>
            <a:r>
              <a:rPr lang="en-US" sz="1800" dirty="0"/>
              <a:t> </a:t>
            </a:r>
            <a:r>
              <a:rPr lang="en-US" sz="1800" dirty="0" err="1"/>
              <a:t>Ahli</a:t>
            </a:r>
            <a:r>
              <a:rPr lang="en-US" sz="1800" dirty="0"/>
              <a:t> </a:t>
            </a:r>
            <a:r>
              <a:rPr lang="en-US" sz="1800" dirty="0" err="1"/>
              <a:t>Gizi</a:t>
            </a:r>
            <a:r>
              <a:rPr lang="en-US" sz="1800" dirty="0"/>
              <a:t> </a:t>
            </a:r>
            <a:r>
              <a:rPr lang="en-US" sz="1800" dirty="0" err="1"/>
              <a:t>untuk</a:t>
            </a:r>
            <a:r>
              <a:rPr lang="en-US" sz="1800" dirty="0"/>
              <a:t> </a:t>
            </a:r>
            <a:r>
              <a:rPr lang="en-US" sz="1800" dirty="0" err="1"/>
              <a:t>kebutuhan</a:t>
            </a:r>
            <a:r>
              <a:rPr lang="en-US" sz="1800" dirty="0"/>
              <a:t> </a:t>
            </a:r>
            <a:r>
              <a:rPr lang="en-US" sz="1800" dirty="0" err="1"/>
              <a:t>nutrisi</a:t>
            </a:r>
            <a:r>
              <a:rPr lang="en-US" sz="1800" dirty="0"/>
              <a:t>  </a:t>
            </a:r>
          </a:p>
        </p:txBody>
      </p:sp>
      <p:sp>
        <p:nvSpPr>
          <p:cNvPr id="9" name="Content Placeholder 2"/>
          <p:cNvSpPr txBox="1">
            <a:spLocks/>
          </p:cNvSpPr>
          <p:nvPr/>
        </p:nvSpPr>
        <p:spPr>
          <a:xfrm>
            <a:off x="6571701" y="2323393"/>
            <a:ext cx="2209800" cy="11347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a:t>Medis</a:t>
            </a:r>
            <a:r>
              <a:rPr lang="en-US" sz="1800" dirty="0"/>
              <a:t>/</a:t>
            </a:r>
            <a:r>
              <a:rPr lang="en-US" sz="1800" dirty="0" err="1"/>
              <a:t>Dokter</a:t>
            </a:r>
            <a:r>
              <a:rPr lang="en-US" sz="1800" dirty="0"/>
              <a:t> :</a:t>
            </a:r>
          </a:p>
          <a:p>
            <a:pPr marL="0" indent="0">
              <a:buFont typeface="Arial" pitchFamily="34" charset="0"/>
              <a:buNone/>
            </a:pPr>
            <a:r>
              <a:rPr lang="en-US" sz="1800" dirty="0" err="1"/>
              <a:t>Pemberian</a:t>
            </a:r>
            <a:r>
              <a:rPr lang="en-US" sz="1800" dirty="0"/>
              <a:t> </a:t>
            </a:r>
            <a:r>
              <a:rPr lang="en-US" sz="1800" dirty="0" err="1"/>
              <a:t>terapi</a:t>
            </a:r>
            <a:r>
              <a:rPr lang="en-US" sz="1800" dirty="0"/>
              <a:t> OAT  </a:t>
            </a:r>
          </a:p>
        </p:txBody>
      </p:sp>
      <p:sp>
        <p:nvSpPr>
          <p:cNvPr id="10" name="Content Placeholder 2"/>
          <p:cNvSpPr txBox="1">
            <a:spLocks/>
          </p:cNvSpPr>
          <p:nvPr/>
        </p:nvSpPr>
        <p:spPr>
          <a:xfrm>
            <a:off x="6579222" y="4735745"/>
            <a:ext cx="2250385"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a:t>Faskes</a:t>
            </a:r>
            <a:r>
              <a:rPr lang="en-US" sz="1800" dirty="0"/>
              <a:t> (</a:t>
            </a:r>
            <a:r>
              <a:rPr lang="en-US" sz="1800" dirty="0" err="1"/>
              <a:t>Puskesmas</a:t>
            </a:r>
            <a:r>
              <a:rPr lang="en-US" sz="1800" dirty="0"/>
              <a:t> /RS/</a:t>
            </a:r>
            <a:r>
              <a:rPr lang="en-US" sz="1800" dirty="0" err="1"/>
              <a:t>Klinik</a:t>
            </a:r>
            <a:r>
              <a:rPr lang="en-US" sz="1800" dirty="0"/>
              <a:t>, dl) </a:t>
            </a:r>
            <a:r>
              <a:rPr lang="en-US" sz="1800" dirty="0" err="1"/>
              <a:t>jika</a:t>
            </a:r>
            <a:r>
              <a:rPr lang="en-US" sz="1800" dirty="0"/>
              <a:t> </a:t>
            </a:r>
            <a:r>
              <a:rPr lang="en-US" sz="1800" dirty="0" err="1"/>
              <a:t>terjadi</a:t>
            </a:r>
            <a:r>
              <a:rPr lang="en-US" sz="1800" dirty="0"/>
              <a:t> </a:t>
            </a:r>
            <a:r>
              <a:rPr lang="en-US" sz="1800" dirty="0" err="1"/>
              <a:t>komplikasi</a:t>
            </a:r>
            <a:endParaRPr lang="en-US" sz="1800" dirty="0"/>
          </a:p>
        </p:txBody>
      </p:sp>
      <p:sp>
        <p:nvSpPr>
          <p:cNvPr id="12" name="Title 1"/>
          <p:cNvSpPr txBox="1">
            <a:spLocks/>
          </p:cNvSpPr>
          <p:nvPr/>
        </p:nvSpPr>
        <p:spPr>
          <a:xfrm>
            <a:off x="6198240" y="2092990"/>
            <a:ext cx="2433085" cy="226533"/>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u="sng" dirty="0" err="1"/>
              <a:t>Intervensi</a:t>
            </a:r>
            <a:r>
              <a:rPr lang="en-US" sz="1800" u="sng" dirty="0"/>
              <a:t> </a:t>
            </a:r>
            <a:r>
              <a:rPr lang="en-US" sz="1800" u="sng" dirty="0" err="1"/>
              <a:t>Kolaborasi</a:t>
            </a:r>
            <a:r>
              <a:rPr lang="en-US" sz="1800" u="sng" dirty="0"/>
              <a:t> :</a:t>
            </a:r>
          </a:p>
        </p:txBody>
      </p:sp>
    </p:spTree>
    <p:extLst>
      <p:ext uri="{BB962C8B-B14F-4D97-AF65-F5344CB8AC3E}">
        <p14:creationId xmlns:p14="http://schemas.microsoft.com/office/powerpoint/2010/main" val="340873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9688" y="914400"/>
            <a:ext cx="9183688" cy="5410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5" name="Title 5"/>
          <p:cNvSpPr>
            <a:spLocks noGrp="1"/>
          </p:cNvSpPr>
          <p:nvPr>
            <p:ph type="title"/>
          </p:nvPr>
        </p:nvSpPr>
        <p:spPr>
          <a:xfrm>
            <a:off x="1371600" y="0"/>
            <a:ext cx="7772400" cy="758477"/>
          </a:xfrm>
        </p:spPr>
        <p:style>
          <a:lnRef idx="1">
            <a:schemeClr val="dk1"/>
          </a:lnRef>
          <a:fillRef idx="2">
            <a:schemeClr val="dk1"/>
          </a:fillRef>
          <a:effectRef idx="1">
            <a:schemeClr val="dk1"/>
          </a:effectRef>
          <a:fontRef idx="minor">
            <a:schemeClr val="dk1"/>
          </a:fontRef>
        </p:style>
        <p:txBody>
          <a:bodyPr>
            <a:noAutofit/>
          </a:bodyPr>
          <a:lstStyle/>
          <a:p>
            <a:pPr eaLnBrk="1" fontAlgn="auto" hangingPunct="1">
              <a:spcBef>
                <a:spcPts val="0"/>
              </a:spcBef>
              <a:spcAft>
                <a:spcPts val="0"/>
              </a:spcAft>
              <a:buClr>
                <a:schemeClr val="tx2"/>
              </a:buClr>
              <a:buSzPct val="70000"/>
              <a:buFont typeface="Wingdings" pitchFamily="2" charset="2"/>
              <a:buNone/>
              <a:defRPr/>
            </a:pPr>
            <a:r>
              <a:rPr lang="id-ID" sz="2800" b="1" dirty="0">
                <a:effectLst>
                  <a:outerShdw blurRad="38100" dist="38100" dir="2700000" algn="tl">
                    <a:srgbClr val="000000">
                      <a:alpha val="43137"/>
                    </a:srgbClr>
                  </a:outerShdw>
                </a:effectLst>
                <a:latin typeface="Book Antiqua" panose="02040602050305030304" pitchFamily="18" charset="0"/>
                <a:ea typeface="+mn-ea"/>
                <a:cs typeface="+mn-cs"/>
              </a:rPr>
              <a:t>ARAH PE</a:t>
            </a:r>
            <a:r>
              <a:rPr lang="en-US" sz="2800" b="1" dirty="0">
                <a:effectLst>
                  <a:outerShdw blurRad="38100" dist="38100" dir="2700000" algn="tl">
                    <a:srgbClr val="000000">
                      <a:alpha val="43137"/>
                    </a:srgbClr>
                  </a:outerShdw>
                </a:effectLst>
                <a:latin typeface="Book Antiqua" panose="02040602050305030304" pitchFamily="18" charset="0"/>
                <a:ea typeface="+mn-ea"/>
                <a:cs typeface="+mn-cs"/>
              </a:rPr>
              <a:t>MBANGUNAN KESEHATAN </a:t>
            </a:r>
            <a:r>
              <a:rPr lang="id-ID" sz="2800" b="1" dirty="0">
                <a:effectLst>
                  <a:outerShdw blurRad="38100" dist="38100" dir="2700000" algn="tl">
                    <a:srgbClr val="000000">
                      <a:alpha val="43137"/>
                    </a:srgbClr>
                  </a:outerShdw>
                </a:effectLst>
                <a:latin typeface="Book Antiqua" panose="02040602050305030304" pitchFamily="18" charset="0"/>
                <a:ea typeface="+mn-ea"/>
                <a:cs typeface="+mn-cs"/>
              </a:rPr>
              <a:t/>
            </a:r>
            <a:br>
              <a:rPr lang="id-ID" sz="2800" b="1" dirty="0">
                <a:effectLst>
                  <a:outerShdw blurRad="38100" dist="38100" dir="2700000" algn="tl">
                    <a:srgbClr val="000000">
                      <a:alpha val="43137"/>
                    </a:srgbClr>
                  </a:outerShdw>
                </a:effectLst>
                <a:latin typeface="Book Antiqua" panose="02040602050305030304" pitchFamily="18" charset="0"/>
                <a:ea typeface="+mn-ea"/>
                <a:cs typeface="+mn-cs"/>
              </a:rPr>
            </a:br>
            <a:r>
              <a:rPr lang="id-ID" sz="2800" b="1" dirty="0">
                <a:effectLst>
                  <a:outerShdw blurRad="38100" dist="38100" dir="2700000" algn="tl">
                    <a:srgbClr val="000000">
                      <a:alpha val="43137"/>
                    </a:srgbClr>
                  </a:outerShdw>
                </a:effectLst>
                <a:latin typeface="Book Antiqua" panose="02040602050305030304" pitchFamily="18" charset="0"/>
                <a:ea typeface="+mn-ea"/>
                <a:cs typeface="+mn-cs"/>
              </a:rPr>
              <a:t>(2005-2024)</a:t>
            </a:r>
          </a:p>
        </p:txBody>
      </p:sp>
      <p:sp>
        <p:nvSpPr>
          <p:cNvPr id="36" name="Rectangle 35"/>
          <p:cNvSpPr/>
          <p:nvPr/>
        </p:nvSpPr>
        <p:spPr>
          <a:xfrm>
            <a:off x="2873375" y="1524000"/>
            <a:ext cx="1747838" cy="4370388"/>
          </a:xfrm>
          <a:prstGeom prst="rect">
            <a:avLst/>
          </a:prstGeom>
          <a:solidFill>
            <a:srgbClr val="969696">
              <a:alpha val="21000"/>
            </a:srgbClr>
          </a:solidFill>
          <a:ln w="3175">
            <a:solidFill>
              <a:srgbClr val="969696"/>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id-ID" b="1" dirty="0">
                <a:solidFill>
                  <a:srgbClr val="000000"/>
                </a:solidFill>
                <a:latin typeface="Arial Narrow"/>
                <a:cs typeface="Arial Narrow"/>
              </a:rPr>
              <a:t>RPJMN II</a:t>
            </a:r>
          </a:p>
          <a:p>
            <a:pPr algn="ctr" eaLnBrk="1" fontAlgn="auto" hangingPunct="1">
              <a:spcBef>
                <a:spcPts val="0"/>
              </a:spcBef>
              <a:spcAft>
                <a:spcPts val="0"/>
              </a:spcAft>
              <a:defRPr/>
            </a:pPr>
            <a:r>
              <a:rPr lang="id-ID" b="1" dirty="0">
                <a:solidFill>
                  <a:srgbClr val="000000"/>
                </a:solidFill>
                <a:latin typeface="Arial Narrow"/>
                <a:cs typeface="Arial Narrow"/>
              </a:rPr>
              <a:t>201</a:t>
            </a:r>
            <a:r>
              <a:rPr lang="en-US" b="1" dirty="0">
                <a:solidFill>
                  <a:srgbClr val="000000"/>
                </a:solidFill>
                <a:latin typeface="Arial Narrow"/>
                <a:cs typeface="Arial Narrow"/>
              </a:rPr>
              <a:t>0-</a:t>
            </a:r>
            <a:r>
              <a:rPr lang="id-ID" b="1" dirty="0">
                <a:solidFill>
                  <a:srgbClr val="000000"/>
                </a:solidFill>
                <a:latin typeface="Arial Narrow"/>
                <a:cs typeface="Arial Narrow"/>
              </a:rPr>
              <a:t>201</a:t>
            </a:r>
            <a:r>
              <a:rPr lang="en-US" b="1" dirty="0">
                <a:solidFill>
                  <a:srgbClr val="000000"/>
                </a:solidFill>
                <a:latin typeface="Arial Narrow"/>
                <a:cs typeface="Arial Narrow"/>
              </a:rPr>
              <a:t>5</a:t>
            </a:r>
            <a:endParaRPr lang="id-ID" b="1" dirty="0">
              <a:solidFill>
                <a:srgbClr val="000000"/>
              </a:solidFill>
              <a:latin typeface="Arial Narrow"/>
              <a:cs typeface="Arial Narrow"/>
            </a:endParaRPr>
          </a:p>
        </p:txBody>
      </p:sp>
      <p:sp>
        <p:nvSpPr>
          <p:cNvPr id="37" name="Rectangle 36"/>
          <p:cNvSpPr/>
          <p:nvPr/>
        </p:nvSpPr>
        <p:spPr>
          <a:xfrm>
            <a:off x="6523038" y="1539876"/>
            <a:ext cx="1849437" cy="4398963"/>
          </a:xfrm>
          <a:prstGeom prst="rect">
            <a:avLst/>
          </a:prstGeom>
          <a:solidFill>
            <a:srgbClr val="969696">
              <a:alpha val="21000"/>
            </a:srgbClr>
          </a:solidFill>
          <a:ln w="6350">
            <a:solidFill>
              <a:srgbClr val="969696"/>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id-ID" b="1" dirty="0">
                <a:solidFill>
                  <a:srgbClr val="000000"/>
                </a:solidFill>
                <a:latin typeface="Arial Narrow"/>
                <a:cs typeface="Arial Narrow"/>
              </a:rPr>
              <a:t>RPJMN IV</a:t>
            </a:r>
          </a:p>
          <a:p>
            <a:pPr algn="ctr" eaLnBrk="1" fontAlgn="auto" hangingPunct="1">
              <a:spcBef>
                <a:spcPts val="0"/>
              </a:spcBef>
              <a:spcAft>
                <a:spcPts val="0"/>
              </a:spcAft>
              <a:defRPr/>
            </a:pPr>
            <a:r>
              <a:rPr lang="id-ID" b="1" dirty="0">
                <a:solidFill>
                  <a:srgbClr val="000000"/>
                </a:solidFill>
                <a:latin typeface="Arial Narrow"/>
                <a:cs typeface="Arial Narrow"/>
              </a:rPr>
              <a:t>2020-2024</a:t>
            </a:r>
          </a:p>
        </p:txBody>
      </p:sp>
      <p:sp>
        <p:nvSpPr>
          <p:cNvPr id="15" name="Rectangle 14"/>
          <p:cNvSpPr/>
          <p:nvPr/>
        </p:nvSpPr>
        <p:spPr>
          <a:xfrm>
            <a:off x="4643438" y="1524000"/>
            <a:ext cx="1855787" cy="4389438"/>
          </a:xfrm>
          <a:prstGeom prst="rect">
            <a:avLst/>
          </a:prstGeom>
          <a:solidFill>
            <a:srgbClr val="99CBD8"/>
          </a:solidFill>
          <a:ln w="19050" cmpd="sng">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id-ID" b="1" dirty="0">
                <a:solidFill>
                  <a:srgbClr val="000000"/>
                </a:solidFill>
                <a:latin typeface="Arial Narrow"/>
                <a:cs typeface="Arial Narrow"/>
              </a:rPr>
              <a:t>RPJMN III</a:t>
            </a:r>
          </a:p>
          <a:p>
            <a:pPr algn="ctr" eaLnBrk="1" fontAlgn="auto" hangingPunct="1">
              <a:spcBef>
                <a:spcPts val="0"/>
              </a:spcBef>
              <a:spcAft>
                <a:spcPts val="0"/>
              </a:spcAft>
              <a:defRPr/>
            </a:pPr>
            <a:r>
              <a:rPr lang="id-ID" b="1" dirty="0">
                <a:solidFill>
                  <a:srgbClr val="000000"/>
                </a:solidFill>
                <a:latin typeface="Arial Narrow"/>
                <a:cs typeface="Arial Narrow"/>
              </a:rPr>
              <a:t>2015-2019</a:t>
            </a:r>
          </a:p>
        </p:txBody>
      </p:sp>
      <p:sp>
        <p:nvSpPr>
          <p:cNvPr id="34" name="Rectangle 33"/>
          <p:cNvSpPr/>
          <p:nvPr/>
        </p:nvSpPr>
        <p:spPr>
          <a:xfrm>
            <a:off x="1050923" y="1524000"/>
            <a:ext cx="1804988" cy="4389438"/>
          </a:xfrm>
          <a:prstGeom prst="rect">
            <a:avLst/>
          </a:prstGeom>
          <a:solidFill>
            <a:srgbClr val="969696">
              <a:alpha val="25000"/>
            </a:srgbClr>
          </a:solidFill>
          <a:ln w="3175">
            <a:solidFill>
              <a:srgbClr val="969696"/>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id-ID" b="1" dirty="0">
                <a:solidFill>
                  <a:schemeClr val="tx1"/>
                </a:solidFill>
                <a:latin typeface="Arial Narrow"/>
                <a:cs typeface="Arial Narrow"/>
              </a:rPr>
              <a:t>RPJMN I</a:t>
            </a:r>
          </a:p>
          <a:p>
            <a:pPr algn="ctr" eaLnBrk="1" fontAlgn="auto" hangingPunct="1">
              <a:spcBef>
                <a:spcPts val="0"/>
              </a:spcBef>
              <a:spcAft>
                <a:spcPts val="0"/>
              </a:spcAft>
              <a:defRPr/>
            </a:pPr>
            <a:r>
              <a:rPr lang="id-ID" b="1" dirty="0">
                <a:solidFill>
                  <a:schemeClr val="tx1"/>
                </a:solidFill>
                <a:latin typeface="Arial Narrow"/>
                <a:cs typeface="Arial Narrow"/>
              </a:rPr>
              <a:t>2005-2009</a:t>
            </a:r>
          </a:p>
        </p:txBody>
      </p:sp>
      <p:grpSp>
        <p:nvGrpSpPr>
          <p:cNvPr id="3" name="Group 4"/>
          <p:cNvGrpSpPr>
            <a:grpSpLocks/>
          </p:cNvGrpSpPr>
          <p:nvPr/>
        </p:nvGrpSpPr>
        <p:grpSpPr bwMode="auto">
          <a:xfrm>
            <a:off x="1089025" y="2016126"/>
            <a:ext cx="7292975" cy="3851275"/>
            <a:chOff x="274054" y="2325612"/>
            <a:chExt cx="7345387" cy="3851297"/>
          </a:xfrm>
        </p:grpSpPr>
        <p:grpSp>
          <p:nvGrpSpPr>
            <p:cNvPr id="12303" name="Group 2"/>
            <p:cNvGrpSpPr>
              <a:grpSpLocks/>
            </p:cNvGrpSpPr>
            <p:nvPr/>
          </p:nvGrpSpPr>
          <p:grpSpPr bwMode="auto">
            <a:xfrm>
              <a:off x="289202" y="2325612"/>
              <a:ext cx="7306056" cy="3307480"/>
              <a:chOff x="999744" y="2407352"/>
              <a:chExt cx="7306056" cy="3307480"/>
            </a:xfrm>
          </p:grpSpPr>
          <p:sp>
            <p:nvSpPr>
              <p:cNvPr id="32" name="Freeform 31"/>
              <p:cNvSpPr/>
              <p:nvPr/>
            </p:nvSpPr>
            <p:spPr>
              <a:xfrm>
                <a:off x="999744" y="2499360"/>
                <a:ext cx="7306056" cy="3215472"/>
              </a:xfrm>
              <a:custGeom>
                <a:avLst/>
                <a:gdLst>
                  <a:gd name="connsiteX0" fmla="*/ 0 w 5705856"/>
                  <a:gd name="connsiteY0" fmla="*/ 2718816 h 2718816"/>
                  <a:gd name="connsiteX1" fmla="*/ 0 w 5705856"/>
                  <a:gd name="connsiteY1" fmla="*/ 0 h 2718816"/>
                  <a:gd name="connsiteX2" fmla="*/ 5705856 w 5705856"/>
                  <a:gd name="connsiteY2" fmla="*/ 0 h 2718816"/>
                  <a:gd name="connsiteX3" fmla="*/ 5705856 w 5705856"/>
                  <a:gd name="connsiteY3" fmla="*/ 256032 h 2718816"/>
                  <a:gd name="connsiteX4" fmla="*/ 0 w 5705856"/>
                  <a:gd name="connsiteY4" fmla="*/ 2718816 h 2718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5856" h="2718816">
                    <a:moveTo>
                      <a:pt x="0" y="2718816"/>
                    </a:moveTo>
                    <a:lnTo>
                      <a:pt x="0" y="0"/>
                    </a:lnTo>
                    <a:lnTo>
                      <a:pt x="5705856" y="0"/>
                    </a:lnTo>
                    <a:lnTo>
                      <a:pt x="5705856" y="256032"/>
                    </a:lnTo>
                    <a:lnTo>
                      <a:pt x="0" y="2718816"/>
                    </a:lnTo>
                    <a:close/>
                  </a:path>
                </a:pathLst>
              </a:custGeom>
              <a:solidFill>
                <a:srgbClr val="1A486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latin typeface="Arial Narrow"/>
                  <a:cs typeface="Arial Narrow"/>
                </a:endParaRPr>
              </a:p>
            </p:txBody>
          </p:sp>
          <p:sp>
            <p:nvSpPr>
              <p:cNvPr id="2" name="TextBox 1"/>
              <p:cNvSpPr txBox="1"/>
              <p:nvPr/>
            </p:nvSpPr>
            <p:spPr>
              <a:xfrm>
                <a:off x="1240297" y="2407352"/>
                <a:ext cx="6560233" cy="1762786"/>
              </a:xfrm>
              <a:prstGeom prst="rect">
                <a:avLst/>
              </a:prstGeom>
              <a:noFill/>
              <a:ln>
                <a:noFill/>
              </a:ln>
            </p:spPr>
            <p:style>
              <a:lnRef idx="0">
                <a:scrgbClr r="0" g="0" b="0"/>
              </a:lnRef>
              <a:fillRef idx="0">
                <a:scrgbClr r="0" g="0" b="0"/>
              </a:fillRef>
              <a:effectRef idx="0">
                <a:scrgbClr r="0" g="0" b="0"/>
              </a:effectRef>
              <a:fontRef idx="minor">
                <a:schemeClr val="accent3"/>
              </a:fontRef>
            </p:style>
            <p:txBody>
              <a:bodyPr>
                <a:prstTxWarp prst="textFadeRight">
                  <a:avLst>
                    <a:gd name="adj" fmla="val 37230"/>
                  </a:avLst>
                </a:prstTxWarp>
                <a:spAutoFit/>
                <a:scene3d>
                  <a:camera prst="isometricOffAxis1Right"/>
                  <a:lightRig rig="threePt" dir="t"/>
                </a:scene3d>
              </a:bodyPr>
              <a:lstStyle/>
              <a:p>
                <a:pPr>
                  <a:defRPr/>
                </a:pPr>
                <a:r>
                  <a:rPr lang="en-US" sz="3600" b="1" dirty="0">
                    <a:solidFill>
                      <a:schemeClr val="bg1">
                        <a:lumMod val="65000"/>
                      </a:schemeClr>
                    </a:solidFill>
                  </a:rPr>
                  <a:t>KURATIF</a:t>
                </a:r>
              </a:p>
            </p:txBody>
          </p:sp>
        </p:grpSp>
        <p:grpSp>
          <p:nvGrpSpPr>
            <p:cNvPr id="12304" name="Group 3"/>
            <p:cNvGrpSpPr>
              <a:grpSpLocks/>
            </p:cNvGrpSpPr>
            <p:nvPr/>
          </p:nvGrpSpPr>
          <p:grpSpPr bwMode="auto">
            <a:xfrm>
              <a:off x="274054" y="2702611"/>
              <a:ext cx="7330303" cy="3474298"/>
              <a:chOff x="975496" y="2793000"/>
              <a:chExt cx="7330303" cy="3474298"/>
            </a:xfrm>
          </p:grpSpPr>
          <p:sp>
            <p:nvSpPr>
              <p:cNvPr id="33" name="Freeform 32"/>
              <p:cNvSpPr/>
              <p:nvPr/>
            </p:nvSpPr>
            <p:spPr>
              <a:xfrm>
                <a:off x="975496" y="2793000"/>
                <a:ext cx="7330303" cy="3474298"/>
              </a:xfrm>
              <a:custGeom>
                <a:avLst/>
                <a:gdLst>
                  <a:gd name="connsiteX0" fmla="*/ 0 w 5705856"/>
                  <a:gd name="connsiteY0" fmla="*/ 2462784 h 2718816"/>
                  <a:gd name="connsiteX1" fmla="*/ 0 w 5705856"/>
                  <a:gd name="connsiteY1" fmla="*/ 2706624 h 2718816"/>
                  <a:gd name="connsiteX2" fmla="*/ 5705856 w 5705856"/>
                  <a:gd name="connsiteY2" fmla="*/ 2718816 h 2718816"/>
                  <a:gd name="connsiteX3" fmla="*/ 5705856 w 5705856"/>
                  <a:gd name="connsiteY3" fmla="*/ 0 h 2718816"/>
                  <a:gd name="connsiteX4" fmla="*/ 0 w 5705856"/>
                  <a:gd name="connsiteY4" fmla="*/ 2462784 h 2718816"/>
                  <a:gd name="connsiteX0" fmla="*/ 0 w 5727182"/>
                  <a:gd name="connsiteY0" fmla="*/ 2313263 h 2718816"/>
                  <a:gd name="connsiteX1" fmla="*/ 21326 w 5727182"/>
                  <a:gd name="connsiteY1" fmla="*/ 2706624 h 2718816"/>
                  <a:gd name="connsiteX2" fmla="*/ 5727182 w 5727182"/>
                  <a:gd name="connsiteY2" fmla="*/ 2718816 h 2718816"/>
                  <a:gd name="connsiteX3" fmla="*/ 5727182 w 5727182"/>
                  <a:gd name="connsiteY3" fmla="*/ 0 h 2718816"/>
                  <a:gd name="connsiteX4" fmla="*/ 0 w 5727182"/>
                  <a:gd name="connsiteY4" fmla="*/ 2313263 h 2718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182" h="2718816">
                    <a:moveTo>
                      <a:pt x="0" y="2313263"/>
                    </a:moveTo>
                    <a:lnTo>
                      <a:pt x="21326" y="2706624"/>
                    </a:lnTo>
                    <a:lnTo>
                      <a:pt x="5727182" y="2718816"/>
                    </a:lnTo>
                    <a:lnTo>
                      <a:pt x="5727182" y="0"/>
                    </a:lnTo>
                    <a:lnTo>
                      <a:pt x="0" y="2313263"/>
                    </a:lnTo>
                    <a:close/>
                  </a:path>
                </a:pathLst>
              </a:cu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latin typeface="Arial Narrow"/>
                  <a:cs typeface="Arial Narrow"/>
                </a:endParaRPr>
              </a:p>
            </p:txBody>
          </p:sp>
          <p:sp>
            <p:nvSpPr>
              <p:cNvPr id="17" name="TextBox 16"/>
              <p:cNvSpPr txBox="1"/>
              <p:nvPr/>
            </p:nvSpPr>
            <p:spPr>
              <a:xfrm rot="21361082">
                <a:off x="1133134" y="4324005"/>
                <a:ext cx="7138930" cy="1654196"/>
              </a:xfrm>
              <a:prstGeom prst="rect">
                <a:avLst/>
              </a:prstGeom>
              <a:noFill/>
            </p:spPr>
            <p:txBody>
              <a:bodyPr>
                <a:prstTxWarp prst="textFadeLeft">
                  <a:avLst>
                    <a:gd name="adj" fmla="val 39480"/>
                  </a:avLst>
                </a:prstTxWarp>
                <a:spAutoFit/>
                <a:scene3d>
                  <a:camera prst="isometricOffAxis1Right"/>
                  <a:lightRig rig="threePt" dir="t"/>
                </a:scene3d>
              </a:bodyPr>
              <a:lstStyle/>
              <a:p>
                <a:pPr>
                  <a:defRPr/>
                </a:pPr>
                <a:r>
                  <a:rPr lang="en-US" sz="3600" b="1" dirty="0"/>
                  <a:t>PROMOTIF PREVENTIF</a:t>
                </a:r>
              </a:p>
            </p:txBody>
          </p:sp>
        </p:grpSp>
        <p:sp>
          <p:nvSpPr>
            <p:cNvPr id="20" name="Right Triangle 19"/>
            <p:cNvSpPr/>
            <p:nvPr/>
          </p:nvSpPr>
          <p:spPr>
            <a:xfrm flipH="1">
              <a:off x="289137" y="5287525"/>
              <a:ext cx="7330304" cy="864307"/>
            </a:xfrm>
            <a:prstGeom prst="rtTriangl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n-US" sz="2000" b="1" dirty="0">
                  <a:solidFill>
                    <a:schemeClr val="accent3">
                      <a:lumMod val="50000"/>
                    </a:schemeClr>
                  </a:solidFill>
                  <a:latin typeface="Arial Narrow"/>
                  <a:cs typeface="Arial Narrow"/>
                </a:rPr>
                <a:t>PENDUKUNG/PENUNJANG</a:t>
              </a:r>
              <a:endParaRPr lang="id-ID" b="1" dirty="0">
                <a:solidFill>
                  <a:schemeClr val="accent3">
                    <a:lumMod val="50000"/>
                  </a:schemeClr>
                </a:solidFill>
                <a:latin typeface="Arial Narrow"/>
                <a:cs typeface="Arial Narrow"/>
              </a:endParaRPr>
            </a:p>
          </p:txBody>
        </p:sp>
      </p:grpSp>
      <p:sp>
        <p:nvSpPr>
          <p:cNvPr id="6" name="Rectangle 5"/>
          <p:cNvSpPr/>
          <p:nvPr/>
        </p:nvSpPr>
        <p:spPr>
          <a:xfrm>
            <a:off x="4618038" y="1524000"/>
            <a:ext cx="1857375" cy="441483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
          <p:cNvSpPr>
            <a:spLocks noChangeArrowheads="1"/>
          </p:cNvSpPr>
          <p:nvPr/>
        </p:nvSpPr>
        <p:spPr bwMode="auto">
          <a:xfrm>
            <a:off x="4540943" y="3606234"/>
            <a:ext cx="1958280" cy="2235862"/>
          </a:xfrm>
          <a:prstGeom prst="ellipse">
            <a:avLst/>
          </a:prstGeom>
          <a:solidFill>
            <a:srgbClr val="00B0F0"/>
          </a:solidFill>
          <a:ln w="28575" cap="rnd"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headEnd/>
            <a:tailEnd/>
          </a:ln>
          <a:effectLst>
            <a:glow rad="228600">
              <a:schemeClr val="accent1">
                <a:satMod val="175000"/>
                <a:alpha val="40000"/>
              </a:schemeClr>
            </a:glow>
          </a:effectLst>
        </p:spPr>
        <p:txBody>
          <a:bodyPr wrap="none" anchor="ctr"/>
          <a:lstStyle/>
          <a:p>
            <a:pPr algn="ctr" eaLnBrk="1" fontAlgn="auto" hangingPunct="1">
              <a:spcBef>
                <a:spcPts val="0"/>
              </a:spcBef>
              <a:spcAft>
                <a:spcPts val="0"/>
              </a:spcAft>
              <a:defRPr/>
            </a:pPr>
            <a:r>
              <a:rPr lang="en-US" sz="2400" b="1" dirty="0" err="1">
                <a:solidFill>
                  <a:srgbClr val="000000"/>
                </a:solidFill>
                <a:latin typeface="Arial Narrow"/>
                <a:ea typeface="MS PGothic" charset="0"/>
                <a:cs typeface="Arial Narrow"/>
              </a:rPr>
              <a:t>Masyarakat</a:t>
            </a:r>
            <a:r>
              <a:rPr lang="en-US" sz="2400" b="1" dirty="0">
                <a:solidFill>
                  <a:srgbClr val="000000"/>
                </a:solidFill>
                <a:latin typeface="Arial Narrow"/>
                <a:ea typeface="MS PGothic" charset="0"/>
                <a:cs typeface="Arial Narrow"/>
              </a:rPr>
              <a:t> </a:t>
            </a:r>
          </a:p>
          <a:p>
            <a:pPr algn="ctr" eaLnBrk="1" fontAlgn="auto" hangingPunct="1">
              <a:spcBef>
                <a:spcPts val="0"/>
              </a:spcBef>
              <a:spcAft>
                <a:spcPts val="0"/>
              </a:spcAft>
              <a:defRPr/>
            </a:pPr>
            <a:r>
              <a:rPr lang="en-US" sz="2400" b="1" dirty="0" err="1">
                <a:solidFill>
                  <a:srgbClr val="000000"/>
                </a:solidFill>
                <a:latin typeface="Arial Narrow"/>
                <a:ea typeface="MS PGothic" charset="0"/>
                <a:cs typeface="Arial Narrow"/>
              </a:rPr>
              <a:t>Sehat</a:t>
            </a:r>
            <a:r>
              <a:rPr lang="en-US" sz="2400" b="1" dirty="0">
                <a:solidFill>
                  <a:srgbClr val="000000"/>
                </a:solidFill>
                <a:latin typeface="Arial Narrow"/>
                <a:ea typeface="MS PGothic" charset="0"/>
                <a:cs typeface="Arial Narrow"/>
              </a:rPr>
              <a:t> Yang </a:t>
            </a:r>
          </a:p>
          <a:p>
            <a:pPr algn="ctr" eaLnBrk="1" fontAlgn="auto" hangingPunct="1">
              <a:spcBef>
                <a:spcPts val="0"/>
              </a:spcBef>
              <a:spcAft>
                <a:spcPts val="0"/>
              </a:spcAft>
              <a:defRPr/>
            </a:pPr>
            <a:r>
              <a:rPr lang="en-US" sz="2400" b="1" dirty="0" err="1">
                <a:solidFill>
                  <a:srgbClr val="000000"/>
                </a:solidFill>
                <a:latin typeface="Arial Narrow"/>
                <a:ea typeface="MS PGothic" charset="0"/>
                <a:cs typeface="Arial Narrow"/>
              </a:rPr>
              <a:t>Mandiri</a:t>
            </a:r>
            <a:r>
              <a:rPr lang="en-US" sz="2400" b="1" dirty="0">
                <a:solidFill>
                  <a:srgbClr val="000000"/>
                </a:solidFill>
                <a:latin typeface="Arial Narrow"/>
                <a:ea typeface="MS PGothic" charset="0"/>
                <a:cs typeface="Arial Narrow"/>
              </a:rPr>
              <a:t> Dan</a:t>
            </a:r>
          </a:p>
          <a:p>
            <a:pPr algn="ctr" eaLnBrk="1" fontAlgn="auto" hangingPunct="1">
              <a:spcBef>
                <a:spcPts val="0"/>
              </a:spcBef>
              <a:spcAft>
                <a:spcPts val="0"/>
              </a:spcAft>
              <a:defRPr/>
            </a:pPr>
            <a:r>
              <a:rPr lang="en-US" sz="2400" b="1" dirty="0">
                <a:solidFill>
                  <a:srgbClr val="000000"/>
                </a:solidFill>
                <a:latin typeface="Arial Narrow"/>
                <a:ea typeface="MS PGothic" charset="0"/>
                <a:cs typeface="Arial Narrow"/>
              </a:rPr>
              <a:t> </a:t>
            </a:r>
            <a:r>
              <a:rPr lang="en-US" sz="2400" b="1" dirty="0" err="1">
                <a:solidFill>
                  <a:srgbClr val="000000"/>
                </a:solidFill>
                <a:latin typeface="Arial Narrow"/>
                <a:ea typeface="MS PGothic" charset="0"/>
                <a:cs typeface="Arial Narrow"/>
              </a:rPr>
              <a:t>Berkeadilan</a:t>
            </a:r>
            <a:endParaRPr lang="en-US" sz="2400" b="1" dirty="0">
              <a:solidFill>
                <a:srgbClr val="000000"/>
              </a:solidFill>
              <a:latin typeface="Arial Narrow"/>
              <a:ea typeface="MS PGothic" charset="0"/>
              <a:cs typeface="Arial Narrow"/>
            </a:endParaRPr>
          </a:p>
        </p:txBody>
      </p:sp>
      <p:grpSp>
        <p:nvGrpSpPr>
          <p:cNvPr id="8" name="Group 6"/>
          <p:cNvGrpSpPr/>
          <p:nvPr/>
        </p:nvGrpSpPr>
        <p:grpSpPr>
          <a:xfrm>
            <a:off x="1088588" y="2107905"/>
            <a:ext cx="7268965" cy="3734192"/>
            <a:chOff x="517088" y="2346030"/>
            <a:chExt cx="7268965" cy="3734192"/>
          </a:xfrm>
          <a:solidFill>
            <a:srgbClr val="99C9D5">
              <a:alpha val="59000"/>
            </a:srgbClr>
          </a:solidFill>
        </p:grpSpPr>
        <p:sp>
          <p:nvSpPr>
            <p:cNvPr id="4" name="Rectangle 3"/>
            <p:cNvSpPr/>
            <p:nvPr/>
          </p:nvSpPr>
          <p:spPr>
            <a:xfrm>
              <a:off x="517088" y="2346031"/>
              <a:ext cx="3482036" cy="3734191"/>
            </a:xfrm>
            <a:prstGeom prst="rect">
              <a:avLst/>
            </a:prstGeom>
            <a:grpFill/>
            <a:ln>
              <a:solidFill>
                <a:srgbClr val="99C9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5968273" y="2346030"/>
              <a:ext cx="1817780" cy="3734191"/>
            </a:xfrm>
            <a:prstGeom prst="rect">
              <a:avLst/>
            </a:prstGeom>
            <a:grpFill/>
            <a:ln>
              <a:solidFill>
                <a:srgbClr val="99C9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334" name="Explosion 1 1"/>
          <p:cNvSpPr>
            <a:spLocks noChangeArrowheads="1"/>
          </p:cNvSpPr>
          <p:nvPr/>
        </p:nvSpPr>
        <p:spPr bwMode="auto">
          <a:xfrm>
            <a:off x="3798886" y="2243142"/>
            <a:ext cx="1858962" cy="1152525"/>
          </a:xfrm>
          <a:prstGeom prst="irregularSeal1">
            <a:avLst/>
          </a:prstGeom>
          <a:solidFill>
            <a:srgbClr val="FF0000"/>
          </a:soli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d-ID" sz="1600" b="1">
                <a:solidFill>
                  <a:srgbClr val="FFFFFF"/>
                </a:solidFill>
                <a:latin typeface="Arial Narrow" pitchFamily="34" charset="0"/>
              </a:rPr>
              <a:t>Universal</a:t>
            </a:r>
          </a:p>
          <a:p>
            <a:pPr eaLnBrk="1" hangingPunct="1"/>
            <a:r>
              <a:rPr lang="en-US" altLang="id-ID" sz="1600" b="1">
                <a:solidFill>
                  <a:srgbClr val="FFFFFF"/>
                </a:solidFill>
                <a:latin typeface="Arial Narrow" pitchFamily="34" charset="0"/>
              </a:rPr>
              <a:t>Coverage</a:t>
            </a:r>
          </a:p>
        </p:txBody>
      </p:sp>
    </p:spTree>
    <p:extLst>
      <p:ext uri="{BB962C8B-B14F-4D97-AF65-F5344CB8AC3E}">
        <p14:creationId xmlns:p14="http://schemas.microsoft.com/office/powerpoint/2010/main" val="338879324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800"/>
                                        <p:tgtEl>
                                          <p:spTgt spid="34"/>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900"/>
                                        <p:tgtEl>
                                          <p:spTgt spid="36"/>
                                        </p:tgtEl>
                                      </p:cBhvr>
                                    </p:animEffect>
                                  </p:childTnLst>
                                </p:cTn>
                              </p:par>
                              <p:par>
                                <p:cTn id="14" presetID="22" presetClass="entr" presetSubtype="8" fill="hold" grpId="0" nodeType="withEffect">
                                  <p:stCondLst>
                                    <p:cond delay="17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900"/>
                                        <p:tgtEl>
                                          <p:spTgt spid="15"/>
                                        </p:tgtEl>
                                      </p:cBhvr>
                                    </p:animEffect>
                                  </p:childTnLst>
                                </p:cTn>
                              </p:par>
                              <p:par>
                                <p:cTn id="17" presetID="22" presetClass="entr" presetSubtype="8" fill="hold" grpId="0" nodeType="withEffect">
                                  <p:stCondLst>
                                    <p:cond delay="260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900"/>
                                        <p:tgtEl>
                                          <p:spTgt spid="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par>
                                <p:cTn id="25" presetID="10" presetClass="entr" presetSubtype="0" fill="hold"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7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34"/>
                                        </p:tgtEl>
                                        <p:attrNameLst>
                                          <p:attrName>style.visibility</p:attrName>
                                        </p:attrNameLst>
                                      </p:cBhvr>
                                      <p:to>
                                        <p:strVal val="visible"/>
                                      </p:to>
                                    </p:set>
                                    <p:animEffect transition="in" filter="fade">
                                      <p:cBhvr>
                                        <p:cTn id="32" dur="3000"/>
                                        <p:tgtEl>
                                          <p:spTgt spid="133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15" grpId="0" animBg="1"/>
      <p:bldP spid="34" grpId="0" animBg="1"/>
      <p:bldP spid="6" grpId="0" animBg="1"/>
      <p:bldP spid="133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ounded Rectangle 15"/>
          <p:cNvSpPr>
            <a:spLocks noChangeArrowheads="1"/>
          </p:cNvSpPr>
          <p:nvPr/>
        </p:nvSpPr>
        <p:spPr bwMode="auto">
          <a:xfrm>
            <a:off x="1857376" y="4721230"/>
            <a:ext cx="5644754" cy="684213"/>
          </a:xfrm>
          <a:prstGeom prst="roundRect">
            <a:avLst>
              <a:gd name="adj" fmla="val 16667"/>
            </a:avLst>
          </a:prstGeom>
          <a:solidFill>
            <a:schemeClr val="accent1"/>
          </a:solidFill>
          <a:ln w="9525">
            <a:solidFill>
              <a:srgbClr val="13357B"/>
            </a:solidFill>
            <a:round/>
            <a:headEnd/>
            <a:tailEnd/>
          </a:ln>
        </p:spPr>
        <p:txBody>
          <a:bodyPr lIns="68571" tIns="34289" rIns="68571" bIns="34289"/>
          <a:lstStyle>
            <a:lvl1pPr>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endParaRPr lang="id-ID" altLang="id-ID">
              <a:ea typeface="SimSun" pitchFamily="2" charset="-122"/>
            </a:endParaRPr>
          </a:p>
        </p:txBody>
      </p:sp>
      <p:grpSp>
        <p:nvGrpSpPr>
          <p:cNvPr id="47106" name="Group 15"/>
          <p:cNvGrpSpPr>
            <a:grpSpLocks/>
          </p:cNvGrpSpPr>
          <p:nvPr/>
        </p:nvGrpSpPr>
        <p:grpSpPr bwMode="auto">
          <a:xfrm>
            <a:off x="519172" y="692154"/>
            <a:ext cx="8047674" cy="5864225"/>
            <a:chOff x="-960018" y="147706"/>
            <a:chExt cx="10685529" cy="6817873"/>
          </a:xfrm>
        </p:grpSpPr>
        <p:sp>
          <p:nvSpPr>
            <p:cNvPr id="2" name="Oval 7"/>
            <p:cNvSpPr>
              <a:spLocks noChangeArrowheads="1"/>
            </p:cNvSpPr>
            <p:nvPr/>
          </p:nvSpPr>
          <p:spPr bwMode="auto">
            <a:xfrm>
              <a:off x="2366027" y="147706"/>
              <a:ext cx="4759655" cy="528332"/>
            </a:xfrm>
            <a:prstGeom prst="ellipse">
              <a:avLst/>
            </a:prstGeom>
            <a:solidFill>
              <a:srgbClr val="FF0000"/>
            </a:solidFill>
            <a:ln w="28575" cap="sq">
              <a:noFill/>
              <a:round/>
              <a:headEnd type="none" w="sm" len="sm"/>
              <a:tailEnd type="none" w="sm" len="sm"/>
            </a:ln>
            <a:effectLst>
              <a:glow rad="1397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txBody>
            <a:bodyPr>
              <a:spAutoFit/>
            </a:bodyPr>
            <a:lstStyle/>
            <a:p>
              <a:pPr algn="ctr" defTabSz="685698">
                <a:defRPr/>
              </a:pPr>
              <a:r>
                <a:rPr lang="en-US" sz="1500" b="1" dirty="0">
                  <a:solidFill>
                    <a:schemeClr val="accent3">
                      <a:lumMod val="20000"/>
                      <a:lumOff val="80000"/>
                    </a:schemeClr>
                  </a:solidFill>
                  <a:cs typeface="Arial" pitchFamily="34" charset="0"/>
                </a:rPr>
                <a:t>VISI DAN MISI PRESIDEN </a:t>
              </a:r>
            </a:p>
          </p:txBody>
        </p:sp>
        <p:sp>
          <p:nvSpPr>
            <p:cNvPr id="3" name="Rectangle 2"/>
            <p:cNvSpPr>
              <a:spLocks noChangeArrowheads="1"/>
            </p:cNvSpPr>
            <p:nvPr/>
          </p:nvSpPr>
          <p:spPr bwMode="auto">
            <a:xfrm>
              <a:off x="2079948" y="2344043"/>
              <a:ext cx="5324425" cy="944979"/>
            </a:xfrm>
            <a:prstGeom prst="rect">
              <a:avLst/>
            </a:prstGeom>
            <a:solidFill>
              <a:srgbClr val="FFD966"/>
            </a:solidFill>
            <a:ln w="9525">
              <a:solidFill>
                <a:srgbClr val="00B050"/>
              </a:solidFill>
              <a:miter lim="800000"/>
              <a:headEnd/>
              <a:tailEnd/>
            </a:ln>
            <a:effectLst>
              <a:outerShdw blurRad="57150" dist="19050" dir="5400000" algn="ctr" rotWithShape="0">
                <a:srgbClr val="808080">
                  <a:alpha val="62999"/>
                </a:srgbClr>
              </a:outerShdw>
            </a:effectLst>
          </p:spPr>
          <p:txBody>
            <a:bodyPr anchor="ctr"/>
            <a:lstStyle/>
            <a:p>
              <a:pPr algn="ctr" eaLnBrk="1" hangingPunct="1">
                <a:defRPr/>
              </a:pPr>
              <a:r>
                <a:rPr lang="en-US" sz="1400" b="1" dirty="0">
                  <a:latin typeface="Calibri" charset="0"/>
                  <a:ea typeface="ＭＳ Ｐゴシック" charset="0"/>
                  <a:cs typeface="Arial" charset="0"/>
                </a:rPr>
                <a:t>9 AGENDA PRIORITAS (NAWA CITA)</a:t>
              </a:r>
            </a:p>
            <a:p>
              <a:pPr algn="ctr" eaLnBrk="1" hangingPunct="1">
                <a:defRPr/>
              </a:pPr>
              <a:r>
                <a:rPr lang="en-US" sz="1400" b="1" dirty="0">
                  <a:latin typeface="Calibri" charset="0"/>
                  <a:ea typeface="ＭＳ Ｐゴシック" charset="0"/>
                  <a:cs typeface="Arial" charset="0"/>
                </a:rPr>
                <a:t>Agenda </a:t>
              </a:r>
              <a:r>
                <a:rPr lang="en-US" sz="1400" b="1" dirty="0" err="1">
                  <a:latin typeface="Calibri" charset="0"/>
                  <a:ea typeface="ＭＳ Ｐゴシック" charset="0"/>
                  <a:cs typeface="Arial" charset="0"/>
                </a:rPr>
                <a:t>ke</a:t>
              </a:r>
              <a:r>
                <a:rPr lang="en-US" sz="1400" b="1" dirty="0">
                  <a:latin typeface="Calibri" charset="0"/>
                  <a:ea typeface="ＭＳ Ｐゴシック" charset="0"/>
                  <a:cs typeface="Arial" charset="0"/>
                </a:rPr>
                <a:t> 5: </a:t>
              </a:r>
              <a:r>
                <a:rPr lang="en-US" sz="1400" b="1" dirty="0" err="1">
                  <a:latin typeface="Calibri" charset="0"/>
                  <a:ea typeface="ＭＳ Ｐゴシック" charset="0"/>
                  <a:cs typeface="Arial" charset="0"/>
                </a:rPr>
                <a:t>Meningkatkan</a:t>
              </a:r>
              <a:r>
                <a:rPr lang="en-US" sz="1400" b="1" dirty="0">
                  <a:latin typeface="Calibri" charset="0"/>
                  <a:ea typeface="ＭＳ Ｐゴシック" charset="0"/>
                  <a:cs typeface="Arial" charset="0"/>
                </a:rPr>
                <a:t> </a:t>
              </a:r>
              <a:r>
                <a:rPr lang="en-US" sz="1400" b="1" dirty="0" err="1">
                  <a:latin typeface="Calibri" charset="0"/>
                  <a:ea typeface="ＭＳ Ｐゴシック" charset="0"/>
                  <a:cs typeface="Arial" charset="0"/>
                </a:rPr>
                <a:t>kualitas</a:t>
              </a:r>
              <a:r>
                <a:rPr lang="en-US" sz="1400" b="1" dirty="0">
                  <a:latin typeface="Calibri" charset="0"/>
                  <a:ea typeface="ＭＳ Ｐゴシック" charset="0"/>
                  <a:cs typeface="Arial" charset="0"/>
                </a:rPr>
                <a:t> </a:t>
              </a:r>
              <a:r>
                <a:rPr lang="en-US" sz="1400" b="1" dirty="0" err="1">
                  <a:latin typeface="Calibri" charset="0"/>
                  <a:ea typeface="ＭＳ Ｐゴシック" charset="0"/>
                  <a:cs typeface="Arial" charset="0"/>
                </a:rPr>
                <a:t>Hidup</a:t>
              </a:r>
              <a:r>
                <a:rPr lang="en-US" sz="1400" b="1" dirty="0">
                  <a:latin typeface="Calibri" charset="0"/>
                  <a:ea typeface="ＭＳ Ｐゴシック" charset="0"/>
                  <a:cs typeface="Arial" charset="0"/>
                </a:rPr>
                <a:t> </a:t>
              </a:r>
              <a:r>
                <a:rPr lang="en-US" sz="1400" b="1" dirty="0" err="1">
                  <a:latin typeface="Calibri" charset="0"/>
                  <a:ea typeface="ＭＳ Ｐゴシック" charset="0"/>
                  <a:cs typeface="Arial" charset="0"/>
                </a:rPr>
                <a:t>Manusia</a:t>
              </a:r>
              <a:r>
                <a:rPr lang="en-US" sz="1400" b="1" dirty="0">
                  <a:latin typeface="Calibri" charset="0"/>
                  <a:ea typeface="ＭＳ Ｐゴシック" charset="0"/>
                  <a:cs typeface="Arial" charset="0"/>
                </a:rPr>
                <a:t> Indonesia</a:t>
              </a:r>
              <a:endParaRPr lang="id-ID" sz="1400" b="1" dirty="0">
                <a:latin typeface="Calibri" charset="0"/>
                <a:ea typeface="ＭＳ Ｐゴシック" charset="0"/>
                <a:cs typeface="Arial" charset="0"/>
              </a:endParaRPr>
            </a:p>
          </p:txBody>
        </p:sp>
        <p:sp>
          <p:nvSpPr>
            <p:cNvPr id="4" name="Rectangle 3"/>
            <p:cNvSpPr>
              <a:spLocks noChangeArrowheads="1"/>
            </p:cNvSpPr>
            <p:nvPr/>
          </p:nvSpPr>
          <p:spPr bwMode="auto">
            <a:xfrm>
              <a:off x="1604100" y="1011476"/>
              <a:ext cx="6083251" cy="1057565"/>
            </a:xfrm>
            <a:prstGeom prst="rect">
              <a:avLst/>
            </a:prstGeom>
            <a:solidFill>
              <a:srgbClr val="3B3838"/>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r>
                <a:rPr lang="id-ID" sz="1400" b="1" dirty="0">
                  <a:solidFill>
                    <a:srgbClr val="DBDBDB"/>
                  </a:solidFill>
                  <a:latin typeface="Calibri" charset="0"/>
                  <a:ea typeface="ＭＳ Ｐゴシック" charset="0"/>
                  <a:cs typeface="Arial" charset="0"/>
                </a:rPr>
                <a:t>TRISAKTI:</a:t>
              </a:r>
              <a:endParaRPr lang="id-ID" sz="1100" b="1" dirty="0">
                <a:solidFill>
                  <a:srgbClr val="DBDBDB"/>
                </a:solidFill>
                <a:latin typeface="Calibri" charset="0"/>
                <a:ea typeface="ＭＳ Ｐゴシック" charset="0"/>
                <a:cs typeface="Arial" charset="0"/>
              </a:endParaRPr>
            </a:p>
            <a:p>
              <a:pPr algn="ctr" eaLnBrk="1" hangingPunct="1">
                <a:defRPr/>
              </a:pPr>
              <a:r>
                <a:rPr lang="id-ID" sz="1400" b="1" dirty="0">
                  <a:solidFill>
                    <a:srgbClr val="DBDBDB"/>
                  </a:solidFill>
                  <a:latin typeface="Calibri" charset="0"/>
                  <a:ea typeface="ＭＳ Ｐゴシック" charset="0"/>
                  <a:cs typeface="Arial" charset="0"/>
                </a:rPr>
                <a:t>Mandiri di bidang ekonomi</a:t>
              </a:r>
              <a:r>
                <a:rPr lang="en-US" sz="1400" b="1" dirty="0">
                  <a:solidFill>
                    <a:srgbClr val="DBDBDB"/>
                  </a:solidFill>
                  <a:latin typeface="Calibri" charset="0"/>
                  <a:ea typeface="ＭＳ Ｐゴシック" charset="0"/>
                  <a:cs typeface="Arial" charset="0"/>
                </a:rPr>
                <a:t>; </a:t>
              </a:r>
              <a:r>
                <a:rPr lang="id-ID" sz="1400" b="1" dirty="0">
                  <a:solidFill>
                    <a:srgbClr val="DBDBDB"/>
                  </a:solidFill>
                  <a:latin typeface="Calibri" charset="0"/>
                  <a:ea typeface="ＭＳ Ｐゴシック" charset="0"/>
                  <a:cs typeface="Arial" charset="0"/>
                </a:rPr>
                <a:t>Berdaulat di bidang politik</a:t>
              </a:r>
              <a:r>
                <a:rPr lang="en-US" sz="1400" b="1" dirty="0">
                  <a:solidFill>
                    <a:srgbClr val="DBDBDB"/>
                  </a:solidFill>
                  <a:latin typeface="Calibri" charset="0"/>
                  <a:ea typeface="ＭＳ Ｐゴシック" charset="0"/>
                  <a:cs typeface="Arial" charset="0"/>
                </a:rPr>
                <a:t>; </a:t>
              </a:r>
              <a:r>
                <a:rPr lang="id-ID" sz="1400" b="1" dirty="0">
                  <a:solidFill>
                    <a:srgbClr val="DBDBDB"/>
                  </a:solidFill>
                  <a:latin typeface="Calibri" charset="0"/>
                  <a:ea typeface="ＭＳ Ｐゴシック" charset="0"/>
                  <a:cs typeface="Arial" charset="0"/>
                </a:rPr>
                <a:t>Berkepribadian dlm budaya</a:t>
              </a:r>
            </a:p>
          </p:txBody>
        </p:sp>
        <p:sp>
          <p:nvSpPr>
            <p:cNvPr id="5" name="Rectangle 4"/>
            <p:cNvSpPr>
              <a:spLocks noChangeArrowheads="1"/>
            </p:cNvSpPr>
            <p:nvPr/>
          </p:nvSpPr>
          <p:spPr bwMode="auto">
            <a:xfrm>
              <a:off x="3711422" y="3584327"/>
              <a:ext cx="2001402" cy="647828"/>
            </a:xfrm>
            <a:prstGeom prst="rect">
              <a:avLst/>
            </a:prstGeom>
            <a:solidFill>
              <a:srgbClr val="F1F0F0"/>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685698">
                <a:defRPr/>
              </a:pPr>
              <a:r>
                <a:rPr lang="en-US" sz="1200" b="1" dirty="0">
                  <a:cs typeface="Calibri" pitchFamily="34" charset="0"/>
                </a:rPr>
                <a:t>PROGRAM INDONESIA SEHAT</a:t>
              </a:r>
            </a:p>
          </p:txBody>
        </p:sp>
        <p:sp>
          <p:nvSpPr>
            <p:cNvPr id="6" name="Rectangle 5"/>
            <p:cNvSpPr>
              <a:spLocks noChangeArrowheads="1"/>
            </p:cNvSpPr>
            <p:nvPr/>
          </p:nvSpPr>
          <p:spPr bwMode="auto">
            <a:xfrm>
              <a:off x="1109283" y="3586174"/>
              <a:ext cx="2355521" cy="629370"/>
            </a:xfrm>
            <a:prstGeom prst="rect">
              <a:avLst/>
            </a:prstGeom>
            <a:solidFill>
              <a:srgbClr val="9DC3E6"/>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685698">
                <a:defRPr/>
              </a:pPr>
              <a:r>
                <a:rPr lang="en-US" sz="1100" b="1" dirty="0">
                  <a:cs typeface="Calibri" pitchFamily="34" charset="0"/>
                </a:rPr>
                <a:t>PROGRAM INDONESIA PINTAR </a:t>
              </a:r>
            </a:p>
          </p:txBody>
        </p:sp>
        <p:sp>
          <p:nvSpPr>
            <p:cNvPr id="7" name="Rectangle 6"/>
            <p:cNvSpPr>
              <a:spLocks noChangeArrowheads="1"/>
            </p:cNvSpPr>
            <p:nvPr/>
          </p:nvSpPr>
          <p:spPr bwMode="auto">
            <a:xfrm>
              <a:off x="6041649" y="3586174"/>
              <a:ext cx="2385557" cy="629370"/>
            </a:xfrm>
            <a:prstGeom prst="rect">
              <a:avLst/>
            </a:prstGeom>
            <a:solidFill>
              <a:srgbClr val="9DC3E6"/>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685698">
                <a:defRPr/>
              </a:pPr>
              <a:r>
                <a:rPr lang="en-US" sz="900" b="1" dirty="0">
                  <a:cs typeface="Calibri" pitchFamily="34" charset="0"/>
                </a:rPr>
                <a:t>PROGRAM INDONESIA KERJA </a:t>
              </a:r>
            </a:p>
            <a:p>
              <a:pPr algn="ctr" defTabSz="685698">
                <a:defRPr/>
              </a:pPr>
              <a:r>
                <a:rPr lang="en-US" sz="900" b="1" dirty="0">
                  <a:cs typeface="Calibri" pitchFamily="34" charset="0"/>
                </a:rPr>
                <a:t>PROGRAM INDONESIA SEJAHTERA </a:t>
              </a:r>
            </a:p>
          </p:txBody>
        </p:sp>
        <p:sp>
          <p:nvSpPr>
            <p:cNvPr id="8" name="Rectangle 7"/>
            <p:cNvSpPr>
              <a:spLocks noChangeArrowheads="1"/>
            </p:cNvSpPr>
            <p:nvPr/>
          </p:nvSpPr>
          <p:spPr bwMode="auto">
            <a:xfrm>
              <a:off x="3668738" y="4939043"/>
              <a:ext cx="2044087" cy="581384"/>
            </a:xfrm>
            <a:prstGeom prst="rect">
              <a:avLst/>
            </a:prstGeom>
            <a:solidFill>
              <a:srgbClr val="F1F0F0"/>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685698">
                <a:defRPr/>
              </a:pPr>
              <a:r>
                <a:rPr lang="en-US" sz="1400" b="1" dirty="0">
                  <a:latin typeface="+mn-lt"/>
                  <a:ea typeface="+mn-ea"/>
                  <a:cs typeface="Calibri" pitchFamily="34" charset="0"/>
                </a:rPr>
                <a:t>PENGUATAN YANKES</a:t>
              </a:r>
            </a:p>
          </p:txBody>
        </p:sp>
        <p:sp>
          <p:nvSpPr>
            <p:cNvPr id="9" name="Rectangle 8"/>
            <p:cNvSpPr>
              <a:spLocks noChangeArrowheads="1"/>
            </p:cNvSpPr>
            <p:nvPr/>
          </p:nvSpPr>
          <p:spPr bwMode="auto">
            <a:xfrm>
              <a:off x="1199393" y="4972265"/>
              <a:ext cx="2014049" cy="581384"/>
            </a:xfrm>
            <a:prstGeom prst="rect">
              <a:avLst/>
            </a:prstGeom>
            <a:solidFill>
              <a:srgbClr val="F1F0F0"/>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685698">
                <a:defRPr/>
              </a:pPr>
              <a:r>
                <a:rPr lang="en-US" sz="1400" b="1" dirty="0">
                  <a:latin typeface="+mn-lt"/>
                  <a:ea typeface="+mn-ea"/>
                  <a:cs typeface="Calibri" pitchFamily="34" charset="0"/>
                </a:rPr>
                <a:t>PARADIGMA SEHAT</a:t>
              </a:r>
            </a:p>
          </p:txBody>
        </p:sp>
        <p:sp>
          <p:nvSpPr>
            <p:cNvPr id="10" name="Rectangle 9"/>
            <p:cNvSpPr>
              <a:spLocks noChangeArrowheads="1"/>
            </p:cNvSpPr>
            <p:nvPr/>
          </p:nvSpPr>
          <p:spPr bwMode="auto">
            <a:xfrm>
              <a:off x="6079590" y="4972265"/>
              <a:ext cx="2100998" cy="581384"/>
            </a:xfrm>
            <a:prstGeom prst="rect">
              <a:avLst/>
            </a:prstGeom>
            <a:solidFill>
              <a:srgbClr val="F1F0F0"/>
            </a:soli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685698">
                <a:defRPr/>
              </a:pPr>
              <a:r>
                <a:rPr lang="en-US" sz="1500" b="1" dirty="0">
                  <a:cs typeface="Calibri" pitchFamily="34" charset="0"/>
                </a:rPr>
                <a:t>JKN</a:t>
              </a:r>
            </a:p>
          </p:txBody>
        </p:sp>
        <p:sp>
          <p:nvSpPr>
            <p:cNvPr id="12" name="Down Arrow 11"/>
            <p:cNvSpPr/>
            <p:nvPr/>
          </p:nvSpPr>
          <p:spPr>
            <a:xfrm>
              <a:off x="3708261" y="769694"/>
              <a:ext cx="2078865" cy="239936"/>
            </a:xfrm>
            <a:prstGeom prst="downArrow">
              <a:avLst/>
            </a:prstGeom>
            <a:solidFill>
              <a:srgbClr val="FF0000"/>
            </a:solidFill>
            <a:ln>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13" name="Down Arrow 12"/>
            <p:cNvSpPr/>
            <p:nvPr/>
          </p:nvSpPr>
          <p:spPr>
            <a:xfrm>
              <a:off x="3708261" y="2104107"/>
              <a:ext cx="2078865" cy="241782"/>
            </a:xfrm>
            <a:prstGeom prst="downArrow">
              <a:avLst/>
            </a:prstGeom>
            <a:solidFill>
              <a:srgbClr val="FF0000"/>
            </a:solidFill>
            <a:ln>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14" name="Down Arrow 13"/>
            <p:cNvSpPr/>
            <p:nvPr/>
          </p:nvSpPr>
          <p:spPr>
            <a:xfrm>
              <a:off x="3708261" y="3276103"/>
              <a:ext cx="2078865" cy="239936"/>
            </a:xfrm>
            <a:prstGeom prst="downArrow">
              <a:avLst/>
            </a:prstGeom>
            <a:solidFill>
              <a:srgbClr val="FF0000"/>
            </a:solidFill>
            <a:ln>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15" name="Rectangle 14"/>
            <p:cNvSpPr/>
            <p:nvPr/>
          </p:nvSpPr>
          <p:spPr>
            <a:xfrm>
              <a:off x="1082408" y="3575100"/>
              <a:ext cx="7333733" cy="682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cxnSp>
          <p:nvCxnSpPr>
            <p:cNvPr id="17" name="Straight Connector 16"/>
            <p:cNvCxnSpPr/>
            <p:nvPr/>
          </p:nvCxnSpPr>
          <p:spPr>
            <a:xfrm>
              <a:off x="3448995" y="3571408"/>
              <a:ext cx="0" cy="686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92641" y="3571408"/>
              <a:ext cx="0" cy="686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82408" y="4939043"/>
              <a:ext cx="7333733" cy="6330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22" name="Down Arrow 21"/>
            <p:cNvSpPr/>
            <p:nvPr/>
          </p:nvSpPr>
          <p:spPr>
            <a:xfrm>
              <a:off x="3584951" y="4281987"/>
              <a:ext cx="2202174" cy="516785"/>
            </a:xfrm>
            <a:prstGeom prst="downArrow">
              <a:avLst/>
            </a:prstGeom>
            <a:solidFill>
              <a:srgbClr val="FF0000"/>
            </a:solidFill>
            <a:ln>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98">
                <a:defRPr/>
              </a:pPr>
              <a:r>
                <a:rPr lang="en-US" sz="900" b="1" dirty="0"/>
                <a:t>RENSTRA 2015-2019</a:t>
              </a:r>
            </a:p>
          </p:txBody>
        </p:sp>
        <p:sp>
          <p:nvSpPr>
            <p:cNvPr id="29" name="TextBox 28"/>
            <p:cNvSpPr txBox="1">
              <a:spLocks noChangeArrowheads="1"/>
            </p:cNvSpPr>
            <p:nvPr/>
          </p:nvSpPr>
          <p:spPr bwMode="auto">
            <a:xfrm rot="16200000">
              <a:off x="-3842034" y="3234589"/>
              <a:ext cx="6336156" cy="572123"/>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spAutoFit/>
            </a:bodyPr>
            <a:lstStyle/>
            <a:p>
              <a:pPr algn="ctr" defTabSz="685698">
                <a:defRPr/>
              </a:pPr>
              <a:r>
                <a:rPr lang="en-US" sz="1100" b="1" dirty="0">
                  <a:solidFill>
                    <a:srgbClr val="000000"/>
                  </a:solidFill>
                  <a:latin typeface="Cambria" pitchFamily="18" charset="0"/>
                  <a:cs typeface="Arial" pitchFamily="34" charset="0"/>
                </a:rPr>
                <a:t>3 </a:t>
              </a:r>
              <a:r>
                <a:rPr lang="id-ID" sz="1100" b="1" dirty="0">
                  <a:solidFill>
                    <a:srgbClr val="000000"/>
                  </a:solidFill>
                  <a:latin typeface="Cambria" pitchFamily="18" charset="0"/>
                  <a:cs typeface="Arial" pitchFamily="34" charset="0"/>
                </a:rPr>
                <a:t>DIMENSI PEMBANGUNAN</a:t>
              </a:r>
              <a:r>
                <a:rPr lang="en-US" sz="1100" b="1" dirty="0">
                  <a:solidFill>
                    <a:srgbClr val="000000"/>
                  </a:solidFill>
                  <a:latin typeface="Cambria" pitchFamily="18" charset="0"/>
                  <a:cs typeface="Arial" pitchFamily="34" charset="0"/>
                </a:rPr>
                <a:t>: PEMBANGUNAN MANUSIA, SEKTOR UNGGULAN, PEMERATAAN DAN KEWILAYAHAN</a:t>
              </a:r>
            </a:p>
          </p:txBody>
        </p:sp>
        <p:sp>
          <p:nvSpPr>
            <p:cNvPr id="30" name="TextBox 29"/>
            <p:cNvSpPr txBox="1">
              <a:spLocks noChangeArrowheads="1"/>
            </p:cNvSpPr>
            <p:nvPr/>
          </p:nvSpPr>
          <p:spPr bwMode="auto">
            <a:xfrm rot="5400000">
              <a:off x="6572736" y="3043165"/>
              <a:ext cx="5896889" cy="40866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spAutoFit/>
            </a:bodyPr>
            <a:lstStyle>
              <a:defPPr>
                <a:defRPr lang="en-US"/>
              </a:defPPr>
              <a:lvl1pPr algn="ctr" eaLnBrk="1" hangingPunct="1">
                <a:defRPr sz="1400" b="1">
                  <a:solidFill>
                    <a:srgbClr val="000000"/>
                  </a:solidFill>
                  <a:latin typeface="Cambria" pitchFamily="18" charset="0"/>
                  <a:cs typeface="Arial" pitchFamily="34" charset="0"/>
                </a:defRPr>
              </a:lvl1pPr>
            </a:lstStyle>
            <a:p>
              <a:pPr defTabSz="685698">
                <a:defRPr/>
              </a:pPr>
              <a:r>
                <a:rPr lang="id-ID" dirty="0">
                  <a:ea typeface="+mn-ea"/>
                </a:rPr>
                <a:t>NORMA</a:t>
              </a:r>
              <a:r>
                <a:rPr lang="en-US" dirty="0">
                  <a:ea typeface="+mn-ea"/>
                </a:rPr>
                <a:t> PEMBANGUNAN KABINET KERJA</a:t>
              </a:r>
            </a:p>
          </p:txBody>
        </p:sp>
        <p:sp>
          <p:nvSpPr>
            <p:cNvPr id="32" name="Right Arrow 31"/>
            <p:cNvSpPr/>
            <p:nvPr/>
          </p:nvSpPr>
          <p:spPr>
            <a:xfrm>
              <a:off x="-212338" y="1491347"/>
              <a:ext cx="1038642" cy="3052724"/>
            </a:xfrm>
            <a:prstGeom prst="rightArrow">
              <a:avLst/>
            </a:prstGeom>
            <a:solidFill>
              <a:srgbClr val="00B050"/>
            </a:solidFill>
            <a:ln>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33" name="Right Arrow 32"/>
            <p:cNvSpPr/>
            <p:nvPr/>
          </p:nvSpPr>
          <p:spPr>
            <a:xfrm flipH="1">
              <a:off x="8400332" y="1456280"/>
              <a:ext cx="905847" cy="3052724"/>
            </a:xfrm>
            <a:prstGeom prst="rightArrow">
              <a:avLst/>
            </a:prstGeom>
            <a:solidFill>
              <a:srgbClr val="00B050"/>
            </a:solidFill>
            <a:ln>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37" name="Rectangle 36"/>
            <p:cNvSpPr/>
            <p:nvPr/>
          </p:nvSpPr>
          <p:spPr>
            <a:xfrm>
              <a:off x="6322571" y="5744745"/>
              <a:ext cx="372490" cy="1220834"/>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vert="wordArtVert" anchor="ctr"/>
            <a:lstStyle/>
            <a:p>
              <a:pPr algn="ctr" defTabSz="685698">
                <a:defRPr/>
              </a:pPr>
              <a:r>
                <a:rPr lang="en-US" sz="900" b="1" dirty="0">
                  <a:solidFill>
                    <a:schemeClr val="bg1"/>
                  </a:solidFill>
                  <a:cs typeface="Calibri" pitchFamily="34" charset="0"/>
                </a:rPr>
                <a:t>DTPK</a:t>
              </a:r>
            </a:p>
          </p:txBody>
        </p:sp>
        <p:cxnSp>
          <p:nvCxnSpPr>
            <p:cNvPr id="41" name="Straight Connector 40"/>
            <p:cNvCxnSpPr/>
            <p:nvPr/>
          </p:nvCxnSpPr>
          <p:spPr>
            <a:xfrm>
              <a:off x="2527338" y="2709484"/>
              <a:ext cx="43996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48995" y="4939043"/>
              <a:ext cx="15809" cy="633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92641" y="4939043"/>
              <a:ext cx="0" cy="633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Down Arrow 47"/>
            <p:cNvSpPr/>
            <p:nvPr/>
          </p:nvSpPr>
          <p:spPr>
            <a:xfrm>
              <a:off x="3934327" y="5745597"/>
              <a:ext cx="1550850" cy="369132"/>
            </a:xfrm>
            <a:prstGeom prst="downArrow">
              <a:avLst/>
            </a:prstGeom>
            <a:solidFill>
              <a:srgbClr val="FF0000"/>
            </a:solidFill>
            <a:ln>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31" name="Down Arrow 30"/>
            <p:cNvSpPr/>
            <p:nvPr/>
          </p:nvSpPr>
          <p:spPr>
            <a:xfrm rot="5400000">
              <a:off x="5827354" y="6186145"/>
              <a:ext cx="618296" cy="268751"/>
            </a:xfrm>
            <a:prstGeom prst="downArrow">
              <a:avLst/>
            </a:prstGeom>
            <a:solidFill>
              <a:srgbClr val="FF0000"/>
            </a:solidFill>
            <a:ln>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pic>
          <p:nvPicPr>
            <p:cNvPr id="4714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5061" y="6090358"/>
              <a:ext cx="1749479" cy="41309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3668738" y="6251123"/>
              <a:ext cx="2313501" cy="463159"/>
            </a:xfrm>
            <a:prstGeom prst="rect">
              <a:avLst/>
            </a:prstGeom>
            <a:solidFill>
              <a:srgbClr val="0081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98">
                <a:defRPr/>
              </a:pPr>
              <a:r>
                <a:rPr lang="en-US" sz="1600" b="1" dirty="0">
                  <a:solidFill>
                    <a:schemeClr val="tx1"/>
                  </a:solidFill>
                </a:rPr>
                <a:t>KELUARGA SEHAT</a:t>
              </a:r>
            </a:p>
          </p:txBody>
        </p:sp>
      </p:grpSp>
      <p:sp>
        <p:nvSpPr>
          <p:cNvPr id="34" name="Rectangle 15"/>
          <p:cNvSpPr/>
          <p:nvPr/>
        </p:nvSpPr>
        <p:spPr bwMode="auto">
          <a:xfrm>
            <a:off x="1473400" y="5630429"/>
            <a:ext cx="2112272" cy="44176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anchor="ctr"/>
          <a:lstStyle/>
          <a:p>
            <a:pPr algn="ctr" defTabSz="914105">
              <a:defRPr/>
            </a:pPr>
            <a:r>
              <a:rPr lang="en-US" sz="1200" b="1" dirty="0">
                <a:solidFill>
                  <a:schemeClr val="tx1"/>
                </a:solidFill>
              </a:rPr>
              <a:t>PENDEKATAN KELUARGA </a:t>
            </a:r>
          </a:p>
        </p:txBody>
      </p:sp>
      <p:sp>
        <p:nvSpPr>
          <p:cNvPr id="35" name="Right Arrow 34"/>
          <p:cNvSpPr/>
          <p:nvPr/>
        </p:nvSpPr>
        <p:spPr>
          <a:xfrm>
            <a:off x="3686175" y="5894395"/>
            <a:ext cx="255984" cy="384175"/>
          </a:xfrm>
          <a:prstGeom prst="rightArrow">
            <a:avLst/>
          </a:prstGeom>
          <a:solidFill>
            <a:srgbClr val="FF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anchor="ctr"/>
          <a:lstStyle/>
          <a:p>
            <a:pPr algn="ctr" eaLnBrk="1" hangingPunct="1">
              <a:defRPr/>
            </a:pPr>
            <a:endParaRPr lang="en-US">
              <a:solidFill>
                <a:srgbClr val="FFFFFF"/>
              </a:solidFill>
              <a:ea typeface="ＭＳ Ｐゴシック" charset="0"/>
              <a:cs typeface="Arial" charset="0"/>
            </a:endParaRPr>
          </a:p>
        </p:txBody>
      </p:sp>
      <p:sp>
        <p:nvSpPr>
          <p:cNvPr id="36" name="Rectangle 35"/>
          <p:cNvSpPr/>
          <p:nvPr/>
        </p:nvSpPr>
        <p:spPr>
          <a:xfrm>
            <a:off x="1473401" y="6124089"/>
            <a:ext cx="2116711" cy="43229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r" defTabSz="685698">
              <a:defRPr/>
            </a:pPr>
            <a:r>
              <a:rPr lang="en-US" sz="1200" b="1" dirty="0">
                <a:solidFill>
                  <a:schemeClr val="tx1"/>
                </a:solidFill>
              </a:rPr>
              <a:t>GERAKAN MASYARAKAT</a:t>
            </a:r>
            <a:r>
              <a:rPr lang="id-ID" sz="1200" b="1" dirty="0">
                <a:solidFill>
                  <a:schemeClr val="tx1"/>
                </a:solidFill>
              </a:rPr>
              <a:t> </a:t>
            </a:r>
            <a:r>
              <a:rPr lang="en-US" sz="1200" b="1" dirty="0">
                <a:solidFill>
                  <a:schemeClr val="tx1"/>
                </a:solidFill>
              </a:rPr>
              <a:t>SEHAT</a:t>
            </a:r>
          </a:p>
        </p:txBody>
      </p:sp>
      <p:sp>
        <p:nvSpPr>
          <p:cNvPr id="47114" name="Title 1"/>
          <p:cNvSpPr txBox="1">
            <a:spLocks/>
          </p:cNvSpPr>
          <p:nvPr/>
        </p:nvSpPr>
        <p:spPr bwMode="auto">
          <a:xfrm>
            <a:off x="1295400" y="171690"/>
            <a:ext cx="7670600" cy="452442"/>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dk1"/>
          </a:lnRef>
          <a:fillRef idx="2">
            <a:schemeClr val="dk1"/>
          </a:fillRef>
          <a:effectRef idx="1">
            <a:schemeClr val="dk1"/>
          </a:effectRef>
          <a:fontRef idx="minor">
            <a:schemeClr val="dk1"/>
          </a:fontRef>
        </p:style>
        <p:txBody>
          <a:bodyPr lIns="68580" tIns="34290" rIns="68580" bIns="34290"/>
          <a:lstStyle>
            <a:lvl1pPr>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ctr" eaLnBrk="1" hangingPunct="1">
              <a:lnSpc>
                <a:spcPct val="90000"/>
              </a:lnSpc>
            </a:pPr>
            <a:r>
              <a:rPr lang="en-US" altLang="id-ID" sz="2000" b="1" dirty="0">
                <a:latin typeface="Calibri Light" pitchFamily="34" charset="0"/>
              </a:rPr>
              <a:t>PEMBANGUNAN KESEHATAN </a:t>
            </a:r>
            <a:r>
              <a:rPr lang="id-ID" altLang="id-ID" sz="2000" b="1" dirty="0">
                <a:latin typeface="Calibri Light" pitchFamily="34" charset="0"/>
              </a:rPr>
              <a:t>dalam RPJMN </a:t>
            </a:r>
            <a:r>
              <a:rPr lang="en-US" altLang="id-ID" sz="2000" b="1" dirty="0">
                <a:latin typeface="Calibri Light" pitchFamily="34" charset="0"/>
              </a:rPr>
              <a:t>&amp; RENSTRA </a:t>
            </a:r>
            <a:r>
              <a:rPr lang="id-ID" altLang="id-ID" sz="2000" b="1" dirty="0">
                <a:latin typeface="Calibri Light" pitchFamily="34" charset="0"/>
              </a:rPr>
              <a:t>2015 – 2019 </a:t>
            </a:r>
            <a:endParaRPr lang="en-US" altLang="id-ID" sz="2000" b="1" dirty="0">
              <a:latin typeface="Calibri Light" pitchFamily="34" charset="0"/>
            </a:endParaRPr>
          </a:p>
        </p:txBody>
      </p:sp>
      <p:pic>
        <p:nvPicPr>
          <p:cNvPr id="38" name="Picture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794"/>
            <a:ext cx="1323843" cy="823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53827719"/>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27"/>
          <p:cNvGrpSpPr>
            <a:grpSpLocks/>
          </p:cNvGrpSpPr>
          <p:nvPr/>
        </p:nvGrpSpPr>
        <p:grpSpPr bwMode="auto">
          <a:xfrm>
            <a:off x="820343" y="1003300"/>
            <a:ext cx="7858125" cy="5537200"/>
            <a:chOff x="1071538" y="1159723"/>
            <a:chExt cx="6686550" cy="3841714"/>
          </a:xfrm>
        </p:grpSpPr>
        <p:sp>
          <p:nvSpPr>
            <p:cNvPr id="6" name="Down Arrow 3"/>
            <p:cNvSpPr/>
            <p:nvPr/>
          </p:nvSpPr>
          <p:spPr>
            <a:xfrm>
              <a:off x="3064332" y="1159723"/>
              <a:ext cx="2529745" cy="64542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10">
                <a:defRPr/>
              </a:pPr>
              <a:r>
                <a:rPr lang="en-US" sz="1100" b="1">
                  <a:solidFill>
                    <a:srgbClr val="FFFFFF"/>
                  </a:solidFill>
                  <a:ea typeface="ＭＳ Ｐゴシック" charset="0"/>
                  <a:cs typeface="Arial" charset="0"/>
                </a:rPr>
                <a:t>RENSTRA </a:t>
              </a:r>
              <a:endParaRPr lang="id-ID" sz="1100" b="1">
                <a:solidFill>
                  <a:srgbClr val="FFFFFF"/>
                </a:solidFill>
                <a:ea typeface="ＭＳ Ｐゴシック" charset="0"/>
                <a:cs typeface="Arial" charset="0"/>
              </a:endParaRPr>
            </a:p>
            <a:p>
              <a:pPr algn="ctr" defTabSz="913210">
                <a:defRPr/>
              </a:pPr>
              <a:r>
                <a:rPr lang="en-US" sz="1100" b="1">
                  <a:solidFill>
                    <a:srgbClr val="FFFFFF"/>
                  </a:solidFill>
                  <a:ea typeface="ＭＳ Ｐゴシック" charset="0"/>
                  <a:cs typeface="Arial" charset="0"/>
                </a:rPr>
                <a:t>2015-2019</a:t>
              </a:r>
            </a:p>
          </p:txBody>
        </p:sp>
        <p:grpSp>
          <p:nvGrpSpPr>
            <p:cNvPr id="49167" name="Group 43"/>
            <p:cNvGrpSpPr>
              <a:grpSpLocks/>
            </p:cNvGrpSpPr>
            <p:nvPr/>
          </p:nvGrpSpPr>
          <p:grpSpPr bwMode="auto">
            <a:xfrm>
              <a:off x="1071538" y="1862153"/>
              <a:ext cx="6686550" cy="3139284"/>
              <a:chOff x="227518" y="1371600"/>
              <a:chExt cx="8986294" cy="5580971"/>
            </a:xfrm>
          </p:grpSpPr>
          <p:sp>
            <p:nvSpPr>
              <p:cNvPr id="8" name="Freeform 5"/>
              <p:cNvSpPr>
                <a:spLocks noChangeArrowheads="1"/>
              </p:cNvSpPr>
              <p:nvPr/>
            </p:nvSpPr>
            <p:spPr bwMode="auto">
              <a:xfrm>
                <a:off x="227518" y="1415155"/>
                <a:ext cx="2833405" cy="3878933"/>
              </a:xfrm>
              <a:custGeom>
                <a:avLst/>
                <a:gdLst>
                  <a:gd name="T0" fmla="*/ 0 w 2815056"/>
                  <a:gd name="T1" fmla="*/ 96995 h 4800612"/>
                  <a:gd name="T2" fmla="*/ 290296 w 2815056"/>
                  <a:gd name="T3" fmla="*/ 0 h 4800612"/>
                  <a:gd name="T4" fmla="*/ 2612653 w 2815056"/>
                  <a:gd name="T5" fmla="*/ 0 h 4800612"/>
                  <a:gd name="T6" fmla="*/ 2902949 w 2815056"/>
                  <a:gd name="T7" fmla="*/ 96995 h 4800612"/>
                  <a:gd name="T8" fmla="*/ 2902949 w 2815056"/>
                  <a:gd name="T9" fmla="*/ 1557079 h 4800612"/>
                  <a:gd name="T10" fmla="*/ 2612653 w 2815056"/>
                  <a:gd name="T11" fmla="*/ 1654074 h 4800612"/>
                  <a:gd name="T12" fmla="*/ 290296 w 2815056"/>
                  <a:gd name="T13" fmla="*/ 1654074 h 4800612"/>
                  <a:gd name="T14" fmla="*/ 0 w 2815056"/>
                  <a:gd name="T15" fmla="*/ 1557079 h 4800612"/>
                  <a:gd name="T16" fmla="*/ 0 w 2815056"/>
                  <a:gd name="T17" fmla="*/ 96995 h 4800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5056"/>
                  <a:gd name="T28" fmla="*/ 0 h 4800612"/>
                  <a:gd name="T29" fmla="*/ 2815056 w 2815056"/>
                  <a:gd name="T30" fmla="*/ 4800612 h 4800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5056" h="4800612">
                    <a:moveTo>
                      <a:pt x="0" y="281506"/>
                    </a:moveTo>
                    <a:cubicBezTo>
                      <a:pt x="0" y="126035"/>
                      <a:pt x="126035" y="0"/>
                      <a:pt x="281506" y="0"/>
                    </a:cubicBezTo>
                    <a:lnTo>
                      <a:pt x="2533550" y="0"/>
                    </a:lnTo>
                    <a:cubicBezTo>
                      <a:pt x="2689021" y="0"/>
                      <a:pt x="2815056" y="126035"/>
                      <a:pt x="2815056" y="281506"/>
                    </a:cubicBezTo>
                    <a:lnTo>
                      <a:pt x="2815056" y="4519106"/>
                    </a:lnTo>
                    <a:cubicBezTo>
                      <a:pt x="2815056" y="4674577"/>
                      <a:pt x="2689021" y="4800612"/>
                      <a:pt x="2533550" y="4800612"/>
                    </a:cubicBezTo>
                    <a:lnTo>
                      <a:pt x="281506" y="4800612"/>
                    </a:lnTo>
                    <a:cubicBezTo>
                      <a:pt x="126035" y="4800612"/>
                      <a:pt x="0" y="4674577"/>
                      <a:pt x="0" y="4519106"/>
                    </a:cubicBezTo>
                    <a:lnTo>
                      <a:pt x="0" y="281506"/>
                    </a:lnTo>
                    <a:close/>
                  </a:path>
                </a:pathLst>
              </a:custGeom>
              <a:solidFill>
                <a:srgbClr val="FFC000"/>
              </a:solidFill>
              <a:ln>
                <a:noFill/>
              </a:ln>
              <a:effectLst>
                <a:outerShdw blurRad="63500" dist="19050" dir="5400000" algn="ctr" rotWithShape="0">
                  <a:srgbClr val="000000">
                    <a:alpha val="62999"/>
                  </a:srgbClr>
                </a:outerShdw>
              </a:effectLst>
              <a:extLst>
                <a:ext uri="{91240B29-F687-4f45-9708-019B960494DF}">
                  <a14:hiddenLine xmlns:a14="http://schemas.microsoft.com/office/drawing/2010/main" xmlns="" w="9525">
                    <a:solidFill>
                      <a:srgbClr val="000000"/>
                    </a:solidFill>
                    <a:round/>
                    <a:headEnd/>
                    <a:tailEnd/>
                  </a14:hiddenLine>
                </a:ext>
              </a:extLst>
            </p:spPr>
            <p:txBody>
              <a:bodyPr tIns="91440" bIns="3451869"/>
              <a:lstStyle/>
              <a:p>
                <a:endParaRPr lang="id-ID" sz="1600"/>
              </a:p>
            </p:txBody>
          </p:sp>
          <p:sp>
            <p:nvSpPr>
              <p:cNvPr id="9" name="Freeform 6"/>
              <p:cNvSpPr/>
              <p:nvPr/>
            </p:nvSpPr>
            <p:spPr>
              <a:xfrm>
                <a:off x="412690" y="2458806"/>
                <a:ext cx="2433107" cy="2496536"/>
              </a:xfrm>
              <a:custGeom>
                <a:avLst/>
                <a:gdLst>
                  <a:gd name="connsiteX0" fmla="*/ 0 w 2433723"/>
                  <a:gd name="connsiteY0" fmla="*/ 243372 h 2660940"/>
                  <a:gd name="connsiteX1" fmla="*/ 243372 w 2433723"/>
                  <a:gd name="connsiteY1" fmla="*/ 0 h 2660940"/>
                  <a:gd name="connsiteX2" fmla="*/ 2190351 w 2433723"/>
                  <a:gd name="connsiteY2" fmla="*/ 0 h 2660940"/>
                  <a:gd name="connsiteX3" fmla="*/ 2433723 w 2433723"/>
                  <a:gd name="connsiteY3" fmla="*/ 243372 h 2660940"/>
                  <a:gd name="connsiteX4" fmla="*/ 2433723 w 2433723"/>
                  <a:gd name="connsiteY4" fmla="*/ 2417568 h 2660940"/>
                  <a:gd name="connsiteX5" fmla="*/ 2190351 w 2433723"/>
                  <a:gd name="connsiteY5" fmla="*/ 2660940 h 2660940"/>
                  <a:gd name="connsiteX6" fmla="*/ 243372 w 2433723"/>
                  <a:gd name="connsiteY6" fmla="*/ 2660940 h 2660940"/>
                  <a:gd name="connsiteX7" fmla="*/ 0 w 2433723"/>
                  <a:gd name="connsiteY7" fmla="*/ 2417568 h 2660940"/>
                  <a:gd name="connsiteX8" fmla="*/ 0 w 2433723"/>
                  <a:gd name="connsiteY8" fmla="*/ 243372 h 26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723" h="2660940">
                    <a:moveTo>
                      <a:pt x="0" y="243372"/>
                    </a:moveTo>
                    <a:cubicBezTo>
                      <a:pt x="0" y="108961"/>
                      <a:pt x="108961" y="0"/>
                      <a:pt x="243372" y="0"/>
                    </a:cubicBezTo>
                    <a:lnTo>
                      <a:pt x="2190351" y="0"/>
                    </a:lnTo>
                    <a:cubicBezTo>
                      <a:pt x="2324762" y="0"/>
                      <a:pt x="2433723" y="108961"/>
                      <a:pt x="2433723" y="243372"/>
                    </a:cubicBezTo>
                    <a:lnTo>
                      <a:pt x="2433723" y="2417568"/>
                    </a:lnTo>
                    <a:cubicBezTo>
                      <a:pt x="2433723" y="2551979"/>
                      <a:pt x="2324762" y="2660940"/>
                      <a:pt x="2190351" y="2660940"/>
                    </a:cubicBezTo>
                    <a:lnTo>
                      <a:pt x="243372" y="2660940"/>
                    </a:lnTo>
                    <a:cubicBezTo>
                      <a:pt x="108961" y="2660940"/>
                      <a:pt x="0" y="2551979"/>
                      <a:pt x="0" y="2417568"/>
                    </a:cubicBezTo>
                    <a:lnTo>
                      <a:pt x="0" y="243372"/>
                    </a:lnTo>
                    <a:close/>
                  </a:path>
                </a:pathLst>
              </a:custGeom>
              <a:solidFill>
                <a:schemeClr val="accent2">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11921" tIns="101761" rIns="111921" bIns="101761"/>
              <a:lstStyle>
                <a:lvl1pPr defTabSz="711200">
                  <a:defRPr sz="1900">
                    <a:solidFill>
                      <a:schemeClr val="tx1"/>
                    </a:solidFill>
                    <a:latin typeface="Arial" pitchFamily="34" charset="0"/>
                    <a:ea typeface="ＭＳ Ｐゴシック" pitchFamily="34" charset="-128"/>
                  </a:defRPr>
                </a:lvl1pPr>
                <a:lvl2pPr marL="171450" indent="-171450" defTabSz="711200">
                  <a:defRPr sz="1900">
                    <a:solidFill>
                      <a:schemeClr val="tx1"/>
                    </a:solidFill>
                    <a:latin typeface="Arial" pitchFamily="34" charset="0"/>
                    <a:ea typeface="ＭＳ Ｐゴシック" pitchFamily="34" charset="-128"/>
                  </a:defRPr>
                </a:lvl2pPr>
                <a:lvl3pPr marL="1143000" indent="-228600" defTabSz="711200">
                  <a:defRPr sz="1900">
                    <a:solidFill>
                      <a:schemeClr val="tx1"/>
                    </a:solidFill>
                    <a:latin typeface="Arial" pitchFamily="34" charset="0"/>
                    <a:ea typeface="ＭＳ Ｐゴシック" pitchFamily="34" charset="-128"/>
                  </a:defRPr>
                </a:lvl3pPr>
                <a:lvl4pPr marL="1600200" indent="-228600" defTabSz="711200">
                  <a:defRPr sz="1900">
                    <a:solidFill>
                      <a:schemeClr val="tx1"/>
                    </a:solidFill>
                    <a:latin typeface="Arial" pitchFamily="34" charset="0"/>
                    <a:ea typeface="ＭＳ Ｐゴシック" pitchFamily="34" charset="-128"/>
                  </a:defRPr>
                </a:lvl4pPr>
                <a:lvl5pPr marL="2057400" indent="-228600" defTabSz="711200">
                  <a:defRPr sz="1900">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id-ID" altLang="id-ID" sz="1100" b="1" dirty="0">
                    <a:solidFill>
                      <a:srgbClr val="000000"/>
                    </a:solidFill>
                    <a:latin typeface="Calibri" pitchFamily="34" charset="0"/>
                  </a:rPr>
                  <a:t>Program</a:t>
                </a:r>
                <a:endParaRPr lang="en-US" altLang="id-ID" sz="1100" b="1" dirty="0">
                  <a:solidFill>
                    <a:srgbClr val="000000"/>
                  </a:solidFill>
                  <a:latin typeface="Calibri" pitchFamily="34" charset="0"/>
                </a:endParaRPr>
              </a:p>
              <a:p>
                <a:pPr lvl="1" eaLnBrk="1" hangingPunct="1">
                  <a:buFontTx/>
                  <a:buChar char="•"/>
                </a:pPr>
                <a:r>
                  <a:rPr lang="id-ID" altLang="id-ID" sz="1100" dirty="0">
                    <a:solidFill>
                      <a:srgbClr val="000000"/>
                    </a:solidFill>
                    <a:latin typeface="Calibri" pitchFamily="34" charset="0"/>
                  </a:rPr>
                  <a:t>Promotif – preventif sebagai landasan pembangunan kesehatan</a:t>
                </a:r>
              </a:p>
              <a:p>
                <a:pPr lvl="1" eaLnBrk="1" hangingPunct="1">
                  <a:buFontTx/>
                  <a:buChar char="•"/>
                </a:pPr>
                <a:r>
                  <a:rPr lang="id-ID" altLang="id-ID" sz="1100" dirty="0">
                    <a:solidFill>
                      <a:srgbClr val="000000"/>
                    </a:solidFill>
                    <a:latin typeface="Calibri" pitchFamily="34" charset="0"/>
                  </a:rPr>
                  <a:t>Pemberdayaan masyarakat</a:t>
                </a:r>
              </a:p>
              <a:p>
                <a:pPr lvl="1" eaLnBrk="1" hangingPunct="1">
                  <a:buFontTx/>
                  <a:buChar char="•"/>
                </a:pPr>
                <a:r>
                  <a:rPr lang="id-ID" altLang="id-ID" sz="1100" dirty="0">
                    <a:solidFill>
                      <a:srgbClr val="000000"/>
                    </a:solidFill>
                    <a:latin typeface="Calibri" pitchFamily="34" charset="0"/>
                  </a:rPr>
                  <a:t>Keterlibatan lintas sektor</a:t>
                </a:r>
              </a:p>
            </p:txBody>
          </p:sp>
          <p:sp>
            <p:nvSpPr>
              <p:cNvPr id="10" name="Freeform 7"/>
              <p:cNvSpPr>
                <a:spLocks noChangeArrowheads="1"/>
              </p:cNvSpPr>
              <p:nvPr/>
            </p:nvSpPr>
            <p:spPr bwMode="auto">
              <a:xfrm>
                <a:off x="3252904" y="1372077"/>
                <a:ext cx="2868806" cy="3961172"/>
              </a:xfrm>
              <a:custGeom>
                <a:avLst/>
                <a:gdLst>
                  <a:gd name="T0" fmla="*/ 0 w 2807140"/>
                  <a:gd name="T1" fmla="*/ 107442 h 4800612"/>
                  <a:gd name="T2" fmla="*/ 312583 w 2807140"/>
                  <a:gd name="T3" fmla="*/ 0 h 4800612"/>
                  <a:gd name="T4" fmla="*/ 2813247 w 2807140"/>
                  <a:gd name="T5" fmla="*/ 0 h 4800612"/>
                  <a:gd name="T6" fmla="*/ 3125831 w 2807140"/>
                  <a:gd name="T7" fmla="*/ 107442 h 4800612"/>
                  <a:gd name="T8" fmla="*/ 3125831 w 2807140"/>
                  <a:gd name="T9" fmla="*/ 1729975 h 4800612"/>
                  <a:gd name="T10" fmla="*/ 2813247 w 2807140"/>
                  <a:gd name="T11" fmla="*/ 1837418 h 4800612"/>
                  <a:gd name="T12" fmla="*/ 312583 w 2807140"/>
                  <a:gd name="T13" fmla="*/ 1837418 h 4800612"/>
                  <a:gd name="T14" fmla="*/ 0 w 2807140"/>
                  <a:gd name="T15" fmla="*/ 1729975 h 4800612"/>
                  <a:gd name="T16" fmla="*/ 0 w 2807140"/>
                  <a:gd name="T17" fmla="*/ 107442 h 4800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07140"/>
                  <a:gd name="T28" fmla="*/ 0 h 4800612"/>
                  <a:gd name="T29" fmla="*/ 2807140 w 2807140"/>
                  <a:gd name="T30" fmla="*/ 4800612 h 4800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07140" h="4800612">
                    <a:moveTo>
                      <a:pt x="0" y="280714"/>
                    </a:moveTo>
                    <a:cubicBezTo>
                      <a:pt x="0" y="125680"/>
                      <a:pt x="125680" y="0"/>
                      <a:pt x="280714" y="0"/>
                    </a:cubicBezTo>
                    <a:lnTo>
                      <a:pt x="2526426" y="0"/>
                    </a:lnTo>
                    <a:cubicBezTo>
                      <a:pt x="2681460" y="0"/>
                      <a:pt x="2807140" y="125680"/>
                      <a:pt x="2807140" y="280714"/>
                    </a:cubicBezTo>
                    <a:lnTo>
                      <a:pt x="2807140" y="4519898"/>
                    </a:lnTo>
                    <a:cubicBezTo>
                      <a:pt x="2807140" y="4674932"/>
                      <a:pt x="2681460" y="4800612"/>
                      <a:pt x="2526426" y="4800612"/>
                    </a:cubicBezTo>
                    <a:lnTo>
                      <a:pt x="280714" y="4800612"/>
                    </a:lnTo>
                    <a:cubicBezTo>
                      <a:pt x="125680" y="4800612"/>
                      <a:pt x="0" y="4674932"/>
                      <a:pt x="0" y="4519898"/>
                    </a:cubicBezTo>
                    <a:lnTo>
                      <a:pt x="0" y="280714"/>
                    </a:lnTo>
                    <a:close/>
                  </a:path>
                </a:pathLst>
              </a:custGeom>
              <a:solidFill>
                <a:srgbClr val="2E75B6"/>
              </a:solidFill>
              <a:ln>
                <a:noFill/>
              </a:ln>
              <a:effectLst>
                <a:outerShdw blurRad="63500" dist="19050" dir="5400000" algn="ctr" rotWithShape="0">
                  <a:srgbClr val="000000">
                    <a:alpha val="62999"/>
                  </a:srgbClr>
                </a:outerShdw>
              </a:effectLst>
              <a:extLst>
                <a:ext uri="{91240B29-F687-4f45-9708-019B960494DF}">
                  <a14:hiddenLine xmlns:a14="http://schemas.microsoft.com/office/drawing/2010/main" xmlns="" w="9525">
                    <a:solidFill>
                      <a:srgbClr val="000000"/>
                    </a:solidFill>
                    <a:round/>
                    <a:headEnd/>
                    <a:tailEnd/>
                  </a14:hiddenLine>
                </a:ext>
              </a:extLst>
            </p:spPr>
            <p:txBody>
              <a:bodyPr tIns="91440" bIns="3451869"/>
              <a:lstStyle/>
              <a:p>
                <a:endParaRPr lang="id-ID" sz="1600"/>
              </a:p>
            </p:txBody>
          </p:sp>
          <p:sp>
            <p:nvSpPr>
              <p:cNvPr id="11" name="Freeform 8"/>
              <p:cNvSpPr/>
              <p:nvPr/>
            </p:nvSpPr>
            <p:spPr>
              <a:xfrm>
                <a:off x="3353659" y="2341322"/>
                <a:ext cx="2615556" cy="1527293"/>
              </a:xfrm>
              <a:custGeom>
                <a:avLst/>
                <a:gdLst>
                  <a:gd name="connsiteX0" fmla="*/ 0 w 2645336"/>
                  <a:gd name="connsiteY0" fmla="*/ 164235 h 1642353"/>
                  <a:gd name="connsiteX1" fmla="*/ 164235 w 2645336"/>
                  <a:gd name="connsiteY1" fmla="*/ 0 h 1642353"/>
                  <a:gd name="connsiteX2" fmla="*/ 2481101 w 2645336"/>
                  <a:gd name="connsiteY2" fmla="*/ 0 h 1642353"/>
                  <a:gd name="connsiteX3" fmla="*/ 2645336 w 2645336"/>
                  <a:gd name="connsiteY3" fmla="*/ 164235 h 1642353"/>
                  <a:gd name="connsiteX4" fmla="*/ 2645336 w 2645336"/>
                  <a:gd name="connsiteY4" fmla="*/ 1478118 h 1642353"/>
                  <a:gd name="connsiteX5" fmla="*/ 2481101 w 2645336"/>
                  <a:gd name="connsiteY5" fmla="*/ 1642353 h 1642353"/>
                  <a:gd name="connsiteX6" fmla="*/ 164235 w 2645336"/>
                  <a:gd name="connsiteY6" fmla="*/ 1642353 h 1642353"/>
                  <a:gd name="connsiteX7" fmla="*/ 0 w 2645336"/>
                  <a:gd name="connsiteY7" fmla="*/ 1478118 h 1642353"/>
                  <a:gd name="connsiteX8" fmla="*/ 0 w 2645336"/>
                  <a:gd name="connsiteY8" fmla="*/ 164235 h 164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336" h="1642353">
                    <a:moveTo>
                      <a:pt x="0" y="164235"/>
                    </a:moveTo>
                    <a:cubicBezTo>
                      <a:pt x="0" y="73531"/>
                      <a:pt x="73531" y="0"/>
                      <a:pt x="164235" y="0"/>
                    </a:cubicBezTo>
                    <a:lnTo>
                      <a:pt x="2481101" y="0"/>
                    </a:lnTo>
                    <a:cubicBezTo>
                      <a:pt x="2571805" y="0"/>
                      <a:pt x="2645336" y="73531"/>
                      <a:pt x="2645336" y="164235"/>
                    </a:cubicBezTo>
                    <a:lnTo>
                      <a:pt x="2645336" y="1478118"/>
                    </a:lnTo>
                    <a:cubicBezTo>
                      <a:pt x="2645336" y="1568822"/>
                      <a:pt x="2571805" y="1642353"/>
                      <a:pt x="2481101" y="1642353"/>
                    </a:cubicBezTo>
                    <a:lnTo>
                      <a:pt x="164235" y="1642353"/>
                    </a:lnTo>
                    <a:cubicBezTo>
                      <a:pt x="73531" y="1642353"/>
                      <a:pt x="0" y="1568822"/>
                      <a:pt x="0" y="1478118"/>
                    </a:cubicBezTo>
                    <a:lnTo>
                      <a:pt x="0" y="164235"/>
                    </a:lnTo>
                    <a:close/>
                  </a:path>
                </a:pathLst>
              </a:custGeom>
              <a:solidFill>
                <a:schemeClr val="accent4">
                  <a:lumMod val="40000"/>
                  <a:lumOff val="6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93823" tIns="82393" rIns="93823" bIns="82393"/>
              <a:lstStyle/>
              <a:p>
                <a:pPr defTabSz="600075">
                  <a:lnSpc>
                    <a:spcPct val="90000"/>
                  </a:lnSpc>
                  <a:defRPr/>
                </a:pPr>
                <a:r>
                  <a:rPr lang="id-ID" sz="1100" b="1">
                    <a:solidFill>
                      <a:srgbClr val="000000"/>
                    </a:solidFill>
                    <a:ea typeface="ＭＳ Ｐゴシック" charset="0"/>
                    <a:cs typeface="Calibri" charset="0"/>
                  </a:rPr>
                  <a:t>Program</a:t>
                </a:r>
                <a:endParaRPr lang="en-US" sz="1100" b="1">
                  <a:solidFill>
                    <a:srgbClr val="000000"/>
                  </a:solidFill>
                  <a:ea typeface="ＭＳ Ｐゴシック" charset="0"/>
                  <a:cs typeface="Calibri" charset="0"/>
                </a:endParaRPr>
              </a:p>
              <a:p>
                <a:pPr marL="128588" lvl="1" indent="-128588" defTabSz="600075">
                  <a:lnSpc>
                    <a:spcPct val="90000"/>
                  </a:lnSpc>
                  <a:buFontTx/>
                  <a:buChar char="•"/>
                  <a:defRPr/>
                </a:pPr>
                <a:r>
                  <a:rPr lang="id-ID" sz="1100">
                    <a:solidFill>
                      <a:srgbClr val="000000"/>
                    </a:solidFill>
                    <a:ea typeface="ＭＳ Ｐゴシック" charset="0"/>
                    <a:cs typeface="Calibri" charset="0"/>
                  </a:rPr>
                  <a:t>Peningkatan Akses</a:t>
                </a:r>
                <a:r>
                  <a:rPr lang="en-US" sz="1100">
                    <a:solidFill>
                      <a:srgbClr val="000000"/>
                    </a:solidFill>
                    <a:ea typeface="ＭＳ Ｐゴシック" charset="0"/>
                    <a:cs typeface="Calibri" charset="0"/>
                  </a:rPr>
                  <a:t> terutama pd FKTP</a:t>
                </a:r>
                <a:endParaRPr lang="id-ID" sz="1100">
                  <a:solidFill>
                    <a:srgbClr val="000000"/>
                  </a:solidFill>
                  <a:ea typeface="ＭＳ Ｐゴシック" charset="0"/>
                  <a:cs typeface="Calibri" charset="0"/>
                </a:endParaRPr>
              </a:p>
              <a:p>
                <a:pPr marL="128588" lvl="1" indent="-128588" defTabSz="600075">
                  <a:lnSpc>
                    <a:spcPct val="90000"/>
                  </a:lnSpc>
                  <a:buFontTx/>
                  <a:buChar char="•"/>
                  <a:defRPr/>
                </a:pPr>
                <a:r>
                  <a:rPr lang="id-ID" sz="1100">
                    <a:solidFill>
                      <a:srgbClr val="000000"/>
                    </a:solidFill>
                    <a:ea typeface="ＭＳ Ｐゴシック" charset="0"/>
                    <a:cs typeface="Calibri" charset="0"/>
                  </a:rPr>
                  <a:t>Optimalisasi Sistem Ruj</a:t>
                </a:r>
                <a:r>
                  <a:rPr lang="en-US" sz="1100">
                    <a:solidFill>
                      <a:srgbClr val="000000"/>
                    </a:solidFill>
                    <a:ea typeface="ＭＳ Ｐゴシック" charset="0"/>
                    <a:cs typeface="Calibri" charset="0"/>
                  </a:rPr>
                  <a:t>ukan</a:t>
                </a:r>
                <a:endParaRPr lang="id-ID" sz="1100">
                  <a:solidFill>
                    <a:srgbClr val="000000"/>
                  </a:solidFill>
                  <a:ea typeface="ＭＳ Ｐゴシック" charset="0"/>
                  <a:cs typeface="Calibri" charset="0"/>
                </a:endParaRPr>
              </a:p>
              <a:p>
                <a:pPr marL="128588" lvl="1" indent="-128588" defTabSz="600075">
                  <a:lnSpc>
                    <a:spcPct val="90000"/>
                  </a:lnSpc>
                  <a:buFontTx/>
                  <a:buChar char="•"/>
                  <a:defRPr/>
                </a:pPr>
                <a:r>
                  <a:rPr lang="id-ID" sz="1100">
                    <a:solidFill>
                      <a:srgbClr val="000000"/>
                    </a:solidFill>
                    <a:ea typeface="ＭＳ Ｐゴシック" charset="0"/>
                    <a:cs typeface="Calibri" charset="0"/>
                  </a:rPr>
                  <a:t>Peningkatan Mutu</a:t>
                </a:r>
              </a:p>
            </p:txBody>
          </p:sp>
          <p:sp>
            <p:nvSpPr>
              <p:cNvPr id="12" name="Freeform 9"/>
              <p:cNvSpPr>
                <a:spLocks noChangeArrowheads="1"/>
              </p:cNvSpPr>
              <p:nvPr/>
            </p:nvSpPr>
            <p:spPr bwMode="auto">
              <a:xfrm>
                <a:off x="6252419" y="1438652"/>
                <a:ext cx="2810259" cy="3855436"/>
              </a:xfrm>
              <a:custGeom>
                <a:avLst/>
                <a:gdLst>
                  <a:gd name="T0" fmla="*/ 0 w 2807140"/>
                  <a:gd name="T1" fmla="*/ 94120 h 4798576"/>
                  <a:gd name="T2" fmla="*/ 281741 w 2807140"/>
                  <a:gd name="T3" fmla="*/ 0 h 4798576"/>
                  <a:gd name="T4" fmla="*/ 2535676 w 2807140"/>
                  <a:gd name="T5" fmla="*/ 0 h 4798576"/>
                  <a:gd name="T6" fmla="*/ 2817418 w 2807140"/>
                  <a:gd name="T7" fmla="*/ 94120 h 4798576"/>
                  <a:gd name="T8" fmla="*/ 2817418 w 2807140"/>
                  <a:gd name="T9" fmla="*/ 1514781 h 4798576"/>
                  <a:gd name="T10" fmla="*/ 2535676 w 2807140"/>
                  <a:gd name="T11" fmla="*/ 1608902 h 4798576"/>
                  <a:gd name="T12" fmla="*/ 281741 w 2807140"/>
                  <a:gd name="T13" fmla="*/ 1608902 h 4798576"/>
                  <a:gd name="T14" fmla="*/ 0 w 2807140"/>
                  <a:gd name="T15" fmla="*/ 1514781 h 4798576"/>
                  <a:gd name="T16" fmla="*/ 0 w 2807140"/>
                  <a:gd name="T17" fmla="*/ 94120 h 4798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07140"/>
                  <a:gd name="T28" fmla="*/ 0 h 4798576"/>
                  <a:gd name="T29" fmla="*/ 2807140 w 2807140"/>
                  <a:gd name="T30" fmla="*/ 4798576 h 4798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07140" h="4798576">
                    <a:moveTo>
                      <a:pt x="0" y="280714"/>
                    </a:moveTo>
                    <a:cubicBezTo>
                      <a:pt x="0" y="125680"/>
                      <a:pt x="125680" y="0"/>
                      <a:pt x="280714" y="0"/>
                    </a:cubicBezTo>
                    <a:lnTo>
                      <a:pt x="2526426" y="0"/>
                    </a:lnTo>
                    <a:cubicBezTo>
                      <a:pt x="2681460" y="0"/>
                      <a:pt x="2807140" y="125680"/>
                      <a:pt x="2807140" y="280714"/>
                    </a:cubicBezTo>
                    <a:lnTo>
                      <a:pt x="2807140" y="4517862"/>
                    </a:lnTo>
                    <a:cubicBezTo>
                      <a:pt x="2807140" y="4672896"/>
                      <a:pt x="2681460" y="4798576"/>
                      <a:pt x="2526426" y="4798576"/>
                    </a:cubicBezTo>
                    <a:lnTo>
                      <a:pt x="280714" y="4798576"/>
                    </a:lnTo>
                    <a:cubicBezTo>
                      <a:pt x="125680" y="4798576"/>
                      <a:pt x="0" y="4672896"/>
                      <a:pt x="0" y="4517862"/>
                    </a:cubicBezTo>
                    <a:lnTo>
                      <a:pt x="0" y="280714"/>
                    </a:lnTo>
                    <a:close/>
                  </a:path>
                </a:pathLst>
              </a:custGeom>
              <a:solidFill>
                <a:srgbClr val="92D050"/>
              </a:solidFill>
              <a:ln>
                <a:noFill/>
              </a:ln>
              <a:effectLst>
                <a:outerShdw blurRad="63500" dist="19050" dir="5400000" algn="ctr" rotWithShape="0">
                  <a:srgbClr val="000000">
                    <a:alpha val="62999"/>
                  </a:srgbClr>
                </a:outerShdw>
              </a:effectLst>
              <a:extLst>
                <a:ext uri="{91240B29-F687-4f45-9708-019B960494DF}">
                  <a14:hiddenLine xmlns:a14="http://schemas.microsoft.com/office/drawing/2010/main" xmlns="" w="9525">
                    <a:solidFill>
                      <a:srgbClr val="000000"/>
                    </a:solidFill>
                    <a:round/>
                    <a:headEnd/>
                    <a:tailEnd/>
                  </a14:hiddenLine>
                </a:ext>
              </a:extLst>
            </p:spPr>
            <p:txBody>
              <a:bodyPr tIns="91440" bIns="3450444"/>
              <a:lstStyle/>
              <a:p>
                <a:endParaRPr lang="id-ID" sz="1600"/>
              </a:p>
            </p:txBody>
          </p:sp>
          <p:sp>
            <p:nvSpPr>
              <p:cNvPr id="13" name="Freeform 10"/>
              <p:cNvSpPr/>
              <p:nvPr/>
            </p:nvSpPr>
            <p:spPr>
              <a:xfrm>
                <a:off x="6331390" y="2137683"/>
                <a:ext cx="2566540" cy="2531781"/>
              </a:xfrm>
              <a:custGeom>
                <a:avLst/>
                <a:gdLst>
                  <a:gd name="connsiteX0" fmla="*/ 0 w 2597997"/>
                  <a:gd name="connsiteY0" fmla="*/ 259800 h 3260674"/>
                  <a:gd name="connsiteX1" fmla="*/ 259800 w 2597997"/>
                  <a:gd name="connsiteY1" fmla="*/ 0 h 3260674"/>
                  <a:gd name="connsiteX2" fmla="*/ 2338197 w 2597997"/>
                  <a:gd name="connsiteY2" fmla="*/ 0 h 3260674"/>
                  <a:gd name="connsiteX3" fmla="*/ 2597997 w 2597997"/>
                  <a:gd name="connsiteY3" fmla="*/ 259800 h 3260674"/>
                  <a:gd name="connsiteX4" fmla="*/ 2597997 w 2597997"/>
                  <a:gd name="connsiteY4" fmla="*/ 3000874 h 3260674"/>
                  <a:gd name="connsiteX5" fmla="*/ 2338197 w 2597997"/>
                  <a:gd name="connsiteY5" fmla="*/ 3260674 h 3260674"/>
                  <a:gd name="connsiteX6" fmla="*/ 259800 w 2597997"/>
                  <a:gd name="connsiteY6" fmla="*/ 3260674 h 3260674"/>
                  <a:gd name="connsiteX7" fmla="*/ 0 w 2597997"/>
                  <a:gd name="connsiteY7" fmla="*/ 3000874 h 3260674"/>
                  <a:gd name="connsiteX8" fmla="*/ 0 w 2597997"/>
                  <a:gd name="connsiteY8" fmla="*/ 259800 h 32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7997" h="3260674">
                    <a:moveTo>
                      <a:pt x="0" y="259800"/>
                    </a:moveTo>
                    <a:cubicBezTo>
                      <a:pt x="0" y="116316"/>
                      <a:pt x="116316" y="0"/>
                      <a:pt x="259800" y="0"/>
                    </a:cubicBezTo>
                    <a:lnTo>
                      <a:pt x="2338197" y="0"/>
                    </a:lnTo>
                    <a:cubicBezTo>
                      <a:pt x="2481681" y="0"/>
                      <a:pt x="2597997" y="116316"/>
                      <a:pt x="2597997" y="259800"/>
                    </a:cubicBezTo>
                    <a:lnTo>
                      <a:pt x="2597997" y="3000874"/>
                    </a:lnTo>
                    <a:cubicBezTo>
                      <a:pt x="2597997" y="3144358"/>
                      <a:pt x="2481681" y="3260674"/>
                      <a:pt x="2338197" y="3260674"/>
                    </a:cubicBezTo>
                    <a:lnTo>
                      <a:pt x="259800" y="3260674"/>
                    </a:lnTo>
                    <a:cubicBezTo>
                      <a:pt x="116316" y="3260674"/>
                      <a:pt x="0" y="3144358"/>
                      <a:pt x="0" y="3000874"/>
                    </a:cubicBezTo>
                    <a:lnTo>
                      <a:pt x="0" y="259800"/>
                    </a:lnTo>
                    <a:close/>
                  </a:path>
                </a:pathLst>
              </a:custGeom>
              <a:solidFill>
                <a:schemeClr val="accent3">
                  <a:lumMod val="20000"/>
                  <a:lumOff val="80000"/>
                </a:schemeClr>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6893" tIns="114193" rIns="126893" bIns="114193"/>
              <a:lstStyle>
                <a:lvl1pPr defTabSz="889000">
                  <a:defRPr sz="1900">
                    <a:solidFill>
                      <a:schemeClr val="tx1"/>
                    </a:solidFill>
                    <a:latin typeface="Arial" pitchFamily="34" charset="0"/>
                    <a:ea typeface="ＭＳ Ｐゴシック" pitchFamily="34" charset="-128"/>
                  </a:defRPr>
                </a:lvl1pPr>
                <a:lvl2pPr marL="228600" indent="-228600" defTabSz="889000">
                  <a:defRPr sz="1900">
                    <a:solidFill>
                      <a:schemeClr val="tx1"/>
                    </a:solidFill>
                    <a:latin typeface="Arial" pitchFamily="34" charset="0"/>
                    <a:ea typeface="ＭＳ Ｐゴシック" pitchFamily="34" charset="-128"/>
                  </a:defRPr>
                </a:lvl2pPr>
                <a:lvl3pPr marL="1143000" indent="-228600" defTabSz="889000">
                  <a:defRPr sz="1900">
                    <a:solidFill>
                      <a:schemeClr val="tx1"/>
                    </a:solidFill>
                    <a:latin typeface="Arial" pitchFamily="34" charset="0"/>
                    <a:ea typeface="ＭＳ Ｐゴシック" pitchFamily="34" charset="-128"/>
                  </a:defRPr>
                </a:lvl3pPr>
                <a:lvl4pPr marL="1600200" indent="-228600" defTabSz="889000">
                  <a:defRPr sz="1900">
                    <a:solidFill>
                      <a:schemeClr val="tx1"/>
                    </a:solidFill>
                    <a:latin typeface="Arial" pitchFamily="34" charset="0"/>
                    <a:ea typeface="ＭＳ Ｐゴシック" pitchFamily="34" charset="-128"/>
                  </a:defRPr>
                </a:lvl4pPr>
                <a:lvl5pPr marL="2057400" indent="-228600" defTabSz="889000">
                  <a:defRPr sz="19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lnSpc>
                    <a:spcPct val="90000"/>
                  </a:lnSpc>
                </a:pPr>
                <a:r>
                  <a:rPr lang="id-ID" altLang="id-ID" sz="1200" b="1">
                    <a:solidFill>
                      <a:srgbClr val="000000"/>
                    </a:solidFill>
                    <a:latin typeface="Calibri" pitchFamily="34" charset="0"/>
                  </a:rPr>
                  <a:t>Program</a:t>
                </a:r>
                <a:endParaRPr lang="en-US" altLang="id-ID" sz="1200" b="1">
                  <a:solidFill>
                    <a:srgbClr val="000000"/>
                  </a:solidFill>
                  <a:latin typeface="Calibri" pitchFamily="34" charset="0"/>
                </a:endParaRPr>
              </a:p>
              <a:p>
                <a:pPr lvl="1" eaLnBrk="1" hangingPunct="1">
                  <a:lnSpc>
                    <a:spcPct val="90000"/>
                  </a:lnSpc>
                  <a:buFontTx/>
                  <a:buChar char="•"/>
                </a:pPr>
                <a:r>
                  <a:rPr lang="id-ID" altLang="id-ID" sz="1200">
                    <a:solidFill>
                      <a:srgbClr val="000000"/>
                    </a:solidFill>
                    <a:latin typeface="Calibri" pitchFamily="34" charset="0"/>
                  </a:rPr>
                  <a:t>Benefit</a:t>
                </a:r>
              </a:p>
              <a:p>
                <a:pPr lvl="1" eaLnBrk="1" hangingPunct="1">
                  <a:lnSpc>
                    <a:spcPct val="90000"/>
                  </a:lnSpc>
                  <a:buFontTx/>
                  <a:buChar char="•"/>
                </a:pPr>
                <a:r>
                  <a:rPr lang="id-ID" altLang="id-ID" sz="1200">
                    <a:solidFill>
                      <a:srgbClr val="000000"/>
                    </a:solidFill>
                    <a:latin typeface="Calibri" pitchFamily="34" charset="0"/>
                  </a:rPr>
                  <a:t>Sistem pembiayaan: asuransi – azas gotong royong</a:t>
                </a:r>
              </a:p>
              <a:p>
                <a:pPr lvl="1" eaLnBrk="1" hangingPunct="1">
                  <a:lnSpc>
                    <a:spcPct val="90000"/>
                  </a:lnSpc>
                  <a:buFontTx/>
                  <a:buChar char="•"/>
                </a:pPr>
                <a:r>
                  <a:rPr lang="id-ID" altLang="id-ID" sz="1200">
                    <a:solidFill>
                      <a:srgbClr val="000000"/>
                    </a:solidFill>
                    <a:latin typeface="Calibri" pitchFamily="34" charset="0"/>
                  </a:rPr>
                  <a:t>Kendali Mutu </a:t>
                </a:r>
                <a:r>
                  <a:rPr lang="en-US" altLang="id-ID" sz="1200">
                    <a:solidFill>
                      <a:srgbClr val="000000"/>
                    </a:solidFill>
                    <a:latin typeface="Calibri" pitchFamily="34" charset="0"/>
                  </a:rPr>
                  <a:t>&amp; </a:t>
                </a:r>
                <a:r>
                  <a:rPr lang="id-ID" altLang="id-ID" sz="1200">
                    <a:solidFill>
                      <a:srgbClr val="000000"/>
                    </a:solidFill>
                    <a:latin typeface="Calibri" pitchFamily="34" charset="0"/>
                  </a:rPr>
                  <a:t>Kendali Biaya </a:t>
                </a:r>
              </a:p>
              <a:p>
                <a:pPr lvl="1" eaLnBrk="1" hangingPunct="1">
                  <a:lnSpc>
                    <a:spcPct val="90000"/>
                  </a:lnSpc>
                  <a:buFontTx/>
                  <a:buChar char="•"/>
                </a:pPr>
                <a:r>
                  <a:rPr lang="id-ID" altLang="id-ID" sz="1200">
                    <a:solidFill>
                      <a:srgbClr val="000000"/>
                    </a:solidFill>
                    <a:latin typeface="Calibri" pitchFamily="34" charset="0"/>
                  </a:rPr>
                  <a:t>Sasaran: PBI </a:t>
                </a:r>
                <a:r>
                  <a:rPr lang="en-US" altLang="id-ID" sz="1200">
                    <a:solidFill>
                      <a:srgbClr val="000000"/>
                    </a:solidFill>
                    <a:latin typeface="Calibri" pitchFamily="34" charset="0"/>
                  </a:rPr>
                  <a:t>&amp; </a:t>
                </a:r>
                <a:r>
                  <a:rPr lang="id-ID" altLang="id-ID" sz="1200">
                    <a:solidFill>
                      <a:srgbClr val="000000"/>
                    </a:solidFill>
                    <a:latin typeface="Calibri" pitchFamily="34" charset="0"/>
                  </a:rPr>
                  <a:t>Non  PBI</a:t>
                </a:r>
              </a:p>
            </p:txBody>
          </p:sp>
          <p:sp>
            <p:nvSpPr>
              <p:cNvPr id="14" name="Freeform 11"/>
              <p:cNvSpPr/>
              <p:nvPr/>
            </p:nvSpPr>
            <p:spPr>
              <a:xfrm>
                <a:off x="6301435" y="4800655"/>
                <a:ext cx="2912377" cy="301542"/>
              </a:xfrm>
              <a:custGeom>
                <a:avLst/>
                <a:gdLst>
                  <a:gd name="connsiteX0" fmla="*/ 0 w 1804609"/>
                  <a:gd name="connsiteY0" fmla="*/ 19561 h 195612"/>
                  <a:gd name="connsiteX1" fmla="*/ 19561 w 1804609"/>
                  <a:gd name="connsiteY1" fmla="*/ 0 h 195612"/>
                  <a:gd name="connsiteX2" fmla="*/ 1785048 w 1804609"/>
                  <a:gd name="connsiteY2" fmla="*/ 0 h 195612"/>
                  <a:gd name="connsiteX3" fmla="*/ 1804609 w 1804609"/>
                  <a:gd name="connsiteY3" fmla="*/ 19561 h 195612"/>
                  <a:gd name="connsiteX4" fmla="*/ 1804609 w 1804609"/>
                  <a:gd name="connsiteY4" fmla="*/ 176051 h 195612"/>
                  <a:gd name="connsiteX5" fmla="*/ 1785048 w 1804609"/>
                  <a:gd name="connsiteY5" fmla="*/ 195612 h 195612"/>
                  <a:gd name="connsiteX6" fmla="*/ 19561 w 1804609"/>
                  <a:gd name="connsiteY6" fmla="*/ 195612 h 195612"/>
                  <a:gd name="connsiteX7" fmla="*/ 0 w 1804609"/>
                  <a:gd name="connsiteY7" fmla="*/ 176051 h 195612"/>
                  <a:gd name="connsiteX8" fmla="*/ 0 w 1804609"/>
                  <a:gd name="connsiteY8" fmla="*/ 19561 h 19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609" h="195612">
                    <a:moveTo>
                      <a:pt x="0" y="19561"/>
                    </a:moveTo>
                    <a:cubicBezTo>
                      <a:pt x="0" y="8758"/>
                      <a:pt x="8758" y="0"/>
                      <a:pt x="19561" y="0"/>
                    </a:cubicBezTo>
                    <a:lnTo>
                      <a:pt x="1785048" y="0"/>
                    </a:lnTo>
                    <a:cubicBezTo>
                      <a:pt x="1795851" y="0"/>
                      <a:pt x="1804609" y="8758"/>
                      <a:pt x="1804609" y="19561"/>
                    </a:cubicBezTo>
                    <a:lnTo>
                      <a:pt x="1804609" y="176051"/>
                    </a:lnTo>
                    <a:cubicBezTo>
                      <a:pt x="1804609" y="186854"/>
                      <a:pt x="1795851" y="195612"/>
                      <a:pt x="1785048" y="195612"/>
                    </a:cubicBezTo>
                    <a:lnTo>
                      <a:pt x="19561" y="195612"/>
                    </a:lnTo>
                    <a:cubicBezTo>
                      <a:pt x="8758" y="195612"/>
                      <a:pt x="0" y="186854"/>
                      <a:pt x="0" y="176051"/>
                    </a:cubicBezTo>
                    <a:lnTo>
                      <a:pt x="0" y="19561"/>
                    </a:lnTo>
                    <a:close/>
                  </a:path>
                </a:pathLst>
              </a:cu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46369" tIns="36209" rIns="46369" bIns="36209" anchor="ctr"/>
              <a:lstStyle/>
              <a:p>
                <a:pPr defTabSz="533400">
                  <a:lnSpc>
                    <a:spcPct val="90000"/>
                  </a:lnSpc>
                  <a:defRPr/>
                </a:pPr>
                <a:endParaRPr lang="en-US" sz="1100">
                  <a:solidFill>
                    <a:srgbClr val="000000"/>
                  </a:solidFill>
                  <a:ea typeface="ＭＳ Ｐゴシック" charset="0"/>
                  <a:cs typeface="Calibri" charset="0"/>
                </a:endParaRPr>
              </a:p>
              <a:p>
                <a:pPr defTabSz="533400">
                  <a:lnSpc>
                    <a:spcPct val="90000"/>
                  </a:lnSpc>
                  <a:defRPr/>
                </a:pPr>
                <a:r>
                  <a:rPr lang="id-ID" sz="1400">
                    <a:solidFill>
                      <a:srgbClr val="000000"/>
                    </a:solidFill>
                    <a:ea typeface="ＭＳ Ｐゴシック" charset="0"/>
                    <a:cs typeface="Calibri" charset="0"/>
                  </a:rPr>
                  <a:t>Tanda kepesertaan </a:t>
                </a:r>
                <a:r>
                  <a:rPr lang="id-ID" sz="1400" b="1">
                    <a:solidFill>
                      <a:srgbClr val="000000"/>
                    </a:solidFill>
                    <a:ea typeface="ＭＳ Ｐゴシック" charset="0"/>
                    <a:cs typeface="Calibri" charset="0"/>
                    <a:sym typeface="Wingdings" charset="0"/>
                  </a:rPr>
                  <a:t>KIS </a:t>
                </a:r>
                <a:endParaRPr lang="id-ID" sz="1400" b="1">
                  <a:solidFill>
                    <a:srgbClr val="000000"/>
                  </a:solidFill>
                  <a:ea typeface="ＭＳ Ｐゴシック" charset="0"/>
                  <a:cs typeface="Calibri" charset="0"/>
                </a:endParaRPr>
              </a:p>
              <a:p>
                <a:pPr marL="128588" lvl="1" indent="-128588" defTabSz="533400">
                  <a:lnSpc>
                    <a:spcPct val="90000"/>
                  </a:lnSpc>
                  <a:buFontTx/>
                  <a:buChar char="•"/>
                  <a:defRPr/>
                </a:pPr>
                <a:endParaRPr lang="id-ID" sz="1100">
                  <a:solidFill>
                    <a:srgbClr val="000000"/>
                  </a:solidFill>
                  <a:ea typeface="ＭＳ Ｐゴシック" charset="0"/>
                  <a:cs typeface="Calibri" charset="0"/>
                </a:endParaRPr>
              </a:p>
            </p:txBody>
          </p:sp>
          <p:sp>
            <p:nvSpPr>
              <p:cNvPr id="15" name="Rectangle 12"/>
              <p:cNvSpPr/>
              <p:nvPr/>
            </p:nvSpPr>
            <p:spPr>
              <a:xfrm>
                <a:off x="6204838" y="5388467"/>
                <a:ext cx="490537" cy="1564104"/>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vert="wordArtVert" anchor="ctr"/>
              <a:lstStyle/>
              <a:p>
                <a:pPr algn="ctr" defTabSz="914195">
                  <a:defRPr/>
                </a:pPr>
                <a:r>
                  <a:rPr lang="en-US" sz="1050" b="1" dirty="0">
                    <a:solidFill>
                      <a:prstClr val="white"/>
                    </a:solidFill>
                    <a:cs typeface="Calibri" pitchFamily="34" charset="0"/>
                  </a:rPr>
                  <a:t>DTPK</a:t>
                </a:r>
              </a:p>
            </p:txBody>
          </p:sp>
          <p:sp>
            <p:nvSpPr>
              <p:cNvPr id="16" name="Down Arrow 13"/>
              <p:cNvSpPr/>
              <p:nvPr/>
            </p:nvSpPr>
            <p:spPr>
              <a:xfrm rot="5400000">
                <a:off x="5764681" y="6092696"/>
                <a:ext cx="618749" cy="26686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210">
                  <a:defRPr/>
                </a:pPr>
                <a:endParaRPr lang="en-US" sz="1600">
                  <a:solidFill>
                    <a:srgbClr val="FFFFFF"/>
                  </a:solidFill>
                  <a:ea typeface="ＭＳ Ｐゴシック" charset="0"/>
                  <a:cs typeface="Arial" charset="0"/>
                </a:endParaRPr>
              </a:p>
            </p:txBody>
          </p:sp>
          <p:pic>
            <p:nvPicPr>
              <p:cNvPr id="491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902610"/>
                <a:ext cx="2324154" cy="5487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Rectangle 15"/>
              <p:cNvSpPr/>
              <p:nvPr/>
            </p:nvSpPr>
            <p:spPr>
              <a:xfrm>
                <a:off x="3481874" y="5891528"/>
                <a:ext cx="2411443" cy="83323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5">
                  <a:defRPr/>
                </a:pPr>
                <a:r>
                  <a:rPr lang="en-US" sz="1600" b="1" dirty="0">
                    <a:solidFill>
                      <a:schemeClr val="tx1"/>
                    </a:solidFill>
                  </a:rPr>
                  <a:t>KELUARGA SEHAT</a:t>
                </a:r>
              </a:p>
            </p:txBody>
          </p:sp>
        </p:grpSp>
        <p:cxnSp>
          <p:nvCxnSpPr>
            <p:cNvPr id="19" name="Straight Arrow Connector 16"/>
            <p:cNvCxnSpPr>
              <a:cxnSpLocks/>
            </p:cNvCxnSpPr>
            <p:nvPr/>
          </p:nvCxnSpPr>
          <p:spPr>
            <a:xfrm>
              <a:off x="2676310" y="3998054"/>
              <a:ext cx="1707096" cy="2808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7"/>
            <p:cNvCxnSpPr>
              <a:cxnSpLocks/>
            </p:cNvCxnSpPr>
            <p:nvPr/>
          </p:nvCxnSpPr>
          <p:spPr>
            <a:xfrm>
              <a:off x="4414813" y="4021183"/>
              <a:ext cx="0" cy="2577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8"/>
            <p:cNvCxnSpPr>
              <a:cxnSpLocks/>
            </p:cNvCxnSpPr>
            <p:nvPr/>
          </p:nvCxnSpPr>
          <p:spPr>
            <a:xfrm flipH="1">
              <a:off x="4425957" y="3990344"/>
              <a:ext cx="1608824" cy="2885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19"/>
            <p:cNvSpPr/>
            <p:nvPr/>
          </p:nvSpPr>
          <p:spPr>
            <a:xfrm>
              <a:off x="3398660" y="3299761"/>
              <a:ext cx="1915798" cy="3634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210">
                <a:defRPr/>
              </a:pPr>
              <a:r>
                <a:rPr lang="en-US" sz="1100" b="1">
                  <a:solidFill>
                    <a:srgbClr val="000000"/>
                  </a:solidFill>
                  <a:ea typeface="ＭＳ Ｐゴシック" charset="0"/>
                  <a:cs typeface="Arial" charset="0"/>
                </a:rPr>
                <a:t>Penerapan pendekatan</a:t>
              </a:r>
              <a:r>
                <a:rPr lang="id-ID" sz="1100" b="1">
                  <a:solidFill>
                    <a:srgbClr val="000000"/>
                  </a:solidFill>
                  <a:ea typeface="ＭＳ Ｐゴシック" charset="0"/>
                  <a:cs typeface="Arial" charset="0"/>
                </a:rPr>
                <a:t> </a:t>
              </a:r>
              <a:r>
                <a:rPr lang="en-US" sz="1100" b="1" i="1">
                  <a:solidFill>
                    <a:srgbClr val="000000"/>
                  </a:solidFill>
                  <a:ea typeface="ＭＳ Ｐゴシック" charset="0"/>
                  <a:cs typeface="Arial" charset="0"/>
                </a:rPr>
                <a:t>continuum of care</a:t>
              </a:r>
              <a:endParaRPr lang="en-US" sz="1100" b="1">
                <a:solidFill>
                  <a:srgbClr val="000000"/>
                </a:solidFill>
                <a:ea typeface="ＭＳ Ｐゴシック" charset="0"/>
                <a:cs typeface="Arial" charset="0"/>
              </a:endParaRPr>
            </a:p>
          </p:txBody>
        </p:sp>
        <p:sp>
          <p:nvSpPr>
            <p:cNvPr id="23" name="Rounded Rectangle 20"/>
            <p:cNvSpPr/>
            <p:nvPr/>
          </p:nvSpPr>
          <p:spPr>
            <a:xfrm>
              <a:off x="3398660" y="3623575"/>
              <a:ext cx="1915798" cy="419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210">
                <a:defRPr/>
              </a:pPr>
              <a:r>
                <a:rPr lang="en-US" sz="1100" b="1">
                  <a:solidFill>
                    <a:srgbClr val="000000"/>
                  </a:solidFill>
                  <a:ea typeface="ＭＳ Ｐゴシック" charset="0"/>
                  <a:cs typeface="Arial" charset="0"/>
                </a:rPr>
                <a:t>Intervensi berbasis resiko kesehatan (</a:t>
              </a:r>
              <a:r>
                <a:rPr lang="en-US" sz="1100" b="1" i="1">
                  <a:solidFill>
                    <a:srgbClr val="000000"/>
                  </a:solidFill>
                  <a:ea typeface="ＭＳ Ｐゴシック" charset="0"/>
                  <a:cs typeface="Arial" charset="0"/>
                </a:rPr>
                <a:t>health risk</a:t>
              </a:r>
              <a:r>
                <a:rPr lang="en-US" sz="1100" b="1">
                  <a:solidFill>
                    <a:srgbClr val="000000"/>
                  </a:solidFill>
                  <a:ea typeface="ＭＳ Ｐゴシック" charset="0"/>
                  <a:cs typeface="Arial" charset="0"/>
                </a:rPr>
                <a:t>)</a:t>
              </a:r>
              <a:endParaRPr lang="id-ID" sz="1100" b="1">
                <a:solidFill>
                  <a:srgbClr val="000000"/>
                </a:solidFill>
                <a:ea typeface="ＭＳ Ｐゴシック" charset="0"/>
                <a:cs typeface="Arial" charset="0"/>
              </a:endParaRPr>
            </a:p>
          </p:txBody>
        </p:sp>
        <p:sp>
          <p:nvSpPr>
            <p:cNvPr id="24" name="Rectangle 15"/>
            <p:cNvSpPr/>
            <p:nvPr/>
          </p:nvSpPr>
          <p:spPr bwMode="auto">
            <a:xfrm>
              <a:off x="1368303" y="4290777"/>
              <a:ext cx="1794314" cy="38880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5">
                <a:defRPr/>
              </a:pPr>
              <a:r>
                <a:rPr lang="en-US" sz="1600" b="1" dirty="0">
                  <a:solidFill>
                    <a:prstClr val="black"/>
                  </a:solidFill>
                </a:rPr>
                <a:t>PENDEKATAN KELUARGA </a:t>
              </a:r>
            </a:p>
          </p:txBody>
        </p:sp>
        <p:sp>
          <p:nvSpPr>
            <p:cNvPr id="2" name="Right Arrow 1"/>
            <p:cNvSpPr/>
            <p:nvPr/>
          </p:nvSpPr>
          <p:spPr>
            <a:xfrm>
              <a:off x="3219339" y="4512411"/>
              <a:ext cx="256317" cy="27425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srgbClr val="000000"/>
                </a:solidFill>
                <a:ea typeface="ＭＳ Ｐゴシック" charset="0"/>
                <a:cs typeface="Arial" charset="0"/>
              </a:endParaRPr>
            </a:p>
          </p:txBody>
        </p:sp>
      </p:grpSp>
      <p:sp>
        <p:nvSpPr>
          <p:cNvPr id="49154" name="Slide Number Placeholder 2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Arial" pitchFamily="34" charset="0"/>
                <a:ea typeface="ＭＳ Ｐゴシック" pitchFamily="34" charset="-128"/>
              </a:defRPr>
            </a:lvl1pPr>
            <a:lvl2pPr marL="557213" indent="-214313">
              <a:defRPr sz="1400">
                <a:solidFill>
                  <a:schemeClr val="tx1"/>
                </a:solidFill>
                <a:latin typeface="Arial" pitchFamily="34" charset="0"/>
                <a:ea typeface="ＭＳ Ｐゴシック" pitchFamily="34" charset="-128"/>
              </a:defRPr>
            </a:lvl2pPr>
            <a:lvl3pPr marL="857250" indent="-171450">
              <a:defRPr sz="1400">
                <a:solidFill>
                  <a:schemeClr val="tx1"/>
                </a:solidFill>
                <a:latin typeface="Arial" pitchFamily="34" charset="0"/>
                <a:ea typeface="ＭＳ Ｐゴシック" pitchFamily="34" charset="-128"/>
              </a:defRPr>
            </a:lvl3pPr>
            <a:lvl4pPr marL="1200150" indent="-171450">
              <a:defRPr sz="1400">
                <a:solidFill>
                  <a:schemeClr val="tx1"/>
                </a:solidFill>
                <a:latin typeface="Arial" pitchFamily="34" charset="0"/>
                <a:ea typeface="ＭＳ Ｐゴシック" pitchFamily="34" charset="-128"/>
              </a:defRPr>
            </a:lvl4pPr>
            <a:lvl5pPr marL="1543050" indent="-171450">
              <a:defRPr sz="1400">
                <a:solidFill>
                  <a:schemeClr val="tx1"/>
                </a:solidFill>
                <a:latin typeface="Arial" pitchFamily="34" charset="0"/>
                <a:ea typeface="ＭＳ Ｐゴシック" pitchFamily="34" charset="-128"/>
              </a:defRPr>
            </a:lvl5pPr>
            <a:lvl6pPr marL="1885950" indent="-171450" defTabSz="68461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228850" indent="-171450" defTabSz="68461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2571750" indent="-171450" defTabSz="68461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2914650" indent="-171450" defTabSz="68461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fld id="{F8FA2002-8EC9-4AD0-8417-0D161C2F9A5B}" type="slidenum">
              <a:rPr lang="en-US" altLang="id-ID" sz="900">
                <a:solidFill>
                  <a:srgbClr val="898989"/>
                </a:solidFill>
                <a:latin typeface="Calibri" pitchFamily="34" charset="0"/>
              </a:rPr>
              <a:pPr/>
              <a:t>6</a:t>
            </a:fld>
            <a:endParaRPr lang="en-US" altLang="id-ID" sz="900">
              <a:solidFill>
                <a:srgbClr val="898989"/>
              </a:solidFill>
              <a:latin typeface="Calibri" pitchFamily="34" charset="0"/>
            </a:endParaRPr>
          </a:p>
        </p:txBody>
      </p:sp>
      <p:sp>
        <p:nvSpPr>
          <p:cNvPr id="4" name="Rectangle 3"/>
          <p:cNvSpPr/>
          <p:nvPr/>
        </p:nvSpPr>
        <p:spPr>
          <a:xfrm>
            <a:off x="1187057" y="2146305"/>
            <a:ext cx="1872853" cy="514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800060">
              <a:spcBef>
                <a:spcPts val="600"/>
              </a:spcBef>
              <a:defRPr/>
            </a:pPr>
            <a:r>
              <a:rPr lang="en-US" b="1" dirty="0" err="1">
                <a:solidFill>
                  <a:prstClr val="black"/>
                </a:solidFill>
                <a:cs typeface="Calibri"/>
              </a:rPr>
              <a:t>Pilar</a:t>
            </a:r>
            <a:r>
              <a:rPr lang="en-US" b="1" dirty="0">
                <a:solidFill>
                  <a:prstClr val="black"/>
                </a:solidFill>
                <a:cs typeface="Calibri"/>
              </a:rPr>
              <a:t> 1. </a:t>
            </a:r>
            <a:r>
              <a:rPr lang="en-US" b="1" dirty="0" err="1">
                <a:solidFill>
                  <a:prstClr val="black"/>
                </a:solidFill>
                <a:cs typeface="Calibri"/>
              </a:rPr>
              <a:t>Paradigma</a:t>
            </a:r>
            <a:r>
              <a:rPr lang="en-US" b="1" dirty="0">
                <a:solidFill>
                  <a:prstClr val="black"/>
                </a:solidFill>
                <a:cs typeface="Calibri"/>
              </a:rPr>
              <a:t> </a:t>
            </a:r>
            <a:r>
              <a:rPr lang="en-US" b="1" dirty="0" err="1">
                <a:solidFill>
                  <a:prstClr val="black"/>
                </a:solidFill>
                <a:cs typeface="Calibri"/>
              </a:rPr>
              <a:t>Sehat</a:t>
            </a:r>
            <a:endParaRPr lang="en-US" b="1" dirty="0">
              <a:solidFill>
                <a:prstClr val="black"/>
              </a:solidFill>
              <a:cs typeface="Calibri"/>
            </a:endParaRPr>
          </a:p>
        </p:txBody>
      </p:sp>
      <p:sp>
        <p:nvSpPr>
          <p:cNvPr id="32" name="Rectangle 31"/>
          <p:cNvSpPr/>
          <p:nvPr/>
        </p:nvSpPr>
        <p:spPr>
          <a:xfrm>
            <a:off x="3700465" y="2139951"/>
            <a:ext cx="2053829" cy="49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800060">
              <a:spcBef>
                <a:spcPts val="600"/>
              </a:spcBef>
              <a:defRPr/>
            </a:pPr>
            <a:r>
              <a:rPr lang="en-US" b="1" dirty="0" err="1">
                <a:solidFill>
                  <a:schemeClr val="bg1"/>
                </a:solidFill>
                <a:cs typeface="Calibri"/>
              </a:rPr>
              <a:t>Pilar</a:t>
            </a:r>
            <a:r>
              <a:rPr lang="en-US" b="1" dirty="0">
                <a:solidFill>
                  <a:schemeClr val="bg1"/>
                </a:solidFill>
                <a:cs typeface="Calibri"/>
              </a:rPr>
              <a:t> 2. </a:t>
            </a:r>
            <a:r>
              <a:rPr lang="en-US" b="1" dirty="0" err="1">
                <a:solidFill>
                  <a:schemeClr val="bg1"/>
                </a:solidFill>
                <a:cs typeface="Calibri"/>
              </a:rPr>
              <a:t>Penguatan</a:t>
            </a:r>
            <a:r>
              <a:rPr lang="en-US" b="1" dirty="0">
                <a:solidFill>
                  <a:schemeClr val="bg1"/>
                </a:solidFill>
                <a:cs typeface="Calibri"/>
              </a:rPr>
              <a:t> </a:t>
            </a:r>
            <a:r>
              <a:rPr lang="en-US" b="1" dirty="0" err="1">
                <a:solidFill>
                  <a:schemeClr val="bg1"/>
                </a:solidFill>
                <a:cs typeface="Calibri"/>
              </a:rPr>
              <a:t>Yankes</a:t>
            </a:r>
            <a:endParaRPr lang="en-US" b="1" dirty="0">
              <a:solidFill>
                <a:schemeClr val="bg1"/>
              </a:solidFill>
              <a:cs typeface="Calibri"/>
            </a:endParaRPr>
          </a:p>
        </p:txBody>
      </p:sp>
      <p:sp>
        <p:nvSpPr>
          <p:cNvPr id="33" name="Rectangle 32"/>
          <p:cNvSpPr/>
          <p:nvPr/>
        </p:nvSpPr>
        <p:spPr>
          <a:xfrm>
            <a:off x="6385323" y="2084394"/>
            <a:ext cx="2053828" cy="496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800060">
              <a:spcBef>
                <a:spcPts val="600"/>
              </a:spcBef>
              <a:defRPr/>
            </a:pPr>
            <a:r>
              <a:rPr lang="en-US" b="1" dirty="0" err="1">
                <a:solidFill>
                  <a:prstClr val="black"/>
                </a:solidFill>
                <a:cs typeface="Calibri"/>
              </a:rPr>
              <a:t>Pilar</a:t>
            </a:r>
            <a:r>
              <a:rPr lang="en-US" b="1" dirty="0">
                <a:solidFill>
                  <a:prstClr val="black"/>
                </a:solidFill>
                <a:cs typeface="Calibri"/>
              </a:rPr>
              <a:t> 3. JKN</a:t>
            </a:r>
          </a:p>
        </p:txBody>
      </p:sp>
      <p:sp>
        <p:nvSpPr>
          <p:cNvPr id="34" name="Rectangle 15"/>
          <p:cNvSpPr/>
          <p:nvPr/>
        </p:nvSpPr>
        <p:spPr bwMode="auto">
          <a:xfrm>
            <a:off x="1173341" y="6156193"/>
            <a:ext cx="2108717" cy="363187"/>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914195">
              <a:defRPr/>
            </a:pPr>
            <a:r>
              <a:rPr lang="en-US" sz="1600" b="1" dirty="0">
                <a:solidFill>
                  <a:prstClr val="black"/>
                </a:solidFill>
              </a:rPr>
              <a:t>GERMAS</a:t>
            </a:r>
          </a:p>
        </p:txBody>
      </p:sp>
      <p:sp>
        <p:nvSpPr>
          <p:cNvPr id="31" name="Trapezoid 30"/>
          <p:cNvSpPr/>
          <p:nvPr/>
        </p:nvSpPr>
        <p:spPr>
          <a:xfrm flipV="1">
            <a:off x="1600203" y="200027"/>
            <a:ext cx="6207919" cy="604839"/>
          </a:xfrm>
          <a:prstGeom prst="trapezoid">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36" name="Title 3"/>
          <p:cNvSpPr>
            <a:spLocks noGrp="1"/>
          </p:cNvSpPr>
          <p:nvPr>
            <p:ph type="title"/>
          </p:nvPr>
        </p:nvSpPr>
        <p:spPr>
          <a:xfrm>
            <a:off x="1371600" y="152400"/>
            <a:ext cx="7177241" cy="708817"/>
          </a:xfrm>
        </p:spPr>
        <p:style>
          <a:lnRef idx="1">
            <a:schemeClr val="dk1"/>
          </a:lnRef>
          <a:fillRef idx="2">
            <a:schemeClr val="dk1"/>
          </a:fillRef>
          <a:effectRef idx="1">
            <a:schemeClr val="dk1"/>
          </a:effectRef>
          <a:fontRef idx="minor">
            <a:schemeClr val="dk1"/>
          </a:fontRef>
        </p:style>
        <p:txBody>
          <a:bodyPr>
            <a:noAutofit/>
          </a:bodyPr>
          <a:lstStyle/>
          <a:p>
            <a:pPr>
              <a:lnSpc>
                <a:spcPct val="80000"/>
              </a:lnSpc>
            </a:pPr>
            <a:r>
              <a:rPr lang="en-US" altLang="id-ID" sz="3200" b="1" dirty="0">
                <a:effectLst>
                  <a:outerShdw blurRad="38100" dist="38100" dir="2700000" algn="tl">
                    <a:srgbClr val="000000"/>
                  </a:outerShdw>
                </a:effectLst>
                <a:latin typeface="Arial Black" pitchFamily="34" charset="0"/>
              </a:rPr>
              <a:t>Program Indonesia </a:t>
            </a:r>
            <a:r>
              <a:rPr lang="en-US" altLang="id-ID" sz="3200" b="1" dirty="0" err="1">
                <a:effectLst>
                  <a:outerShdw blurRad="38100" dist="38100" dir="2700000" algn="tl">
                    <a:srgbClr val="000000"/>
                  </a:outerShdw>
                </a:effectLst>
                <a:latin typeface="Arial Black" pitchFamily="34" charset="0"/>
              </a:rPr>
              <a:t>Sehat</a:t>
            </a:r>
            <a:endParaRPr lang="en-US" altLang="id-ID" sz="3200" b="1" dirty="0">
              <a:effectLst>
                <a:outerShdw blurRad="38100" dist="38100" dir="2700000" algn="tl">
                  <a:srgbClr val="000000"/>
                </a:outerShdw>
              </a:effectLst>
              <a:latin typeface="Arial Black" pitchFamily="34" charset="0"/>
            </a:endParaRPr>
          </a:p>
        </p:txBody>
      </p:sp>
    </p:spTree>
    <p:extLst>
      <p:ext uri="{BB962C8B-B14F-4D97-AF65-F5344CB8AC3E}">
        <p14:creationId xmlns:p14="http://schemas.microsoft.com/office/powerpoint/2010/main" val="71911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itle 3"/>
          <p:cNvSpPr txBox="1">
            <a:spLocks/>
          </p:cNvSpPr>
          <p:nvPr/>
        </p:nvSpPr>
        <p:spPr bwMode="auto">
          <a:xfrm>
            <a:off x="1743077" y="3352494"/>
            <a:ext cx="5561013" cy="385763"/>
          </a:xfrm>
          <a:prstGeom prst="rect">
            <a:avLst/>
          </a:prstGeom>
          <a:solidFill>
            <a:srgbClr val="99C9D5"/>
          </a:solidFill>
          <a:ln w="9525">
            <a:solidFill>
              <a:srgbClr val="99C9D5"/>
            </a:solidFill>
            <a:miter lim="800000"/>
            <a:headEnd/>
            <a:tailEnd/>
          </a:ln>
        </p:spPr>
        <p:txBody>
          <a:bodyPr lIns="91417" tIns="45710" rIns="91417" bIns="45710"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b="1">
                <a:latin typeface="Book Antiqua" pitchFamily="18" charset="0"/>
              </a:rPr>
              <a:t>PENGUATAN KEBIJAKAN PUBLIK</a:t>
            </a:r>
          </a:p>
        </p:txBody>
      </p:sp>
      <p:sp>
        <p:nvSpPr>
          <p:cNvPr id="14339" name="Title 3"/>
          <p:cNvSpPr>
            <a:spLocks noGrp="1"/>
          </p:cNvSpPr>
          <p:nvPr>
            <p:ph type="title"/>
          </p:nvPr>
        </p:nvSpPr>
        <p:spPr>
          <a:xfrm>
            <a:off x="1743077" y="72797"/>
            <a:ext cx="7250956" cy="933450"/>
          </a:xfrm>
        </p:spPr>
        <p:style>
          <a:lnRef idx="1">
            <a:schemeClr val="dk1"/>
          </a:lnRef>
          <a:fillRef idx="2">
            <a:schemeClr val="dk1"/>
          </a:fillRef>
          <a:effectRef idx="1">
            <a:schemeClr val="dk1"/>
          </a:effectRef>
          <a:fontRef idx="minor">
            <a:schemeClr val="dk1"/>
          </a:fontRef>
        </p:style>
        <p:txBody>
          <a:bodyPr>
            <a:noAutofit/>
          </a:bodyPr>
          <a:lstStyle/>
          <a:p>
            <a:pPr eaLnBrk="1" hangingPunct="1">
              <a:defRPr/>
            </a:pPr>
            <a:r>
              <a:rPr lang="id-ID" altLang="en-US" sz="2000" b="1" dirty="0">
                <a:latin typeface="Book Antiqua" panose="02040602050305030304" pitchFamily="18" charset="0"/>
                <a:ea typeface="Gill Sans"/>
                <a:cs typeface="Gill Sans"/>
              </a:rPr>
              <a:t>REFORMASI PELAYANAN </a:t>
            </a:r>
            <a:r>
              <a:rPr lang="en-US" altLang="en-US" sz="2000" b="1" dirty="0">
                <a:latin typeface="Book Antiqua" panose="02040602050305030304" pitchFamily="18" charset="0"/>
                <a:ea typeface="Gill Sans"/>
                <a:cs typeface="Gill Sans"/>
              </a:rPr>
              <a:t/>
            </a:r>
            <a:br>
              <a:rPr lang="en-US" altLang="en-US" sz="2000" b="1" dirty="0">
                <a:latin typeface="Book Antiqua" panose="02040602050305030304" pitchFamily="18" charset="0"/>
                <a:ea typeface="Gill Sans"/>
                <a:cs typeface="Gill Sans"/>
              </a:rPr>
            </a:br>
            <a:r>
              <a:rPr lang="id-ID" altLang="en-US" sz="2000" b="1" dirty="0">
                <a:latin typeface="Book Antiqua" panose="02040602050305030304" pitchFamily="18" charset="0"/>
                <a:ea typeface="Gill Sans"/>
                <a:cs typeface="Gill Sans"/>
              </a:rPr>
              <a:t>KESEHATAN DASAR </a:t>
            </a:r>
            <a:r>
              <a:rPr lang="en-US" altLang="en-US" sz="2000" b="1" dirty="0">
                <a:latin typeface="Book Antiqua" panose="02040602050305030304" pitchFamily="18" charset="0"/>
                <a:ea typeface="Gill Sans"/>
                <a:cs typeface="Gill Sans"/>
              </a:rPr>
              <a:t>–</a:t>
            </a:r>
            <a:r>
              <a:rPr lang="id-ID" altLang="en-US" sz="2000" b="1" dirty="0">
                <a:latin typeface="Book Antiqua" panose="02040602050305030304" pitchFamily="18" charset="0"/>
                <a:ea typeface="Gill Sans"/>
                <a:cs typeface="Gill Sans"/>
              </a:rPr>
              <a:t> PENDEKATAN KELUARGA</a:t>
            </a:r>
            <a:endParaRPr lang="en-US" altLang="en-US" sz="2000" b="1" dirty="0">
              <a:latin typeface="Book Antiqua" panose="02040602050305030304" pitchFamily="18" charset="0"/>
              <a:ea typeface="Gill Sans"/>
              <a:cs typeface="Gill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913" y="1866594"/>
            <a:ext cx="13811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rot="338174">
            <a:off x="1787525" y="1653865"/>
            <a:ext cx="2124075" cy="3698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solidFill>
                  <a:schemeClr val="bg1"/>
                </a:solidFill>
                <a:latin typeface="Book Antiqua" pitchFamily="18" charset="0"/>
              </a:rPr>
              <a:t>LINTAS SEKTOR</a:t>
            </a:r>
          </a:p>
        </p:txBody>
      </p:sp>
      <p:sp>
        <p:nvSpPr>
          <p:cNvPr id="10" name="TextBox 9"/>
          <p:cNvSpPr txBox="1">
            <a:spLocks noChangeArrowheads="1"/>
          </p:cNvSpPr>
          <p:nvPr/>
        </p:nvSpPr>
        <p:spPr bwMode="auto">
          <a:xfrm rot="-1224965">
            <a:off x="1893888" y="2566682"/>
            <a:ext cx="2027237" cy="36988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solidFill>
                  <a:schemeClr val="bg1"/>
                </a:solidFill>
                <a:latin typeface="Book Antiqua" pitchFamily="18" charset="0"/>
              </a:rPr>
              <a:t>DUNIA USAHA</a:t>
            </a:r>
          </a:p>
        </p:txBody>
      </p:sp>
      <p:sp>
        <p:nvSpPr>
          <p:cNvPr id="11" name="TextBox 10"/>
          <p:cNvSpPr txBox="1">
            <a:spLocks noChangeArrowheads="1"/>
          </p:cNvSpPr>
          <p:nvPr/>
        </p:nvSpPr>
        <p:spPr bwMode="auto">
          <a:xfrm rot="-587204">
            <a:off x="5218115" y="1620530"/>
            <a:ext cx="1927225" cy="36988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dirty="0">
                <a:solidFill>
                  <a:schemeClr val="bg1"/>
                </a:solidFill>
                <a:latin typeface="Book Antiqua" pitchFamily="18" charset="0"/>
              </a:rPr>
              <a:t>MASYARAKAT</a:t>
            </a:r>
          </a:p>
        </p:txBody>
      </p:sp>
      <p:sp>
        <p:nvSpPr>
          <p:cNvPr id="12" name="TextBox 11"/>
          <p:cNvSpPr txBox="1">
            <a:spLocks noChangeArrowheads="1"/>
          </p:cNvSpPr>
          <p:nvPr/>
        </p:nvSpPr>
        <p:spPr bwMode="auto">
          <a:xfrm rot="308617">
            <a:off x="5180015" y="2519053"/>
            <a:ext cx="1927225" cy="3683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solidFill>
                  <a:schemeClr val="bg1"/>
                </a:solidFill>
                <a:latin typeface="Book Antiqua" pitchFamily="18" charset="0"/>
              </a:rPr>
              <a:t>PEMERINTAH</a:t>
            </a:r>
          </a:p>
        </p:txBody>
      </p:sp>
      <p:sp>
        <p:nvSpPr>
          <p:cNvPr id="13" name="Title 3"/>
          <p:cNvSpPr txBox="1">
            <a:spLocks/>
          </p:cNvSpPr>
          <p:nvPr/>
        </p:nvSpPr>
        <p:spPr bwMode="auto">
          <a:xfrm>
            <a:off x="2505075" y="3798582"/>
            <a:ext cx="4114800" cy="371475"/>
          </a:xfrm>
          <a:prstGeom prst="rect">
            <a:avLst/>
          </a:prstGeom>
          <a:solidFill>
            <a:srgbClr val="99D9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17" tIns="45710" rIns="91417" bIns="45710"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b="1"/>
              <a:t>PENDEKATAN KELUARGA</a:t>
            </a:r>
          </a:p>
        </p:txBody>
      </p:sp>
      <p:sp>
        <p:nvSpPr>
          <p:cNvPr id="14" name="Title 3"/>
          <p:cNvSpPr txBox="1">
            <a:spLocks/>
          </p:cNvSpPr>
          <p:nvPr/>
        </p:nvSpPr>
        <p:spPr bwMode="auto">
          <a:xfrm>
            <a:off x="1044577" y="4252607"/>
            <a:ext cx="6959600" cy="371475"/>
          </a:xfrm>
          <a:prstGeom prst="rect">
            <a:avLst/>
          </a:prstGeom>
          <a:solidFill>
            <a:srgbClr val="99C9D5"/>
          </a:solidFill>
          <a:ln w="9525">
            <a:solidFill>
              <a:srgbClr val="99C9D5"/>
            </a:solidFill>
            <a:miter lim="800000"/>
            <a:headEnd/>
            <a:tailEnd/>
          </a:ln>
        </p:spPr>
        <p:txBody>
          <a:bodyPr lIns="91417" tIns="45710" rIns="91417" bIns="45710"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b="1"/>
              <a:t>KEPEMIMPINAN DAN TATA KELOLA EFEKTIF</a:t>
            </a:r>
          </a:p>
        </p:txBody>
      </p:sp>
      <p:sp>
        <p:nvSpPr>
          <p:cNvPr id="15" name="Title 3"/>
          <p:cNvSpPr txBox="1">
            <a:spLocks/>
          </p:cNvSpPr>
          <p:nvPr/>
        </p:nvSpPr>
        <p:spPr bwMode="auto">
          <a:xfrm>
            <a:off x="2290763" y="4697107"/>
            <a:ext cx="4648200" cy="371475"/>
          </a:xfrm>
          <a:prstGeom prst="rect">
            <a:avLst/>
          </a:prstGeom>
          <a:solidFill>
            <a:srgbClr val="99C9D5"/>
          </a:solidFill>
          <a:ln w="9525">
            <a:solidFill>
              <a:srgbClr val="99C9D5"/>
            </a:solidFill>
            <a:miter lim="800000"/>
            <a:headEnd/>
            <a:tailEnd/>
          </a:ln>
        </p:spPr>
        <p:txBody>
          <a:bodyPr lIns="91417" tIns="45710" rIns="91417" bIns="45710"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b="1"/>
              <a:t>PROMOTIF PREVENTIF - JKN</a:t>
            </a:r>
          </a:p>
        </p:txBody>
      </p:sp>
      <p:pic>
        <p:nvPicPr>
          <p:cNvPr id="24579"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5725" y="2323794"/>
            <a:ext cx="4103688" cy="357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ight Arrow 4"/>
          <p:cNvSpPr/>
          <p:nvPr/>
        </p:nvSpPr>
        <p:spPr>
          <a:xfrm rot="977581">
            <a:off x="174625" y="1580843"/>
            <a:ext cx="2520950" cy="7651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effectLst>
                  <a:outerShdw blurRad="38100" dist="38100" dir="2700000" algn="tl">
                    <a:srgbClr val="000000">
                      <a:alpha val="43137"/>
                    </a:srgbClr>
                  </a:outerShdw>
                </a:effectLst>
                <a:latin typeface="Book Antiqua" panose="02040602050305030304" pitchFamily="18" charset="0"/>
              </a:rPr>
              <a:t>LINTAS SEKTOR</a:t>
            </a:r>
          </a:p>
        </p:txBody>
      </p:sp>
      <p:sp>
        <p:nvSpPr>
          <p:cNvPr id="18" name="Right Arrow 17"/>
          <p:cNvSpPr/>
          <p:nvPr/>
        </p:nvSpPr>
        <p:spPr>
          <a:xfrm rot="20440026">
            <a:off x="223840" y="5641669"/>
            <a:ext cx="2395537" cy="7651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effectLst>
                  <a:outerShdw blurRad="38100" dist="38100" dir="2700000" algn="tl">
                    <a:srgbClr val="000000">
                      <a:alpha val="43137"/>
                    </a:srgbClr>
                  </a:outerShdw>
                </a:effectLst>
                <a:latin typeface="Book Antiqua" panose="02040602050305030304" pitchFamily="18" charset="0"/>
              </a:rPr>
              <a:t>DUNIA USAHA</a:t>
            </a:r>
          </a:p>
        </p:txBody>
      </p:sp>
      <p:sp>
        <p:nvSpPr>
          <p:cNvPr id="6" name="Left Arrow 5"/>
          <p:cNvSpPr/>
          <p:nvPr/>
        </p:nvSpPr>
        <p:spPr>
          <a:xfrm rot="900810">
            <a:off x="6843713" y="5408303"/>
            <a:ext cx="2124075" cy="8001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latin typeface="Book Antiqua" panose="02040602050305030304" pitchFamily="18" charset="0"/>
              </a:rPr>
              <a:t>PEMERINTAH</a:t>
            </a:r>
          </a:p>
        </p:txBody>
      </p:sp>
      <p:sp>
        <p:nvSpPr>
          <p:cNvPr id="23" name="Left Arrow 22"/>
          <p:cNvSpPr/>
          <p:nvPr/>
        </p:nvSpPr>
        <p:spPr>
          <a:xfrm rot="20651325">
            <a:off x="6565901" y="1606240"/>
            <a:ext cx="2447925" cy="8001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Book Antiqua" panose="02040602050305030304" pitchFamily="18" charset="0"/>
              </a:rPr>
              <a:t>MASYARAKAT</a:t>
            </a:r>
          </a:p>
        </p:txBody>
      </p:sp>
      <p:sp>
        <p:nvSpPr>
          <p:cNvPr id="7" name="TextBox 6"/>
          <p:cNvSpPr txBox="1">
            <a:spLocks noChangeArrowheads="1"/>
          </p:cNvSpPr>
          <p:nvPr/>
        </p:nvSpPr>
        <p:spPr bwMode="auto">
          <a:xfrm>
            <a:off x="3484565" y="1974540"/>
            <a:ext cx="24336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latin typeface="Book Antiqua" pitchFamily="18" charset="0"/>
              </a:rPr>
              <a:t>KEPEMIMPINAN</a:t>
            </a:r>
          </a:p>
        </p:txBody>
      </p:sp>
      <p:sp>
        <p:nvSpPr>
          <p:cNvPr id="25" name="TextBox 24"/>
          <p:cNvSpPr txBox="1">
            <a:spLocks noChangeArrowheads="1"/>
          </p:cNvSpPr>
          <p:nvPr/>
        </p:nvSpPr>
        <p:spPr bwMode="auto">
          <a:xfrm>
            <a:off x="2852740" y="5948057"/>
            <a:ext cx="37671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latin typeface="Book Antiqua" pitchFamily="18" charset="0"/>
              </a:rPr>
              <a:t>TATA KELOLA YANG EFEKTIF</a:t>
            </a:r>
          </a:p>
        </p:txBody>
      </p:sp>
      <p:sp>
        <p:nvSpPr>
          <p:cNvPr id="26" name="TextBox 25"/>
          <p:cNvSpPr txBox="1">
            <a:spLocks noChangeArrowheads="1"/>
          </p:cNvSpPr>
          <p:nvPr/>
        </p:nvSpPr>
        <p:spPr bwMode="auto">
          <a:xfrm>
            <a:off x="2252665" y="2836556"/>
            <a:ext cx="33972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dirty="0">
                <a:latin typeface="Book Antiqua" pitchFamily="18" charset="0"/>
              </a:rPr>
              <a:t>PROMOTIF</a:t>
            </a:r>
          </a:p>
        </p:txBody>
      </p:sp>
      <p:sp>
        <p:nvSpPr>
          <p:cNvPr id="27" name="TextBox 26"/>
          <p:cNvSpPr txBox="1">
            <a:spLocks noChangeArrowheads="1"/>
          </p:cNvSpPr>
          <p:nvPr/>
        </p:nvSpPr>
        <p:spPr bwMode="auto">
          <a:xfrm>
            <a:off x="6842127" y="2771466"/>
            <a:ext cx="339725"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latin typeface="Book Antiqua" pitchFamily="18" charset="0"/>
              </a:rPr>
              <a:t>PREVENTIF</a:t>
            </a:r>
          </a:p>
        </p:txBody>
      </p:sp>
    </p:spTree>
    <p:extLst>
      <p:ext uri="{BB962C8B-B14F-4D97-AF65-F5344CB8AC3E}">
        <p14:creationId xmlns:p14="http://schemas.microsoft.com/office/powerpoint/2010/main" val="2061472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1"/>
                                        </p:tgtEl>
                                      </p:cBhvr>
                                    </p:animEffect>
                                    <p:set>
                                      <p:cBhvr>
                                        <p:cTn id="10" dur="1" fill="hold">
                                          <p:stCondLst>
                                            <p:cond delay="19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24582"/>
                                        </p:tgtEl>
                                      </p:cBhvr>
                                    </p:animEffect>
                                    <p:set>
                                      <p:cBhvr>
                                        <p:cTn id="22" dur="1" fill="hold">
                                          <p:stCondLst>
                                            <p:cond delay="1999"/>
                                          </p:stCondLst>
                                        </p:cTn>
                                        <p:tgtEl>
                                          <p:spTgt spid="2458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5"/>
                                        </p:tgtEl>
                                      </p:cBhvr>
                                    </p:animEffect>
                                    <p:set>
                                      <p:cBhvr>
                                        <p:cTn id="28" dur="1" fill="hold">
                                          <p:stCondLst>
                                            <p:cond delay="1999"/>
                                          </p:stCondLst>
                                        </p:cTn>
                                        <p:tgtEl>
                                          <p:spTgt spid="15"/>
                                        </p:tgtEl>
                                        <p:attrNameLst>
                                          <p:attrName>style.visibility</p:attrName>
                                        </p:attrNameLst>
                                      </p:cBhvr>
                                      <p:to>
                                        <p:strVal val="hidden"/>
                                      </p:to>
                                    </p:set>
                                  </p:childTnLst>
                                </p:cTn>
                              </p:par>
                              <p:par>
                                <p:cTn id="29" presetID="42" presetClass="path" presetSubtype="0" accel="50000" decel="50000" fill="hold" grpId="0" nodeType="withEffect">
                                  <p:stCondLst>
                                    <p:cond delay="0"/>
                                  </p:stCondLst>
                                  <p:childTnLst>
                                    <p:animMotion origin="layout" path="M 1.66667E-6 3.7037E-7 L 0.00851 -0.3375 " pathEditMode="relative" rAng="0" ptsTypes="AA">
                                      <p:cBhvr>
                                        <p:cTn id="30" dur="2400" fill="hold"/>
                                        <p:tgtEl>
                                          <p:spTgt spid="13"/>
                                        </p:tgtEl>
                                        <p:attrNameLst>
                                          <p:attrName>ppt_x</p:attrName>
                                          <p:attrName>ppt_y</p:attrName>
                                        </p:attrNameLst>
                                      </p:cBhvr>
                                      <p:rCtr x="41700" y="-1687500"/>
                                    </p:animMotion>
                                  </p:childTnLst>
                                </p:cTn>
                              </p:par>
                            </p:childTnLst>
                          </p:cTn>
                        </p:par>
                        <p:par>
                          <p:cTn id="31" fill="hold" nodeType="afterGroup">
                            <p:stCondLst>
                              <p:cond delay="2400"/>
                            </p:stCondLst>
                            <p:childTnLst>
                              <p:par>
                                <p:cTn id="32" presetID="22" presetClass="entr" presetSubtype="1" fill="hold" nodeType="afterEffect">
                                  <p:stCondLst>
                                    <p:cond delay="0"/>
                                  </p:stCondLst>
                                  <p:childTnLst>
                                    <p:set>
                                      <p:cBhvr>
                                        <p:cTn id="33" dur="1" fill="hold">
                                          <p:stCondLst>
                                            <p:cond delay="0"/>
                                          </p:stCondLst>
                                        </p:cTn>
                                        <p:tgtEl>
                                          <p:spTgt spid="24579"/>
                                        </p:tgtEl>
                                        <p:attrNameLst>
                                          <p:attrName>style.visibility</p:attrName>
                                        </p:attrNameLst>
                                      </p:cBhvr>
                                      <p:to>
                                        <p:strVal val="visible"/>
                                      </p:to>
                                    </p:set>
                                    <p:animEffect transition="in" filter="wipe(up)">
                                      <p:cBhvr>
                                        <p:cTn id="34" dur="2000"/>
                                        <p:tgtEl>
                                          <p:spTgt spid="24579"/>
                                        </p:tgtEl>
                                      </p:cBhvr>
                                    </p:animEffect>
                                  </p:childTnLst>
                                </p:cTn>
                              </p:par>
                            </p:childTnLst>
                          </p:cTn>
                        </p:par>
                        <p:par>
                          <p:cTn id="35" fill="hold" nodeType="afterGroup">
                            <p:stCondLst>
                              <p:cond delay="4400"/>
                            </p:stCondLst>
                            <p:childTnLst>
                              <p:par>
                                <p:cTn id="36" presetID="22" presetClass="entr" presetSubtype="2" fill="hold" grpId="0" nodeType="afterEffect">
                                  <p:stCondLst>
                                    <p:cond delay="70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par>
                                <p:cTn id="39" presetID="22" presetClass="entr" presetSubtype="8" fill="hold" grpId="0" nodeType="withEffect">
                                  <p:stCondLst>
                                    <p:cond delay="120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22" presetClass="entr" presetSubtype="8" fill="hold" grpId="0" nodeType="withEffect">
                                  <p:stCondLst>
                                    <p:cond delay="180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2" fill="hold" grpId="0" nodeType="withEffect">
                                  <p:stCondLst>
                                    <p:cond delay="240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par>
                          <p:cTn id="48" fill="hold" nodeType="afterGroup">
                            <p:stCondLst>
                              <p:cond delay="73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2000"/>
                                        <p:tgtEl>
                                          <p:spTgt spid="7"/>
                                        </p:tgtEl>
                                      </p:cBhvr>
                                    </p:animEffect>
                                  </p:childTnLst>
                                </p:cTn>
                              </p:par>
                            </p:childTnLst>
                          </p:cTn>
                        </p:par>
                        <p:par>
                          <p:cTn id="52" fill="hold" nodeType="afterGroup">
                            <p:stCondLst>
                              <p:cond delay="9300"/>
                            </p:stCondLst>
                            <p:childTnLst>
                              <p:par>
                                <p:cTn id="53" presetID="22" presetClass="entr" presetSubtype="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2000"/>
                                        <p:tgtEl>
                                          <p:spTgt spid="27"/>
                                        </p:tgtEl>
                                      </p:cBhvr>
                                    </p:animEffect>
                                  </p:childTnLst>
                                </p:cTn>
                              </p:par>
                            </p:childTnLst>
                          </p:cTn>
                        </p:par>
                        <p:par>
                          <p:cTn id="56" fill="hold" nodeType="afterGroup">
                            <p:stCondLst>
                              <p:cond delay="113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2000"/>
                                        <p:tgtEl>
                                          <p:spTgt spid="25"/>
                                        </p:tgtEl>
                                      </p:cBhvr>
                                    </p:animEffect>
                                  </p:childTnLst>
                                </p:cTn>
                              </p:par>
                            </p:childTnLst>
                          </p:cTn>
                        </p:par>
                        <p:par>
                          <p:cTn id="60" fill="hold" nodeType="afterGroup">
                            <p:stCondLst>
                              <p:cond delay="13300"/>
                            </p:stCondLst>
                            <p:childTnLst>
                              <p:par>
                                <p:cTn id="61" presetID="22" presetClass="entr" presetSubtype="4"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3" grpId="0" animBg="1"/>
      <p:bldP spid="10" grpId="0" animBg="1"/>
      <p:bldP spid="11" grpId="0" animBg="1"/>
      <p:bldP spid="12" grpId="0" animBg="1"/>
      <p:bldP spid="13" grpId="0" animBg="1"/>
      <p:bldP spid="14" grpId="0" animBg="1"/>
      <p:bldP spid="15" grpId="0" animBg="1"/>
      <p:bldP spid="5" grpId="0" animBg="1"/>
      <p:bldP spid="18" grpId="0" animBg="1"/>
      <p:bldP spid="6" grpId="0" animBg="1"/>
      <p:bldP spid="23" grpId="0" animBg="1"/>
      <p:bldP spid="7"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210">
              <a:defRPr sz="1400">
                <a:solidFill>
                  <a:schemeClr val="tx1"/>
                </a:solidFill>
                <a:latin typeface="Arial" pitchFamily="34" charset="0"/>
                <a:ea typeface="ＭＳ Ｐゴシック" pitchFamily="34" charset="-128"/>
              </a:defRPr>
            </a:lvl1pPr>
            <a:lvl2pPr marL="557213" indent="-214313" defTabSz="913210">
              <a:defRPr sz="1400">
                <a:solidFill>
                  <a:schemeClr val="tx1"/>
                </a:solidFill>
                <a:latin typeface="Arial" pitchFamily="34" charset="0"/>
                <a:ea typeface="ＭＳ Ｐゴシック" pitchFamily="34" charset="-128"/>
              </a:defRPr>
            </a:lvl2pPr>
            <a:lvl3pPr marL="857250" indent="-171450" defTabSz="913210">
              <a:defRPr sz="1400">
                <a:solidFill>
                  <a:schemeClr val="tx1"/>
                </a:solidFill>
                <a:latin typeface="Arial" pitchFamily="34" charset="0"/>
                <a:ea typeface="ＭＳ Ｐゴシック" pitchFamily="34" charset="-128"/>
              </a:defRPr>
            </a:lvl3pPr>
            <a:lvl4pPr marL="1200150" indent="-171450" defTabSz="913210">
              <a:defRPr sz="1400">
                <a:solidFill>
                  <a:schemeClr val="tx1"/>
                </a:solidFill>
                <a:latin typeface="Arial" pitchFamily="34" charset="0"/>
                <a:ea typeface="ＭＳ Ｐゴシック" pitchFamily="34" charset="-128"/>
              </a:defRPr>
            </a:lvl4pPr>
            <a:lvl5pPr marL="1543050" indent="-171450" defTabSz="913210">
              <a:defRPr sz="1400">
                <a:solidFill>
                  <a:schemeClr val="tx1"/>
                </a:solidFill>
                <a:latin typeface="Arial" pitchFamily="34" charset="0"/>
                <a:ea typeface="ＭＳ Ｐゴシック" pitchFamily="34" charset="-128"/>
              </a:defRPr>
            </a:lvl5pPr>
            <a:lvl6pPr marL="1885950" indent="-171450" defTabSz="91321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228850" indent="-171450" defTabSz="91321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2571750" indent="-171450" defTabSz="91321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2914650" indent="-171450" defTabSz="91321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fld id="{92B00B20-DDC0-4645-BBFF-211C3F350438}" type="slidenum">
              <a:rPr lang="en-US" altLang="id-ID" sz="900">
                <a:solidFill>
                  <a:srgbClr val="898989"/>
                </a:solidFill>
                <a:latin typeface="Calibri" pitchFamily="34" charset="0"/>
              </a:rPr>
              <a:pPr/>
              <a:t>8</a:t>
            </a:fld>
            <a:endParaRPr lang="en-US" altLang="id-ID">
              <a:solidFill>
                <a:srgbClr val="000000"/>
              </a:solidFill>
              <a:latin typeface="Calibri" pitchFamily="34" charset="0"/>
            </a:endParaRPr>
          </a:p>
        </p:txBody>
      </p:sp>
      <p:grpSp>
        <p:nvGrpSpPr>
          <p:cNvPr id="51202" name="Group 16"/>
          <p:cNvGrpSpPr>
            <a:grpSpLocks/>
          </p:cNvGrpSpPr>
          <p:nvPr/>
        </p:nvGrpSpPr>
        <p:grpSpPr bwMode="auto">
          <a:xfrm>
            <a:off x="-15478" y="1173168"/>
            <a:ext cx="9116616" cy="5505449"/>
            <a:chOff x="-21023" y="1173480"/>
            <a:chExt cx="12155873" cy="5504868"/>
          </a:xfrm>
        </p:grpSpPr>
        <p:pic>
          <p:nvPicPr>
            <p:cNvPr id="51209" name="Picture 5"/>
            <p:cNvPicPr>
              <a:picLocks noChangeAspect="1"/>
            </p:cNvPicPr>
            <p:nvPr/>
          </p:nvPicPr>
          <p:blipFill>
            <a:blip r:embed="rId3">
              <a:extLst>
                <a:ext uri="{28A0092B-C50C-407E-A947-70E740481C1C}">
                  <a14:useLocalDpi xmlns:a14="http://schemas.microsoft.com/office/drawing/2010/main" val="0"/>
                </a:ext>
              </a:extLst>
            </a:blip>
            <a:srcRect t="12251"/>
            <a:stretch>
              <a:fillRect/>
            </a:stretch>
          </p:blipFill>
          <p:spPr bwMode="auto">
            <a:xfrm>
              <a:off x="-21023" y="1173480"/>
              <a:ext cx="12155873" cy="5198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0" name="Content Placeholder 2"/>
            <p:cNvSpPr txBox="1">
              <a:spLocks/>
            </p:cNvSpPr>
            <p:nvPr/>
          </p:nvSpPr>
          <p:spPr bwMode="auto">
            <a:xfrm>
              <a:off x="1523663" y="4395765"/>
              <a:ext cx="1838385" cy="1909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7338" indent="-171450">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defTabSz="685800">
                <a:lnSpc>
                  <a:spcPct val="90000"/>
                </a:lnSpc>
                <a:buFont typeface="Arial" pitchFamily="34" charset="0"/>
                <a:buChar char="•"/>
              </a:pPr>
              <a:r>
                <a:rPr lang="en-US" altLang="id-ID" sz="800" b="1" dirty="0" err="1">
                  <a:solidFill>
                    <a:srgbClr val="000000"/>
                  </a:solidFill>
                </a:rPr>
                <a:t>Deteksi</a:t>
              </a:r>
              <a:r>
                <a:rPr lang="en-US" altLang="id-ID" sz="800" b="1" dirty="0">
                  <a:solidFill>
                    <a:srgbClr val="000000"/>
                  </a:solidFill>
                </a:rPr>
                <a:t> </a:t>
              </a:r>
              <a:r>
                <a:rPr lang="en-US" altLang="id-ID" sz="800" b="1" dirty="0" err="1">
                  <a:solidFill>
                    <a:srgbClr val="000000"/>
                  </a:solidFill>
                </a:rPr>
                <a:t>pengembangan</a:t>
              </a:r>
              <a:r>
                <a:rPr lang="en-US" altLang="id-ID" sz="800" b="1" dirty="0">
                  <a:solidFill>
                    <a:srgbClr val="000000"/>
                  </a:solidFill>
                </a:rPr>
                <a:t>  </a:t>
              </a:r>
              <a:r>
                <a:rPr lang="en-US" altLang="id-ID" sz="800" b="1" dirty="0" err="1">
                  <a:solidFill>
                    <a:srgbClr val="000000"/>
                  </a:solidFill>
                </a:rPr>
                <a:t>Inteligensia</a:t>
              </a:r>
              <a:r>
                <a:rPr lang="en-US" altLang="id-ID" sz="800" b="1" dirty="0">
                  <a:solidFill>
                    <a:srgbClr val="000000"/>
                  </a:solidFill>
                </a:rPr>
                <a:t> </a:t>
              </a:r>
              <a:r>
                <a:rPr lang="en-US" altLang="id-ID" sz="800" b="1" dirty="0" err="1">
                  <a:solidFill>
                    <a:srgbClr val="000000"/>
                  </a:solidFill>
                </a:rPr>
                <a:t>dan</a:t>
              </a:r>
              <a:r>
                <a:rPr lang="en-US" altLang="id-ID" sz="800" b="1" dirty="0">
                  <a:solidFill>
                    <a:srgbClr val="000000"/>
                  </a:solidFill>
                </a:rPr>
                <a:t>  </a:t>
              </a:r>
              <a:r>
                <a:rPr lang="en-US" altLang="id-ID" sz="800" b="1" dirty="0" err="1">
                  <a:solidFill>
                    <a:srgbClr val="000000"/>
                  </a:solidFill>
                </a:rPr>
                <a:t>upaya</a:t>
              </a:r>
              <a:r>
                <a:rPr lang="en-US" altLang="id-ID" sz="800" b="1" dirty="0">
                  <a:solidFill>
                    <a:srgbClr val="000000"/>
                  </a:solidFill>
                </a:rPr>
                <a:t> </a:t>
              </a:r>
              <a:r>
                <a:rPr lang="en-US" altLang="id-ID" sz="800" b="1" dirty="0" err="1">
                  <a:solidFill>
                    <a:srgbClr val="000000"/>
                  </a:solidFill>
                </a:rPr>
                <a:t>stimulasi</a:t>
              </a:r>
              <a:r>
                <a:rPr lang="en-US" altLang="id-ID" sz="800" b="1" dirty="0">
                  <a:solidFill>
                    <a:srgbClr val="000000"/>
                  </a:solidFill>
                </a:rPr>
                <a:t>  </a:t>
              </a:r>
              <a:r>
                <a:rPr lang="en-US" altLang="id-ID" sz="800" b="1" dirty="0" err="1">
                  <a:solidFill>
                    <a:srgbClr val="000000"/>
                  </a:solidFill>
                </a:rPr>
                <a:t>sensomotorik</a:t>
              </a:r>
              <a:endParaRPr lang="en-US" altLang="id-ID" sz="800" b="1" dirty="0">
                <a:solidFill>
                  <a:srgbClr val="000000"/>
                </a:solidFill>
              </a:endParaRPr>
            </a:p>
            <a:p>
              <a:pPr defTabSz="685800">
                <a:lnSpc>
                  <a:spcPct val="90000"/>
                </a:lnSpc>
                <a:buFont typeface="Arial" pitchFamily="34" charset="0"/>
                <a:buChar char="•"/>
              </a:pPr>
              <a:r>
                <a:rPr lang="id-ID" altLang="id-ID" sz="800" b="1" dirty="0">
                  <a:solidFill>
                    <a:srgbClr val="000000"/>
                  </a:solidFill>
                </a:rPr>
                <a:t>ASI eksklusif</a:t>
              </a:r>
              <a:endParaRPr lang="en-US" altLang="id-ID" sz="800" b="1" dirty="0">
                <a:solidFill>
                  <a:srgbClr val="000000"/>
                </a:solidFill>
              </a:endParaRPr>
            </a:p>
            <a:p>
              <a:pPr defTabSz="685800">
                <a:lnSpc>
                  <a:spcPct val="90000"/>
                </a:lnSpc>
                <a:buFont typeface="Arial" pitchFamily="34" charset="0"/>
                <a:buChar char="•"/>
              </a:pPr>
              <a:r>
                <a:rPr lang="id-ID" altLang="id-ID" sz="800" b="1" dirty="0">
                  <a:solidFill>
                    <a:srgbClr val="000000"/>
                  </a:solidFill>
                </a:rPr>
                <a:t>Imunisasi dasar lengkap</a:t>
              </a:r>
              <a:endParaRPr lang="en-US" altLang="id-ID" sz="800" b="1" dirty="0">
                <a:solidFill>
                  <a:srgbClr val="000000"/>
                </a:solidFill>
              </a:endParaRPr>
            </a:p>
            <a:p>
              <a:pPr defTabSz="685800">
                <a:lnSpc>
                  <a:spcPct val="90000"/>
                </a:lnSpc>
                <a:buFont typeface="Arial" pitchFamily="34" charset="0"/>
                <a:buChar char="•"/>
              </a:pPr>
              <a:r>
                <a:rPr lang="id-ID" altLang="id-ID" sz="800" b="1" dirty="0">
                  <a:solidFill>
                    <a:srgbClr val="000000"/>
                  </a:solidFill>
                </a:rPr>
                <a:t>Pemberian makan</a:t>
              </a:r>
              <a:endParaRPr lang="en-US" altLang="id-ID" sz="800" b="1" dirty="0">
                <a:solidFill>
                  <a:srgbClr val="000000"/>
                </a:solidFill>
              </a:endParaRPr>
            </a:p>
            <a:p>
              <a:pPr defTabSz="685800">
                <a:lnSpc>
                  <a:spcPct val="90000"/>
                </a:lnSpc>
                <a:buFont typeface="Arial" pitchFamily="34" charset="0"/>
                <a:buChar char="•"/>
              </a:pPr>
              <a:r>
                <a:rPr lang="id-ID" altLang="id-ID" sz="800" b="1" dirty="0">
                  <a:solidFill>
                    <a:srgbClr val="000000"/>
                  </a:solidFill>
                </a:rPr>
                <a:t>Penimbangan</a:t>
              </a:r>
              <a:endParaRPr lang="en-US" altLang="id-ID" sz="800" b="1" dirty="0">
                <a:solidFill>
                  <a:srgbClr val="000000"/>
                </a:solidFill>
              </a:endParaRPr>
            </a:p>
            <a:p>
              <a:pPr defTabSz="685800">
                <a:lnSpc>
                  <a:spcPct val="90000"/>
                </a:lnSpc>
                <a:buFont typeface="Arial" pitchFamily="34" charset="0"/>
                <a:buChar char="•"/>
              </a:pPr>
              <a:r>
                <a:rPr lang="id-ID" altLang="id-ID" sz="800" b="1" dirty="0">
                  <a:solidFill>
                    <a:srgbClr val="000000"/>
                  </a:solidFill>
                </a:rPr>
                <a:t>Vit A</a:t>
              </a:r>
              <a:endParaRPr lang="en-US" altLang="id-ID" sz="800" b="1" dirty="0">
                <a:solidFill>
                  <a:srgbClr val="000000"/>
                </a:solidFill>
              </a:endParaRPr>
            </a:p>
            <a:p>
              <a:pPr defTabSz="685800">
                <a:lnSpc>
                  <a:spcPct val="90000"/>
                </a:lnSpc>
                <a:buFont typeface="Arial" pitchFamily="34" charset="0"/>
                <a:buChar char="•"/>
              </a:pPr>
              <a:r>
                <a:rPr lang="id-ID" altLang="id-ID" sz="800" b="1" dirty="0">
                  <a:solidFill>
                    <a:srgbClr val="000000"/>
                  </a:solidFill>
                </a:rPr>
                <a:t>MTBS</a:t>
              </a:r>
              <a:endParaRPr lang="en-US" altLang="id-ID" sz="800" b="1" dirty="0">
                <a:solidFill>
                  <a:srgbClr val="000000"/>
                </a:solidFill>
              </a:endParaRPr>
            </a:p>
            <a:p>
              <a:pPr defTabSz="685800">
                <a:lnSpc>
                  <a:spcPct val="90000"/>
                </a:lnSpc>
                <a:buFont typeface="Arial" pitchFamily="34" charset="0"/>
                <a:buChar char="•"/>
              </a:pPr>
              <a:r>
                <a:rPr lang="en-US" altLang="id-ID" sz="800" b="1" dirty="0" err="1"/>
                <a:t>Kesehatan</a:t>
              </a:r>
              <a:r>
                <a:rPr lang="en-US" altLang="id-ID" sz="800" b="1" dirty="0"/>
                <a:t> </a:t>
              </a:r>
              <a:r>
                <a:rPr lang="en-US" altLang="id-ID" sz="800" b="1" dirty="0" err="1"/>
                <a:t>Jiwa</a:t>
              </a:r>
              <a:endParaRPr lang="id-ID" altLang="id-ID" sz="800" b="1" dirty="0">
                <a:solidFill>
                  <a:srgbClr val="000000"/>
                </a:solidFill>
              </a:endParaRPr>
            </a:p>
            <a:p>
              <a:pPr defTabSz="685800">
                <a:lnSpc>
                  <a:spcPct val="90000"/>
                </a:lnSpc>
                <a:buFont typeface="Arial" pitchFamily="34" charset="0"/>
                <a:buChar char="•"/>
              </a:pPr>
              <a:endParaRPr lang="id-ID" altLang="id-ID" sz="800" dirty="0"/>
            </a:p>
          </p:txBody>
        </p:sp>
        <p:sp>
          <p:nvSpPr>
            <p:cNvPr id="51211" name="Content Placeholder 2"/>
            <p:cNvSpPr txBox="1">
              <a:spLocks/>
            </p:cNvSpPr>
            <p:nvPr/>
          </p:nvSpPr>
          <p:spPr bwMode="auto">
            <a:xfrm>
              <a:off x="3362048" y="4014516"/>
              <a:ext cx="1688556" cy="2398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6213" indent="-176213">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spcBef>
                  <a:spcPct val="20000"/>
                </a:spcBef>
                <a:buFont typeface="Arial" pitchFamily="34" charset="0"/>
                <a:buChar char="•"/>
              </a:pPr>
              <a:r>
                <a:rPr lang="en-US" altLang="id-ID" sz="800" b="1" dirty="0" err="1">
                  <a:solidFill>
                    <a:srgbClr val="000000"/>
                  </a:solidFill>
                  <a:latin typeface="Calibri" pitchFamily="34" charset="0"/>
                </a:rPr>
                <a:t>Deteksi</a:t>
              </a:r>
              <a:r>
                <a:rPr lang="en-US" altLang="id-ID" sz="800" b="1" dirty="0">
                  <a:solidFill>
                    <a:srgbClr val="000000"/>
                  </a:solidFill>
                  <a:latin typeface="Calibri" pitchFamily="34" charset="0"/>
                </a:rPr>
                <a:t> </a:t>
              </a:r>
              <a:r>
                <a:rPr lang="en-US" altLang="id-ID" sz="800" b="1" dirty="0" err="1">
                  <a:solidFill>
                    <a:srgbClr val="000000"/>
                  </a:solidFill>
                  <a:latin typeface="Calibri" pitchFamily="34" charset="0"/>
                </a:rPr>
                <a:t>pengembangan</a:t>
              </a:r>
              <a:r>
                <a:rPr lang="en-US" altLang="id-ID" sz="800" b="1" dirty="0">
                  <a:solidFill>
                    <a:srgbClr val="000000"/>
                  </a:solidFill>
                  <a:latin typeface="Calibri" pitchFamily="34" charset="0"/>
                </a:rPr>
                <a:t>  </a:t>
              </a:r>
              <a:r>
                <a:rPr lang="en-US" altLang="id-ID" sz="800" b="1" dirty="0" err="1">
                  <a:solidFill>
                    <a:srgbClr val="000000"/>
                  </a:solidFill>
                  <a:latin typeface="Calibri" pitchFamily="34" charset="0"/>
                </a:rPr>
                <a:t>Inteligensia</a:t>
              </a:r>
              <a:r>
                <a:rPr lang="en-US" altLang="id-ID" sz="800" b="1" dirty="0">
                  <a:solidFill>
                    <a:srgbClr val="000000"/>
                  </a:solidFill>
                  <a:latin typeface="Calibri" pitchFamily="34" charset="0"/>
                </a:rPr>
                <a:t> </a:t>
              </a:r>
              <a:r>
                <a:rPr lang="en-US" altLang="id-ID" sz="800" b="1" dirty="0" err="1">
                  <a:solidFill>
                    <a:srgbClr val="000000"/>
                  </a:solidFill>
                  <a:latin typeface="Calibri" pitchFamily="34" charset="0"/>
                </a:rPr>
                <a:t>dan</a:t>
              </a:r>
              <a:r>
                <a:rPr lang="en-US" altLang="id-ID" sz="800" b="1" dirty="0">
                  <a:solidFill>
                    <a:srgbClr val="000000"/>
                  </a:solidFill>
                  <a:latin typeface="Calibri" pitchFamily="34" charset="0"/>
                </a:rPr>
                <a:t>  </a:t>
              </a:r>
              <a:r>
                <a:rPr lang="en-US" altLang="id-ID" sz="800" b="1" dirty="0" err="1">
                  <a:solidFill>
                    <a:srgbClr val="000000"/>
                  </a:solidFill>
                  <a:latin typeface="Calibri" pitchFamily="34" charset="0"/>
                </a:rPr>
                <a:t>upaya</a:t>
              </a:r>
              <a:r>
                <a:rPr lang="en-US" altLang="id-ID" sz="800" b="1" dirty="0">
                  <a:solidFill>
                    <a:srgbClr val="000000"/>
                  </a:solidFill>
                  <a:latin typeface="Calibri" pitchFamily="34" charset="0"/>
                </a:rPr>
                <a:t> </a:t>
              </a:r>
              <a:r>
                <a:rPr lang="en-US" altLang="id-ID" sz="800" b="1" dirty="0" err="1">
                  <a:solidFill>
                    <a:srgbClr val="000000"/>
                  </a:solidFill>
                  <a:latin typeface="Calibri" pitchFamily="34" charset="0"/>
                </a:rPr>
                <a:t>stimulasi</a:t>
              </a:r>
              <a:r>
                <a:rPr lang="en-US" altLang="id-ID" sz="800" b="1" dirty="0">
                  <a:solidFill>
                    <a:srgbClr val="000000"/>
                  </a:solidFill>
                  <a:latin typeface="Calibri" pitchFamily="34" charset="0"/>
                </a:rPr>
                <a:t> </a:t>
              </a:r>
              <a:r>
                <a:rPr lang="en-US" altLang="id-ID" sz="800" b="1" dirty="0" err="1">
                  <a:solidFill>
                    <a:srgbClr val="000000"/>
                  </a:solidFill>
                  <a:latin typeface="Calibri" pitchFamily="34" charset="0"/>
                </a:rPr>
                <a:t>Kognitif</a:t>
              </a:r>
              <a:endParaRPr lang="en-US" altLang="id-ID" sz="800" b="1" dirty="0">
                <a:latin typeface="Calibri" pitchFamily="34" charset="0"/>
              </a:endParaRPr>
            </a:p>
            <a:p>
              <a:pPr>
                <a:spcBef>
                  <a:spcPct val="20000"/>
                </a:spcBef>
                <a:buFont typeface="Arial" pitchFamily="34" charset="0"/>
                <a:buChar char="•"/>
              </a:pPr>
              <a:r>
                <a:rPr lang="en-US" altLang="id-ID" sz="800" b="1" dirty="0">
                  <a:latin typeface="Calibri" pitchFamily="34" charset="0"/>
                </a:rPr>
                <a:t>S</a:t>
              </a:r>
              <a:r>
                <a:rPr lang="id-ID" altLang="id-ID" sz="800" b="1" dirty="0">
                  <a:latin typeface="Calibri" pitchFamily="34" charset="0"/>
                </a:rPr>
                <a:t>DIDTK</a:t>
              </a:r>
            </a:p>
            <a:p>
              <a:pPr>
                <a:spcBef>
                  <a:spcPct val="20000"/>
                </a:spcBef>
                <a:buFont typeface="Arial" pitchFamily="34" charset="0"/>
                <a:buChar char="•"/>
              </a:pPr>
              <a:r>
                <a:rPr lang="id-ID" altLang="id-ID" sz="800" b="1" dirty="0">
                  <a:latin typeface="Calibri" pitchFamily="34" charset="0"/>
                </a:rPr>
                <a:t>Imunisasi </a:t>
              </a:r>
            </a:p>
            <a:p>
              <a:pPr>
                <a:spcBef>
                  <a:spcPct val="20000"/>
                </a:spcBef>
                <a:buFont typeface="Arial" pitchFamily="34" charset="0"/>
                <a:buChar char="•"/>
              </a:pPr>
              <a:r>
                <a:rPr lang="id-ID" altLang="id-ID" sz="800" b="1" dirty="0">
                  <a:latin typeface="Calibri" pitchFamily="34" charset="0"/>
                </a:rPr>
                <a:t>Gizi</a:t>
              </a:r>
            </a:p>
            <a:p>
              <a:pPr>
                <a:spcBef>
                  <a:spcPct val="20000"/>
                </a:spcBef>
                <a:buFont typeface="Arial" pitchFamily="34" charset="0"/>
                <a:buChar char="•"/>
              </a:pPr>
              <a:r>
                <a:rPr lang="id-ID" altLang="id-ID" sz="800" b="1" dirty="0">
                  <a:latin typeface="Calibri" pitchFamily="34" charset="0"/>
                </a:rPr>
                <a:t>Kolaborasi PAUD, BKB, dan Posyandu</a:t>
              </a:r>
            </a:p>
            <a:p>
              <a:pPr>
                <a:spcBef>
                  <a:spcPct val="20000"/>
                </a:spcBef>
                <a:buFont typeface="Arial" pitchFamily="34" charset="0"/>
                <a:buChar char="•"/>
              </a:pPr>
              <a:r>
                <a:rPr lang="id-ID" altLang="id-ID" sz="800" b="1" dirty="0">
                  <a:latin typeface="Calibri" pitchFamily="34" charset="0"/>
                </a:rPr>
                <a:t>Deteksi dan Simulasi kognitif</a:t>
              </a:r>
              <a:endParaRPr lang="en-US" altLang="id-ID" sz="800" b="1" dirty="0">
                <a:latin typeface="Calibri" pitchFamily="34" charset="0"/>
              </a:endParaRPr>
            </a:p>
            <a:p>
              <a:pPr>
                <a:spcBef>
                  <a:spcPct val="20000"/>
                </a:spcBef>
                <a:buFont typeface="Arial" pitchFamily="34" charset="0"/>
                <a:buChar char="•"/>
              </a:pPr>
              <a:r>
                <a:rPr lang="en-US" altLang="id-ID" sz="800" b="1" dirty="0" err="1">
                  <a:latin typeface="Calibri" pitchFamily="34" charset="0"/>
                </a:rPr>
                <a:t>Kesehatan</a:t>
              </a:r>
              <a:r>
                <a:rPr lang="en-US" altLang="id-ID" sz="800" b="1" dirty="0">
                  <a:latin typeface="Calibri" pitchFamily="34" charset="0"/>
                </a:rPr>
                <a:t> </a:t>
              </a:r>
              <a:r>
                <a:rPr lang="en-US" altLang="id-ID" sz="800" b="1" dirty="0" err="1">
                  <a:latin typeface="Calibri" pitchFamily="34" charset="0"/>
                </a:rPr>
                <a:t>Jiwa</a:t>
              </a:r>
              <a:endParaRPr lang="id-ID" altLang="id-ID" sz="800" b="1" dirty="0">
                <a:latin typeface="Calibri" pitchFamily="34" charset="0"/>
              </a:endParaRPr>
            </a:p>
            <a:p>
              <a:pPr>
                <a:spcBef>
                  <a:spcPct val="20000"/>
                </a:spcBef>
                <a:buFont typeface="Arial" pitchFamily="34" charset="0"/>
                <a:buChar char="•"/>
              </a:pPr>
              <a:endParaRPr lang="id-ID" altLang="id-ID" sz="800" b="1" dirty="0">
                <a:latin typeface="Calibri" pitchFamily="34" charset="0"/>
              </a:endParaRPr>
            </a:p>
          </p:txBody>
        </p:sp>
        <p:sp>
          <p:nvSpPr>
            <p:cNvPr id="51212" name="Content Placeholder 2"/>
            <p:cNvSpPr txBox="1">
              <a:spLocks/>
            </p:cNvSpPr>
            <p:nvPr/>
          </p:nvSpPr>
          <p:spPr bwMode="auto">
            <a:xfrm>
              <a:off x="5068201" y="3669718"/>
              <a:ext cx="165743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6213" indent="-176213">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spcBef>
                  <a:spcPts val="450"/>
                </a:spcBef>
                <a:buFont typeface="Arial" pitchFamily="34" charset="0"/>
                <a:buChar char="•"/>
              </a:pPr>
              <a:r>
                <a:rPr lang="en-US" altLang="id-ID" sz="800" b="1">
                  <a:latin typeface="Calibri" pitchFamily="34" charset="0"/>
                </a:rPr>
                <a:t>Optimalisasi kesiapan belajar dan pengembangan model belajar yang efektif</a:t>
              </a:r>
            </a:p>
            <a:p>
              <a:pPr>
                <a:spcBef>
                  <a:spcPts val="450"/>
                </a:spcBef>
                <a:buFont typeface="Arial" pitchFamily="34" charset="0"/>
                <a:buChar char="•"/>
              </a:pPr>
              <a:r>
                <a:rPr lang="id-ID" altLang="id-ID" sz="800" b="1">
                  <a:latin typeface="Calibri" pitchFamily="34" charset="0"/>
                </a:rPr>
                <a:t>UKS</a:t>
              </a:r>
            </a:p>
            <a:p>
              <a:pPr>
                <a:spcBef>
                  <a:spcPts val="450"/>
                </a:spcBef>
                <a:buFont typeface="Arial" pitchFamily="34" charset="0"/>
                <a:buChar char="•"/>
              </a:pPr>
              <a:r>
                <a:rPr lang="id-ID" altLang="id-ID" sz="800" b="1">
                  <a:latin typeface="Calibri" pitchFamily="34" charset="0"/>
                </a:rPr>
                <a:t>Imunisasi anak sekolah</a:t>
              </a:r>
            </a:p>
            <a:p>
              <a:pPr>
                <a:spcBef>
                  <a:spcPts val="450"/>
                </a:spcBef>
                <a:buFont typeface="Arial" pitchFamily="34" charset="0"/>
                <a:buChar char="•"/>
              </a:pPr>
              <a:r>
                <a:rPr lang="en-US" altLang="id-ID" sz="800" b="1">
                  <a:latin typeface="Calibri" pitchFamily="34" charset="0"/>
                </a:rPr>
                <a:t>P</a:t>
              </a:r>
              <a:r>
                <a:rPr lang="id-ID" altLang="id-ID" sz="800" b="1">
                  <a:latin typeface="Calibri" pitchFamily="34" charset="0"/>
                </a:rPr>
                <a:t>enjaringan anak usia sekolah</a:t>
              </a:r>
            </a:p>
            <a:p>
              <a:pPr>
                <a:spcBef>
                  <a:spcPts val="450"/>
                </a:spcBef>
                <a:buFont typeface="Arial" pitchFamily="34" charset="0"/>
                <a:buChar char="•"/>
              </a:pPr>
              <a:r>
                <a:rPr lang="id-ID" altLang="id-ID" sz="800" b="1">
                  <a:latin typeface="Calibri" pitchFamily="34" charset="0"/>
                </a:rPr>
                <a:t>PMT</a:t>
              </a:r>
              <a:endParaRPr lang="en-US" altLang="id-ID" sz="800" b="1">
                <a:latin typeface="Calibri" pitchFamily="34" charset="0"/>
              </a:endParaRPr>
            </a:p>
            <a:p>
              <a:pPr>
                <a:spcBef>
                  <a:spcPts val="450"/>
                </a:spcBef>
                <a:buFont typeface="Arial" pitchFamily="34" charset="0"/>
                <a:buChar char="•"/>
              </a:pPr>
              <a:r>
                <a:rPr lang="en-US" altLang="id-ID" sz="800" b="1">
                  <a:latin typeface="Calibri" pitchFamily="34" charset="0"/>
                </a:rPr>
                <a:t>Kesehatan Jiwa</a:t>
              </a:r>
              <a:endParaRPr lang="id-ID" altLang="id-ID" sz="800" b="1">
                <a:latin typeface="Calibri" pitchFamily="34" charset="0"/>
              </a:endParaRPr>
            </a:p>
            <a:p>
              <a:pPr>
                <a:spcBef>
                  <a:spcPct val="20000"/>
                </a:spcBef>
                <a:buFont typeface="Arial" pitchFamily="34" charset="0"/>
                <a:buChar char="•"/>
              </a:pPr>
              <a:endParaRPr lang="id-ID" altLang="id-ID" sz="800" b="1">
                <a:latin typeface="Calibri" pitchFamily="34" charset="0"/>
              </a:endParaRPr>
            </a:p>
            <a:p>
              <a:pPr>
                <a:spcBef>
                  <a:spcPct val="20000"/>
                </a:spcBef>
                <a:buFont typeface="Arial" pitchFamily="34" charset="0"/>
                <a:buChar char="•"/>
              </a:pPr>
              <a:endParaRPr lang="id-ID" altLang="id-ID" sz="800" b="1">
                <a:latin typeface="Calibri" pitchFamily="34" charset="0"/>
              </a:endParaRPr>
            </a:p>
          </p:txBody>
        </p:sp>
        <p:sp>
          <p:nvSpPr>
            <p:cNvPr id="51213" name="Content Placeholder 2"/>
            <p:cNvSpPr txBox="1">
              <a:spLocks/>
            </p:cNvSpPr>
            <p:nvPr/>
          </p:nvSpPr>
          <p:spPr bwMode="auto">
            <a:xfrm>
              <a:off x="6725641" y="3349333"/>
              <a:ext cx="1644859"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6213" indent="-176213">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spcBef>
                  <a:spcPts val="450"/>
                </a:spcBef>
                <a:buFont typeface="Arial" pitchFamily="34" charset="0"/>
                <a:buChar char="•"/>
              </a:pPr>
              <a:r>
                <a:rPr lang="en-US" altLang="id-ID" sz="800" b="1">
                  <a:latin typeface="Calibri" pitchFamily="34" charset="0"/>
                </a:rPr>
                <a:t>Identifikasi dan optimalisasi kecerdasan majemuk pada remaja</a:t>
              </a:r>
            </a:p>
            <a:p>
              <a:pPr>
                <a:spcBef>
                  <a:spcPts val="450"/>
                </a:spcBef>
                <a:buFont typeface="Arial" pitchFamily="34" charset="0"/>
                <a:buChar char="•"/>
              </a:pPr>
              <a:r>
                <a:rPr lang="en-US" altLang="id-ID" sz="800" b="1">
                  <a:latin typeface="Calibri" pitchFamily="34" charset="0"/>
                </a:rPr>
                <a:t>K</a:t>
              </a:r>
              <a:r>
                <a:rPr lang="id-ID" altLang="id-ID" sz="800" b="1">
                  <a:latin typeface="Calibri" pitchFamily="34" charset="0"/>
                </a:rPr>
                <a:t>esehatan reproduksi</a:t>
              </a:r>
              <a:endParaRPr lang="en-US" altLang="id-ID" sz="800" b="1">
                <a:latin typeface="Calibri" pitchFamily="34" charset="0"/>
              </a:endParaRPr>
            </a:p>
            <a:p>
              <a:pPr>
                <a:spcBef>
                  <a:spcPts val="450"/>
                </a:spcBef>
                <a:buFont typeface="Arial" pitchFamily="34" charset="0"/>
                <a:buChar char="•"/>
              </a:pPr>
              <a:r>
                <a:rPr lang="id-ID" altLang="id-ID" sz="800" b="1">
                  <a:latin typeface="Calibri" pitchFamily="34" charset="0"/>
                </a:rPr>
                <a:t>Kons</a:t>
              </a:r>
              <a:r>
                <a:rPr lang="en-US" altLang="id-ID" sz="800" b="1">
                  <a:latin typeface="Calibri" pitchFamily="34" charset="0"/>
                </a:rPr>
                <a:t>e</a:t>
              </a:r>
              <a:r>
                <a:rPr lang="id-ID" altLang="id-ID" sz="800" b="1">
                  <a:latin typeface="Calibri" pitchFamily="34" charset="0"/>
                </a:rPr>
                <a:t>ling gizi HIV/AIDS dan NAPZA</a:t>
              </a:r>
            </a:p>
            <a:p>
              <a:pPr>
                <a:spcBef>
                  <a:spcPts val="450"/>
                </a:spcBef>
                <a:buFont typeface="Arial" pitchFamily="34" charset="0"/>
                <a:buChar char="•"/>
              </a:pPr>
              <a:r>
                <a:rPr lang="id-ID" altLang="id-ID" sz="800" b="1">
                  <a:latin typeface="Calibri" pitchFamily="34" charset="0"/>
                </a:rPr>
                <a:t>Tablet Fe</a:t>
              </a:r>
            </a:p>
            <a:p>
              <a:pPr>
                <a:spcBef>
                  <a:spcPts val="450"/>
                </a:spcBef>
                <a:buFont typeface="Arial" pitchFamily="34" charset="0"/>
                <a:buChar char="•"/>
              </a:pPr>
              <a:r>
                <a:rPr lang="id-ID" altLang="id-ID" sz="800" b="1">
                  <a:latin typeface="Calibri" pitchFamily="34" charset="0"/>
                </a:rPr>
                <a:t>Konseling Kespro</a:t>
              </a:r>
            </a:p>
            <a:p>
              <a:pPr>
                <a:spcBef>
                  <a:spcPts val="450"/>
                </a:spcBef>
                <a:buFont typeface="Arial" pitchFamily="34" charset="0"/>
                <a:buChar char="•"/>
              </a:pPr>
              <a:r>
                <a:rPr lang="id-ID" altLang="id-ID" sz="800" b="1">
                  <a:latin typeface="Calibri" pitchFamily="34" charset="0"/>
                </a:rPr>
                <a:t>PKRT</a:t>
              </a:r>
              <a:endParaRPr lang="en-US" altLang="id-ID" sz="800" b="1">
                <a:latin typeface="Calibri" pitchFamily="34" charset="0"/>
              </a:endParaRPr>
            </a:p>
            <a:p>
              <a:pPr>
                <a:spcBef>
                  <a:spcPts val="450"/>
                </a:spcBef>
                <a:buFont typeface="Arial" pitchFamily="34" charset="0"/>
                <a:buChar char="•"/>
              </a:pPr>
              <a:r>
                <a:rPr lang="en-US" altLang="id-ID" sz="800" b="1">
                  <a:latin typeface="Calibri" pitchFamily="34" charset="0"/>
                </a:rPr>
                <a:t>Kesehatan Jiwa</a:t>
              </a:r>
              <a:endParaRPr lang="id-ID" altLang="id-ID" sz="800" b="1">
                <a:latin typeface="Calibri" pitchFamily="34" charset="0"/>
              </a:endParaRPr>
            </a:p>
            <a:p>
              <a:pPr>
                <a:spcBef>
                  <a:spcPts val="450"/>
                </a:spcBef>
                <a:buFont typeface="Arial" pitchFamily="34" charset="0"/>
                <a:buChar char="•"/>
              </a:pPr>
              <a:endParaRPr lang="id-ID" altLang="id-ID" sz="800" b="1">
                <a:latin typeface="Calibri" pitchFamily="34" charset="0"/>
              </a:endParaRPr>
            </a:p>
            <a:p>
              <a:pPr>
                <a:spcBef>
                  <a:spcPts val="450"/>
                </a:spcBef>
                <a:buFont typeface="Arial" pitchFamily="34" charset="0"/>
                <a:buChar char="•"/>
              </a:pPr>
              <a:endParaRPr lang="id-ID" altLang="id-ID" sz="800" b="1">
                <a:latin typeface="Calibri" pitchFamily="34" charset="0"/>
              </a:endParaRPr>
            </a:p>
          </p:txBody>
        </p:sp>
        <p:sp>
          <p:nvSpPr>
            <p:cNvPr id="51214" name="Content Placeholder 2"/>
            <p:cNvSpPr txBox="1">
              <a:spLocks/>
            </p:cNvSpPr>
            <p:nvPr/>
          </p:nvSpPr>
          <p:spPr bwMode="auto">
            <a:xfrm>
              <a:off x="8388096" y="3004445"/>
              <a:ext cx="1675914" cy="2998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6213" indent="-176213">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spcBef>
                  <a:spcPts val="450"/>
                </a:spcBef>
                <a:buFont typeface="Arial" pitchFamily="34" charset="0"/>
                <a:buChar char="•"/>
              </a:pPr>
              <a:r>
                <a:rPr lang="en-US" altLang="id-ID" sz="900" b="1">
                  <a:latin typeface="Calibri" pitchFamily="34" charset="0"/>
                </a:rPr>
                <a:t>Promosi Gaya Hidup Otak Sehat, mandiri dan produktif</a:t>
              </a:r>
            </a:p>
            <a:p>
              <a:pPr>
                <a:spcBef>
                  <a:spcPts val="450"/>
                </a:spcBef>
                <a:buFont typeface="Arial" pitchFamily="34" charset="0"/>
                <a:buChar char="•"/>
              </a:pPr>
              <a:r>
                <a:rPr lang="id-ID" altLang="id-ID" sz="900" b="1">
                  <a:latin typeface="Calibri" pitchFamily="34" charset="0"/>
                </a:rPr>
                <a:t>KB bagi PUS</a:t>
              </a:r>
            </a:p>
            <a:p>
              <a:pPr>
                <a:spcBef>
                  <a:spcPts val="450"/>
                </a:spcBef>
                <a:buFont typeface="Arial" pitchFamily="34" charset="0"/>
                <a:buChar char="•"/>
              </a:pPr>
              <a:r>
                <a:rPr lang="id-ID" altLang="id-ID" sz="900" b="1">
                  <a:latin typeface="Calibri" pitchFamily="34" charset="0"/>
                </a:rPr>
                <a:t>PKRT</a:t>
              </a:r>
            </a:p>
            <a:p>
              <a:pPr>
                <a:spcBef>
                  <a:spcPts val="450"/>
                </a:spcBef>
                <a:buFont typeface="Arial" pitchFamily="34" charset="0"/>
                <a:buChar char="•"/>
              </a:pPr>
              <a:r>
                <a:rPr lang="id-ID" altLang="id-ID" sz="900" b="1">
                  <a:latin typeface="Calibri" pitchFamily="34" charset="0"/>
                </a:rPr>
                <a:t>Deteksi PM dan PTM</a:t>
              </a:r>
            </a:p>
            <a:p>
              <a:pPr>
                <a:spcBef>
                  <a:spcPts val="450"/>
                </a:spcBef>
                <a:buFont typeface="Arial" pitchFamily="34" charset="0"/>
                <a:buChar char="•"/>
              </a:pPr>
              <a:r>
                <a:rPr lang="id-ID" altLang="id-ID" sz="900" b="1">
                  <a:latin typeface="Calibri" pitchFamily="34" charset="0"/>
                </a:rPr>
                <a:t>Kesehatan OR dan kerja</a:t>
              </a:r>
              <a:endParaRPr lang="en-US" altLang="id-ID" sz="900" b="1">
                <a:latin typeface="Calibri" pitchFamily="34" charset="0"/>
              </a:endParaRPr>
            </a:p>
            <a:p>
              <a:pPr>
                <a:spcBef>
                  <a:spcPts val="450"/>
                </a:spcBef>
                <a:buFont typeface="Arial" pitchFamily="34" charset="0"/>
                <a:buChar char="•"/>
              </a:pPr>
              <a:r>
                <a:rPr lang="en-US" altLang="id-ID" sz="900" b="1">
                  <a:latin typeface="Calibri" pitchFamily="34" charset="0"/>
                </a:rPr>
                <a:t>Kesehatan Jiwa</a:t>
              </a:r>
              <a:endParaRPr lang="id-ID" altLang="id-ID" sz="900" b="1">
                <a:latin typeface="Calibri" pitchFamily="34" charset="0"/>
              </a:endParaRPr>
            </a:p>
          </p:txBody>
        </p:sp>
        <p:sp>
          <p:nvSpPr>
            <p:cNvPr id="51215" name="Content Placeholder 2"/>
            <p:cNvSpPr txBox="1">
              <a:spLocks/>
            </p:cNvSpPr>
            <p:nvPr/>
          </p:nvSpPr>
          <p:spPr bwMode="auto">
            <a:xfrm>
              <a:off x="10123477" y="2777551"/>
              <a:ext cx="1993778"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76213" indent="-176213">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spcBef>
                  <a:spcPts val="450"/>
                </a:spcBef>
                <a:buFont typeface="Arial" pitchFamily="34" charset="0"/>
                <a:buChar char="•"/>
              </a:pPr>
              <a:r>
                <a:rPr lang="en-US" altLang="id-ID" sz="1100" b="1">
                  <a:solidFill>
                    <a:srgbClr val="000000"/>
                  </a:solidFill>
                  <a:latin typeface="Calibri" pitchFamily="34" charset="0"/>
                </a:rPr>
                <a:t>Deteksi  gangguan  kognitif untuk mengoptimalkan kualitas hidup</a:t>
              </a:r>
            </a:p>
            <a:p>
              <a:pPr>
                <a:spcBef>
                  <a:spcPts val="450"/>
                </a:spcBef>
                <a:buFont typeface="Arial" pitchFamily="34" charset="0"/>
                <a:buChar char="•"/>
              </a:pPr>
              <a:r>
                <a:rPr lang="en-US" altLang="id-ID" sz="1100" b="1">
                  <a:solidFill>
                    <a:srgbClr val="000000"/>
                  </a:solidFill>
                  <a:latin typeface="Calibri" pitchFamily="34" charset="0"/>
                </a:rPr>
                <a:t>Posyandu Lansia</a:t>
              </a:r>
            </a:p>
            <a:p>
              <a:pPr>
                <a:spcBef>
                  <a:spcPts val="450"/>
                </a:spcBef>
                <a:buFont typeface="Arial" pitchFamily="34" charset="0"/>
                <a:buChar char="•"/>
              </a:pPr>
              <a:r>
                <a:rPr lang="en-US" altLang="id-ID" sz="1100" b="1">
                  <a:solidFill>
                    <a:srgbClr val="000000"/>
                  </a:solidFill>
                  <a:latin typeface="Calibri" pitchFamily="34" charset="0"/>
                </a:rPr>
                <a:t>Peningkatan  kualitas Hidup Mandiri</a:t>
              </a:r>
            </a:p>
            <a:p>
              <a:pPr>
                <a:spcBef>
                  <a:spcPts val="450"/>
                </a:spcBef>
                <a:buFont typeface="Arial" pitchFamily="34" charset="0"/>
                <a:buChar char="•"/>
              </a:pPr>
              <a:r>
                <a:rPr lang="en-US" altLang="id-ID" sz="1100" b="1">
                  <a:solidFill>
                    <a:srgbClr val="000000"/>
                  </a:solidFill>
                  <a:latin typeface="Calibri" pitchFamily="34" charset="0"/>
                </a:rPr>
                <a:t>Perlambatan proses Degeneratif</a:t>
              </a:r>
            </a:p>
            <a:p>
              <a:pPr>
                <a:spcBef>
                  <a:spcPts val="450"/>
                </a:spcBef>
                <a:buFont typeface="Arial" pitchFamily="34" charset="0"/>
                <a:buChar char="•"/>
              </a:pPr>
              <a:r>
                <a:rPr lang="en-US" altLang="id-ID" sz="1100" b="1">
                  <a:latin typeface="Calibri" pitchFamily="34" charset="0"/>
                </a:rPr>
                <a:t>Kesehatan Jiwa</a:t>
              </a:r>
              <a:endParaRPr lang="id-ID" altLang="id-ID" sz="1100" b="1">
                <a:latin typeface="Calibri" pitchFamily="34" charset="0"/>
              </a:endParaRPr>
            </a:p>
            <a:p>
              <a:pPr eaLnBrk="1" hangingPunct="1">
                <a:buFont typeface="Arial" pitchFamily="34" charset="0"/>
                <a:buChar char="•"/>
              </a:pPr>
              <a:endParaRPr lang="en-US" altLang="id-ID" sz="900" b="1">
                <a:solidFill>
                  <a:srgbClr val="000000"/>
                </a:solidFill>
                <a:latin typeface="Calibri" pitchFamily="34" charset="0"/>
              </a:endParaRPr>
            </a:p>
          </p:txBody>
        </p:sp>
        <p:sp>
          <p:nvSpPr>
            <p:cNvPr id="51216" name="Content Placeholder 2"/>
            <p:cNvSpPr txBox="1">
              <a:spLocks/>
            </p:cNvSpPr>
            <p:nvPr/>
          </p:nvSpPr>
          <p:spPr bwMode="auto">
            <a:xfrm>
              <a:off x="91694" y="4721167"/>
              <a:ext cx="1576438" cy="1957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15888" indent="-115888">
                <a:defRPr sz="1900">
                  <a:solidFill>
                    <a:schemeClr val="tx1"/>
                  </a:solidFill>
                  <a:latin typeface="Arial" pitchFamily="34" charset="0"/>
                  <a:ea typeface="ＭＳ Ｐゴシック" pitchFamily="34" charset="-128"/>
                </a:defRPr>
              </a:lvl1pPr>
              <a:lvl2pPr marL="742950" indent="-285750">
                <a:defRPr sz="1900">
                  <a:solidFill>
                    <a:schemeClr val="tx1"/>
                  </a:solidFill>
                  <a:latin typeface="Arial" pitchFamily="34" charset="0"/>
                  <a:ea typeface="ＭＳ Ｐゴシック" pitchFamily="34" charset="-128"/>
                </a:defRPr>
              </a:lvl2pPr>
              <a:lvl3pPr marL="1143000" indent="-228600">
                <a:defRPr sz="1900">
                  <a:solidFill>
                    <a:schemeClr val="tx1"/>
                  </a:solidFill>
                  <a:latin typeface="Arial" pitchFamily="34" charset="0"/>
                  <a:ea typeface="ＭＳ Ｐゴシック" pitchFamily="34" charset="-128"/>
                </a:defRPr>
              </a:lvl3pPr>
              <a:lvl4pPr marL="1600200" indent="-228600">
                <a:defRPr sz="1900">
                  <a:solidFill>
                    <a:schemeClr val="tx1"/>
                  </a:solidFill>
                  <a:latin typeface="Arial" pitchFamily="34" charset="0"/>
                  <a:ea typeface="ＭＳ Ｐゴシック" pitchFamily="34" charset="-128"/>
                </a:defRPr>
              </a:lvl4pPr>
              <a:lvl5pPr marL="2057400" indent="-228600">
                <a:defRPr sz="19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id-ID" sz="600" b="1"/>
                <a:t>Stimulasi dan nutrisi pengungkit otak pada janin melalui Ibu Hamil</a:t>
              </a:r>
            </a:p>
            <a:p>
              <a:pPr eaLnBrk="1" hangingPunct="1">
                <a:buFont typeface="Arial" pitchFamily="34" charset="0"/>
                <a:buChar char="•"/>
              </a:pPr>
              <a:r>
                <a:rPr lang="id-ID" altLang="id-ID" sz="600" b="1">
                  <a:solidFill>
                    <a:srgbClr val="000000"/>
                  </a:solidFill>
                </a:rPr>
                <a:t>P4K</a:t>
              </a:r>
              <a:endParaRPr lang="en-US" altLang="id-ID" sz="600" b="1">
                <a:solidFill>
                  <a:srgbClr val="000000"/>
                </a:solidFill>
              </a:endParaRPr>
            </a:p>
            <a:p>
              <a:pPr eaLnBrk="1" hangingPunct="1">
                <a:buFont typeface="Arial" pitchFamily="34" charset="0"/>
                <a:buChar char="•"/>
              </a:pPr>
              <a:r>
                <a:rPr lang="id-ID" altLang="id-ID" sz="600" b="1">
                  <a:solidFill>
                    <a:srgbClr val="000000"/>
                  </a:solidFill>
                </a:rPr>
                <a:t>Buku KIA</a:t>
              </a:r>
              <a:endParaRPr lang="en-US" altLang="id-ID" sz="600" b="1">
                <a:solidFill>
                  <a:srgbClr val="000000"/>
                </a:solidFill>
              </a:endParaRPr>
            </a:p>
            <a:p>
              <a:pPr eaLnBrk="1" hangingPunct="1">
                <a:buFont typeface="Arial" pitchFamily="34" charset="0"/>
                <a:buChar char="•"/>
              </a:pPr>
              <a:r>
                <a:rPr lang="id-ID" altLang="id-ID" sz="600" b="1">
                  <a:solidFill>
                    <a:srgbClr val="000000"/>
                  </a:solidFill>
                </a:rPr>
                <a:t>ANC terpadu</a:t>
              </a:r>
              <a:endParaRPr lang="en-US" altLang="id-ID" sz="600" b="1">
                <a:solidFill>
                  <a:srgbClr val="000000"/>
                </a:solidFill>
              </a:endParaRPr>
            </a:p>
            <a:p>
              <a:pPr eaLnBrk="1" hangingPunct="1">
                <a:buFont typeface="Arial" pitchFamily="34" charset="0"/>
                <a:buChar char="•"/>
              </a:pPr>
              <a:r>
                <a:rPr lang="id-ID" altLang="id-ID" sz="600" b="1">
                  <a:solidFill>
                    <a:srgbClr val="000000"/>
                  </a:solidFill>
                </a:rPr>
                <a:t>Kelas Ibu Hamil</a:t>
              </a:r>
              <a:endParaRPr lang="en-US" altLang="id-ID" sz="600" b="1">
                <a:solidFill>
                  <a:srgbClr val="000000"/>
                </a:solidFill>
              </a:endParaRPr>
            </a:p>
            <a:p>
              <a:pPr eaLnBrk="1" hangingPunct="1">
                <a:buFont typeface="Arial" pitchFamily="34" charset="0"/>
                <a:buChar char="•"/>
              </a:pPr>
              <a:r>
                <a:rPr lang="id-ID" altLang="id-ID" sz="600" b="1">
                  <a:solidFill>
                    <a:srgbClr val="000000"/>
                  </a:solidFill>
                </a:rPr>
                <a:t>APN </a:t>
              </a:r>
              <a:endParaRPr lang="en-US" altLang="id-ID" sz="600" b="1">
                <a:solidFill>
                  <a:srgbClr val="000000"/>
                </a:solidFill>
              </a:endParaRPr>
            </a:p>
            <a:p>
              <a:pPr eaLnBrk="1" hangingPunct="1">
                <a:buFont typeface="Arial" pitchFamily="34" charset="0"/>
                <a:buChar char="•"/>
              </a:pPr>
              <a:r>
                <a:rPr lang="id-ID" altLang="id-ID" sz="600" b="1">
                  <a:solidFill>
                    <a:srgbClr val="000000"/>
                  </a:solidFill>
                </a:rPr>
                <a:t>RTK</a:t>
              </a:r>
              <a:endParaRPr lang="en-US" altLang="id-ID" sz="600" b="1">
                <a:solidFill>
                  <a:srgbClr val="000000"/>
                </a:solidFill>
              </a:endParaRPr>
            </a:p>
            <a:p>
              <a:pPr eaLnBrk="1" hangingPunct="1">
                <a:buFont typeface="Arial" pitchFamily="34" charset="0"/>
                <a:buChar char="•"/>
              </a:pPr>
              <a:r>
                <a:rPr lang="id-ID" altLang="id-ID" sz="600" b="1">
                  <a:solidFill>
                    <a:srgbClr val="000000"/>
                  </a:solidFill>
                </a:rPr>
                <a:t>Kemitraan Bidan Dukun</a:t>
              </a:r>
              <a:endParaRPr lang="en-US" altLang="id-ID" sz="600" b="1">
                <a:solidFill>
                  <a:srgbClr val="000000"/>
                </a:solidFill>
              </a:endParaRPr>
            </a:p>
            <a:p>
              <a:pPr eaLnBrk="1" hangingPunct="1">
                <a:buFont typeface="Arial" pitchFamily="34" charset="0"/>
                <a:buChar char="•"/>
              </a:pPr>
              <a:r>
                <a:rPr lang="id-ID" altLang="id-ID" sz="600" b="1">
                  <a:solidFill>
                    <a:srgbClr val="000000"/>
                  </a:solidFill>
                </a:rPr>
                <a:t>KB PP</a:t>
              </a:r>
              <a:endParaRPr lang="en-US" altLang="id-ID" sz="600" b="1">
                <a:solidFill>
                  <a:srgbClr val="000000"/>
                </a:solidFill>
              </a:endParaRPr>
            </a:p>
            <a:p>
              <a:pPr eaLnBrk="1" hangingPunct="1">
                <a:buFont typeface="Arial" pitchFamily="34" charset="0"/>
                <a:buChar char="•"/>
              </a:pPr>
              <a:r>
                <a:rPr lang="id-ID" altLang="id-ID" sz="600" b="1">
                  <a:solidFill>
                    <a:srgbClr val="000000"/>
                  </a:solidFill>
                </a:rPr>
                <a:t>PONED/ PONEK</a:t>
              </a:r>
              <a:endParaRPr lang="en-US" altLang="id-ID" sz="600" b="1">
                <a:solidFill>
                  <a:srgbClr val="000000"/>
                </a:solidFill>
              </a:endParaRPr>
            </a:p>
            <a:p>
              <a:pPr eaLnBrk="1" hangingPunct="1">
                <a:buFont typeface="Arial" pitchFamily="34" charset="0"/>
                <a:buChar char="•"/>
              </a:pPr>
              <a:r>
                <a:rPr lang="en-US" altLang="id-ID" sz="600" b="1"/>
                <a:t>Kesehatan Jiwa</a:t>
              </a:r>
              <a:endParaRPr lang="id-ID" altLang="id-ID" sz="600" b="1"/>
            </a:p>
            <a:p>
              <a:pPr eaLnBrk="1" hangingPunct="1"/>
              <a:endParaRPr lang="id-ID" altLang="id-ID" sz="700" b="1">
                <a:solidFill>
                  <a:srgbClr val="000000"/>
                </a:solidFill>
              </a:endParaRPr>
            </a:p>
          </p:txBody>
        </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022" y="3022647"/>
            <a:ext cx="8993981" cy="250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le 3"/>
          <p:cNvSpPr>
            <a:spLocks noGrp="1"/>
          </p:cNvSpPr>
          <p:nvPr>
            <p:ph type="title"/>
          </p:nvPr>
        </p:nvSpPr>
        <p:spPr>
          <a:xfrm>
            <a:off x="1464419" y="76200"/>
            <a:ext cx="7623524" cy="857250"/>
          </a:xfrm>
        </p:spPr>
        <p:style>
          <a:lnRef idx="1">
            <a:schemeClr val="dk1"/>
          </a:lnRef>
          <a:fillRef idx="2">
            <a:schemeClr val="dk1"/>
          </a:fillRef>
          <a:effectRef idx="1">
            <a:schemeClr val="dk1"/>
          </a:effectRef>
          <a:fontRef idx="minor">
            <a:schemeClr val="dk1"/>
          </a:fontRef>
        </p:style>
        <p:txBody>
          <a:bodyPr>
            <a:noAutofit/>
          </a:bodyPr>
          <a:lstStyle/>
          <a:p>
            <a:pPr eaLnBrk="1" hangingPunct="1">
              <a:defRPr/>
            </a:pPr>
            <a:r>
              <a:rPr lang="en-US" altLang="en-US" sz="2800" b="1" dirty="0">
                <a:latin typeface="Book Antiqua" panose="02040602050305030304" pitchFamily="18" charset="0"/>
                <a:ea typeface="Gill Sans"/>
                <a:cs typeface="Gill Sans"/>
              </a:rPr>
              <a:t>PROGRAM KESEHATAN </a:t>
            </a:r>
            <a:br>
              <a:rPr lang="en-US" altLang="en-US" sz="2800" b="1" dirty="0">
                <a:latin typeface="Book Antiqua" panose="02040602050305030304" pitchFamily="18" charset="0"/>
                <a:ea typeface="Gill Sans"/>
                <a:cs typeface="Gill Sans"/>
              </a:rPr>
            </a:br>
            <a:r>
              <a:rPr lang="en-US" altLang="en-US" sz="2800" b="1" dirty="0">
                <a:latin typeface="Book Antiqua" panose="02040602050305030304" pitchFamily="18" charset="0"/>
                <a:ea typeface="Gill Sans"/>
                <a:cs typeface="Gill Sans"/>
              </a:rPr>
              <a:t>BERDASARKAN SILKUS HIDUP</a:t>
            </a:r>
          </a:p>
        </p:txBody>
      </p:sp>
    </p:spTree>
    <p:extLst>
      <p:ext uri="{BB962C8B-B14F-4D97-AF65-F5344CB8AC3E}">
        <p14:creationId xmlns:p14="http://schemas.microsoft.com/office/powerpoint/2010/main" val="203828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77419"/>
            <a:ext cx="6934200" cy="10741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defTabSz="457200">
              <a:defRPr/>
            </a:pPr>
            <a:r>
              <a:rPr lang="en-US" b="1" dirty="0">
                <a:solidFill>
                  <a:prstClr val="black"/>
                </a:solidFill>
              </a:rPr>
              <a:t>PERMENKES 39 TAHUN 2016 TENTANG PEDOMAN PENYELENGGARAAN </a:t>
            </a:r>
          </a:p>
          <a:p>
            <a:pPr algn="ctr" defTabSz="457200">
              <a:defRPr/>
            </a:pPr>
            <a:r>
              <a:rPr lang="en-US" b="1" dirty="0">
                <a:solidFill>
                  <a:prstClr val="black"/>
                </a:solidFill>
              </a:rPr>
              <a:t>PR</a:t>
            </a:r>
            <a:r>
              <a:rPr lang="id-ID" b="1" dirty="0">
                <a:solidFill>
                  <a:prstClr val="black"/>
                </a:solidFill>
              </a:rPr>
              <a:t>O</a:t>
            </a:r>
            <a:r>
              <a:rPr lang="en-US" b="1" dirty="0">
                <a:solidFill>
                  <a:prstClr val="black"/>
                </a:solidFill>
              </a:rPr>
              <a:t>GRAM INDONESIA SEHAT DENGAN PENDEKATAN KELUARGA</a:t>
            </a:r>
          </a:p>
        </p:txBody>
      </p:sp>
      <p:sp>
        <p:nvSpPr>
          <p:cNvPr id="11" name="Slide Number Placeholder 2"/>
          <p:cNvSpPr>
            <a:spLocks noGrp="1"/>
          </p:cNvSpPr>
          <p:nvPr>
            <p:ph type="sldNum" sz="quarter" idx="12"/>
          </p:nvPr>
        </p:nvSpPr>
        <p:spPr>
          <a:xfrm>
            <a:off x="6553200" y="5960561"/>
            <a:ext cx="2133600" cy="365125"/>
          </a:xfrm>
        </p:spPr>
        <p:txBody>
          <a:bodyPr/>
          <a:lstStyle/>
          <a:p>
            <a:fld id="{B2553865-3461-415F-BE02-2AF3651844CF}" type="slidenum">
              <a:rPr lang="en-US" altLang="en-US" smtClean="0"/>
              <a:pPr/>
              <a:t>9</a:t>
            </a:fld>
            <a:endParaRPr lang="en-US" altLang="en-US" sz="1800">
              <a:solidFill>
                <a:srgbClr val="000000"/>
              </a:solidFill>
            </a:endParaRPr>
          </a:p>
        </p:txBody>
      </p:sp>
      <p:graphicFrame>
        <p:nvGraphicFramePr>
          <p:cNvPr id="12" name="Content Placeholder 4"/>
          <p:cNvGraphicFramePr>
            <a:graphicFrameLocks noGrp="1"/>
          </p:cNvGraphicFramePr>
          <p:nvPr>
            <p:ph idx="4294967295"/>
            <p:extLst>
              <p:ext uri="{D42A27DB-BD31-4B8C-83A1-F6EECF244321}">
                <p14:modId xmlns:p14="http://schemas.microsoft.com/office/powerpoint/2010/main" val="1546843924"/>
              </p:ext>
            </p:extLst>
          </p:nvPr>
        </p:nvGraphicFramePr>
        <p:xfrm>
          <a:off x="91678" y="1542835"/>
          <a:ext cx="9052322" cy="567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p:cNvSpPr/>
          <p:nvPr/>
        </p:nvSpPr>
        <p:spPr>
          <a:xfrm>
            <a:off x="937879" y="1676664"/>
            <a:ext cx="609600" cy="6939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200">
              <a:defRPr/>
            </a:pPr>
            <a:r>
              <a:rPr lang="en-US" sz="3600" dirty="0">
                <a:solidFill>
                  <a:prstClr val="black"/>
                </a:solidFill>
              </a:rPr>
              <a:t>1</a:t>
            </a:r>
          </a:p>
        </p:txBody>
      </p:sp>
      <p:sp>
        <p:nvSpPr>
          <p:cNvPr id="14" name="Oval 13"/>
          <p:cNvSpPr/>
          <p:nvPr/>
        </p:nvSpPr>
        <p:spPr>
          <a:xfrm>
            <a:off x="970087" y="2887737"/>
            <a:ext cx="609600" cy="6939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200">
              <a:defRPr/>
            </a:pPr>
            <a:r>
              <a:rPr lang="en-US" sz="3600" dirty="0">
                <a:solidFill>
                  <a:prstClr val="black"/>
                </a:solidFill>
              </a:rPr>
              <a:t>2</a:t>
            </a:r>
          </a:p>
        </p:txBody>
      </p:sp>
      <p:sp>
        <p:nvSpPr>
          <p:cNvPr id="15" name="Oval 14"/>
          <p:cNvSpPr/>
          <p:nvPr/>
        </p:nvSpPr>
        <p:spPr>
          <a:xfrm>
            <a:off x="970087" y="4063189"/>
            <a:ext cx="609600" cy="6939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200">
              <a:defRPr/>
            </a:pPr>
            <a:r>
              <a:rPr lang="en-US" sz="3600" dirty="0">
                <a:solidFill>
                  <a:prstClr val="black"/>
                </a:solidFill>
              </a:rPr>
              <a:t>3</a:t>
            </a:r>
          </a:p>
        </p:txBody>
      </p:sp>
      <p:sp>
        <p:nvSpPr>
          <p:cNvPr id="16" name="Oval 15"/>
          <p:cNvSpPr/>
          <p:nvPr/>
        </p:nvSpPr>
        <p:spPr>
          <a:xfrm>
            <a:off x="1000795" y="5394962"/>
            <a:ext cx="609600" cy="6939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457200">
              <a:defRPr/>
            </a:pPr>
            <a:r>
              <a:rPr lang="en-US" sz="3600" dirty="0">
                <a:solidFill>
                  <a:prstClr val="black"/>
                </a:solidFill>
              </a:rPr>
              <a:t>4</a:t>
            </a:r>
          </a:p>
        </p:txBody>
      </p:sp>
    </p:spTree>
    <p:extLst>
      <p:ext uri="{BB962C8B-B14F-4D97-AF65-F5344CB8AC3E}">
        <p14:creationId xmlns:p14="http://schemas.microsoft.com/office/powerpoint/2010/main" val="1164812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2076</TotalTime>
  <Words>4143</Words>
  <Application>Microsoft Office PowerPoint</Application>
  <PresentationFormat>On-screen Show (4:3)</PresentationFormat>
  <Paragraphs>818</Paragraphs>
  <Slides>38</Slides>
  <Notes>24</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38</vt:i4>
      </vt:variant>
    </vt:vector>
  </HeadingPairs>
  <TitlesOfParts>
    <vt:vector size="64" baseType="lpstr">
      <vt:lpstr>Arial Unicode MS</vt:lpstr>
      <vt:lpstr>ＭＳ Ｐゴシック</vt:lpstr>
      <vt:lpstr>ＭＳ Ｐゴシック</vt:lpstr>
      <vt:lpstr>SimSun</vt:lpstr>
      <vt:lpstr>Arabic Typesetting</vt:lpstr>
      <vt:lpstr>Arial</vt:lpstr>
      <vt:lpstr>Arial Black</vt:lpstr>
      <vt:lpstr>Arial Narrow</vt:lpstr>
      <vt:lpstr>Berlin Sans FB</vt:lpstr>
      <vt:lpstr>Berlin Sans FB Demi</vt:lpstr>
      <vt:lpstr>Book Antiqua</vt:lpstr>
      <vt:lpstr>Calibri</vt:lpstr>
      <vt:lpstr>Calibri Light</vt:lpstr>
      <vt:lpstr>Cambria</vt:lpstr>
      <vt:lpstr>Candara</vt:lpstr>
      <vt:lpstr>Century Gothic</vt:lpstr>
      <vt:lpstr>Cooper Black</vt:lpstr>
      <vt:lpstr>Gill Sans</vt:lpstr>
      <vt:lpstr>Gulim</vt:lpstr>
      <vt:lpstr>Lucida Calligraphy</vt:lpstr>
      <vt:lpstr>Narkisim</vt:lpstr>
      <vt:lpstr>Segoe Script</vt:lpstr>
      <vt:lpstr>Times New Roman</vt:lpstr>
      <vt:lpstr>Wingdings</vt:lpstr>
      <vt:lpstr>Office Theme</vt:lpstr>
      <vt:lpstr>1_Office Theme</vt:lpstr>
      <vt:lpstr>KEBIJAKAN PENYELENGGARAAN UPAYA KEPERAWATAN  KESEHATAN MASYARAKAT (PERKESMAS) </vt:lpstr>
      <vt:lpstr>1. Pendahuluan</vt:lpstr>
      <vt:lpstr>PowerPoint Presentation</vt:lpstr>
      <vt:lpstr>ARAH PEMBANGUNAN KESEHATAN  (2005-2024)</vt:lpstr>
      <vt:lpstr>PowerPoint Presentation</vt:lpstr>
      <vt:lpstr>Program Indonesia Sehat</vt:lpstr>
      <vt:lpstr>REFORMASI PELAYANAN  KESEHATAN DASAR – PENDEKATAN KELUARGA</vt:lpstr>
      <vt:lpstr>PROGRAM KESEHATAN  BERDASARKAN SILKUS HIDUP</vt:lpstr>
      <vt:lpstr>PowerPoint Presentation</vt:lpstr>
      <vt:lpstr>PowerPoint Presentation</vt:lpstr>
      <vt:lpstr>PowerPoint Presentation</vt:lpstr>
      <vt:lpstr>PowerPoint Presentation</vt:lpstr>
      <vt:lpstr>PERMENKES 75 TAHUN 2014 - PUSKESMAS</vt:lpstr>
      <vt:lpstr>PowerPoint Presentation</vt:lpstr>
      <vt:lpstr>PowerPoint Presentation</vt:lpstr>
      <vt:lpstr>PENDIRIAN PUSKESMAS</vt:lpstr>
      <vt:lpstr>PHN KIT</vt:lpstr>
      <vt:lpstr>PowerPoint Presentation</vt:lpstr>
      <vt:lpstr>PELAYANAN KEPERAWATAN KESEHATAN MASYARAKAT (Kepmenkes 279/2006)</vt:lpstr>
      <vt:lpstr>TUJUAN UPAYA PELAYANAN KEPERAWATAN KESEHATAN MASYARAKAT </vt:lpstr>
      <vt:lpstr> PERAN PERKESMAS </vt:lpstr>
      <vt:lpstr>PowerPoint Presentation</vt:lpstr>
      <vt:lpstr>PROSES ALIH PERAN PERAWAT DAN KLIEN (Kepmenkes 279/2006)</vt:lpstr>
      <vt:lpstr>Alur Pelayanan Perkesmas di Pelayanan Kesehatan Primer</vt:lpstr>
      <vt:lpstr>PowerPoint Presentation</vt:lpstr>
      <vt:lpstr>KEGIATAN POKOK PERAWAT DI PUSKESMAS</vt:lpstr>
      <vt:lpstr>PowerPoint Presentation</vt:lpstr>
      <vt:lpstr>INDIKATOR PERKESMAS  DALAM RPJMN 2015-2019</vt:lpstr>
      <vt:lpstr>SASARAN KEGIATAN  </vt:lpstr>
      <vt:lpstr>PIS-PK DAN PERKESMAS</vt:lpstr>
      <vt:lpstr>PowerPoint Presentation</vt:lpstr>
      <vt:lpstr>Teknis Program dan Pembina keluarga</vt:lpstr>
      <vt:lpstr>PowerPoint Presentation</vt:lpstr>
      <vt:lpstr>Surat Permohonan Data Capaian Perkesmas</vt:lpstr>
      <vt:lpstr>Tahun 2017</vt:lpstr>
      <vt:lpstr>PowerPoint Presentation</vt:lpstr>
      <vt:lpstr>PowerPoint Presentation</vt:lpstr>
      <vt:lpstr>Contoh kasus</vt:lpstr>
    </vt:vector>
  </TitlesOfParts>
  <Company>Bank Indonesia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PENCATATAN DAN PELAPORAN DATA DASAR &amp; UKP PUSKESMAS</dc:title>
  <dc:creator>Wahyu Purnama</dc:creator>
  <cp:lastModifiedBy>Windows User</cp:lastModifiedBy>
  <cp:revision>122</cp:revision>
  <dcterms:created xsi:type="dcterms:W3CDTF">2017-08-29T14:06:20Z</dcterms:created>
  <dcterms:modified xsi:type="dcterms:W3CDTF">2017-09-05T09:51:29Z</dcterms:modified>
</cp:coreProperties>
</file>