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940" r:id="rId2"/>
  </p:sldMasterIdLst>
  <p:notesMasterIdLst>
    <p:notesMasterId r:id="rId22"/>
  </p:notesMasterIdLst>
  <p:sldIdLst>
    <p:sldId id="298" r:id="rId3"/>
    <p:sldId id="351" r:id="rId4"/>
    <p:sldId id="898" r:id="rId5"/>
    <p:sldId id="335" r:id="rId6"/>
    <p:sldId id="890" r:id="rId7"/>
    <p:sldId id="897" r:id="rId8"/>
    <p:sldId id="342" r:id="rId9"/>
    <p:sldId id="265" r:id="rId10"/>
    <p:sldId id="266" r:id="rId11"/>
    <p:sldId id="899" r:id="rId12"/>
    <p:sldId id="267" r:id="rId13"/>
    <p:sldId id="344" r:id="rId14"/>
    <p:sldId id="343" r:id="rId15"/>
    <p:sldId id="284" r:id="rId16"/>
    <p:sldId id="277" r:id="rId17"/>
    <p:sldId id="893" r:id="rId18"/>
    <p:sldId id="895" r:id="rId19"/>
    <p:sldId id="896" r:id="rId20"/>
    <p:sldId id="888" r:id="rId21"/>
  </p:sldIdLst>
  <p:sldSz cx="12192000" cy="6858000"/>
  <p:notesSz cx="6797675"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00"/>
    <a:srgbClr val="CCCC00"/>
    <a:srgbClr val="FF99FF"/>
    <a:srgbClr val="FF33CC"/>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4" autoAdjust="0"/>
    <p:restoredTop sz="76788" autoAdjust="0"/>
  </p:normalViewPr>
  <p:slideViewPr>
    <p:cSldViewPr snapToGrid="0">
      <p:cViewPr varScale="1">
        <p:scale>
          <a:sx n="66" d="100"/>
          <a:sy n="66" d="100"/>
        </p:scale>
        <p:origin x="1116" y="7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698" y="26"/>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en.wikipedia.org/wiki/File:Junction_4.svg"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en.m.wikibooks.org/wiki/File:Number_1_in_green_rounded_square.svg" TargetMode="External"/><Relationship Id="rId1" Type="http://schemas.openxmlformats.org/officeDocument/2006/relationships/image" Target="../media/image8.png"/><Relationship Id="rId6" Type="http://schemas.openxmlformats.org/officeDocument/2006/relationships/hyperlink" Target="http://commons.wikimedia.org/wiki/File:3blue.png" TargetMode="External"/><Relationship Id="rId5" Type="http://schemas.openxmlformats.org/officeDocument/2006/relationships/image" Target="../media/image10.png"/><Relationship Id="rId10" Type="http://schemas.openxmlformats.org/officeDocument/2006/relationships/hyperlink" Target="https://commons.wikimedia.org/wiki/File:MRT_Singapore_Destination_5.png" TargetMode="External"/><Relationship Id="rId4" Type="http://schemas.openxmlformats.org/officeDocument/2006/relationships/hyperlink" Target="http://en.m.wikibooks.org/wiki/file:number_2_in_light_blue_rounded_square.svg" TargetMode="External"/><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hyperlink" Target="http://en.wikipedia.org/wiki/File:Junction_4.svg"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en.m.wikibooks.org/wiki/File:Number_1_in_green_rounded_square.svg" TargetMode="External"/><Relationship Id="rId1" Type="http://schemas.openxmlformats.org/officeDocument/2006/relationships/image" Target="../media/image8.png"/><Relationship Id="rId6" Type="http://schemas.openxmlformats.org/officeDocument/2006/relationships/hyperlink" Target="http://commons.wikimedia.org/wiki/File:3blue.png" TargetMode="External"/><Relationship Id="rId5" Type="http://schemas.openxmlformats.org/officeDocument/2006/relationships/image" Target="../media/image10.png"/><Relationship Id="rId10" Type="http://schemas.openxmlformats.org/officeDocument/2006/relationships/hyperlink" Target="https://commons.wikimedia.org/wiki/File:MRT_Singapore_Destination_5.png" TargetMode="External"/><Relationship Id="rId4" Type="http://schemas.openxmlformats.org/officeDocument/2006/relationships/hyperlink" Target="http://en.m.wikibooks.org/wiki/file:number_2_in_light_blue_rounded_square.svg" TargetMode="External"/><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CF2B9-D6C5-45D1-ADA3-B578AA53000E}" type="doc">
      <dgm:prSet loTypeId="urn:microsoft.com/office/officeart/2005/8/layout/vList3" loCatId="list" qsTypeId="urn:microsoft.com/office/officeart/2005/8/quickstyle/simple1" qsCatId="simple" csTypeId="urn:microsoft.com/office/officeart/2005/8/colors/accent1_2" csCatId="accent1" phldr="1"/>
      <dgm:spPr/>
    </dgm:pt>
    <dgm:pt modelId="{2CCB7C4B-2D77-4B67-A57B-179691A472B7}">
      <dgm:prSet phldrT="[Text]" custT="1"/>
      <dgm:spPr>
        <a:solidFill>
          <a:schemeClr val="accent2"/>
        </a:solidFill>
      </dgm:spPr>
      <dgm:t>
        <a:bodyPr/>
        <a:lstStyle/>
        <a:p>
          <a:pPr algn="l"/>
          <a:r>
            <a:rPr lang="en-SG" sz="2800" dirty="0" err="1">
              <a:solidFill>
                <a:schemeClr val="bg1"/>
              </a:solidFill>
            </a:rPr>
            <a:t>Fokus</a:t>
          </a:r>
          <a:r>
            <a:rPr lang="en-SG" sz="2800" dirty="0">
              <a:solidFill>
                <a:schemeClr val="bg1"/>
              </a:solidFill>
            </a:rPr>
            <a:t> </a:t>
          </a:r>
          <a:r>
            <a:rPr lang="en-SG" sz="2800" dirty="0" err="1">
              <a:solidFill>
                <a:schemeClr val="bg1"/>
              </a:solidFill>
            </a:rPr>
            <a:t>pada</a:t>
          </a:r>
          <a:r>
            <a:rPr lang="en-SG" sz="2800" dirty="0">
              <a:solidFill>
                <a:schemeClr val="bg1"/>
              </a:solidFill>
            </a:rPr>
            <a:t> </a:t>
          </a:r>
          <a:r>
            <a:rPr lang="en-SG" sz="2800" dirty="0" err="1">
              <a:solidFill>
                <a:schemeClr val="bg1"/>
              </a:solidFill>
            </a:rPr>
            <a:t>pencapaian</a:t>
          </a:r>
          <a:r>
            <a:rPr lang="en-SG" sz="2800" dirty="0">
              <a:solidFill>
                <a:schemeClr val="bg1"/>
              </a:solidFill>
            </a:rPr>
            <a:t> </a:t>
          </a:r>
          <a:r>
            <a:rPr lang="en-SG" sz="2800" dirty="0" err="1">
              <a:solidFill>
                <a:schemeClr val="bg1"/>
              </a:solidFill>
            </a:rPr>
            <a:t>prioritas</a:t>
          </a:r>
          <a:r>
            <a:rPr lang="en-SG" sz="2800" dirty="0">
              <a:solidFill>
                <a:schemeClr val="bg1"/>
              </a:solidFill>
            </a:rPr>
            <a:t> </a:t>
          </a:r>
          <a:r>
            <a:rPr lang="en-SG" sz="2800" dirty="0" err="1">
              <a:solidFill>
                <a:schemeClr val="bg1"/>
              </a:solidFill>
            </a:rPr>
            <a:t>nasional</a:t>
          </a:r>
          <a:r>
            <a:rPr lang="en-SG" sz="2800" dirty="0">
              <a:solidFill>
                <a:schemeClr val="bg1"/>
              </a:solidFill>
            </a:rPr>
            <a:t> </a:t>
          </a:r>
          <a:endParaRPr lang="en-US" sz="2800" dirty="0">
            <a:solidFill>
              <a:schemeClr val="bg1"/>
            </a:solidFill>
          </a:endParaRPr>
        </a:p>
      </dgm:t>
    </dgm:pt>
    <dgm:pt modelId="{5C5D4EAB-709C-4504-B1EA-B4EF313E98D4}" type="parTrans" cxnId="{42BBEDDD-D449-4AAD-BC99-BB9D1BB639ED}">
      <dgm:prSet/>
      <dgm:spPr/>
      <dgm:t>
        <a:bodyPr/>
        <a:lstStyle/>
        <a:p>
          <a:endParaRPr lang="en-US">
            <a:solidFill>
              <a:schemeClr val="bg1"/>
            </a:solidFill>
          </a:endParaRPr>
        </a:p>
      </dgm:t>
    </dgm:pt>
    <dgm:pt modelId="{92BFAC4F-74C1-4F8A-9AC4-9AF3D0398A75}" type="sibTrans" cxnId="{42BBEDDD-D449-4AAD-BC99-BB9D1BB639ED}">
      <dgm:prSet/>
      <dgm:spPr/>
      <dgm:t>
        <a:bodyPr/>
        <a:lstStyle/>
        <a:p>
          <a:endParaRPr lang="en-US">
            <a:solidFill>
              <a:schemeClr val="bg1"/>
            </a:solidFill>
          </a:endParaRPr>
        </a:p>
      </dgm:t>
    </dgm:pt>
    <dgm:pt modelId="{1DA53382-E078-4CAC-9781-071447A3EC48}">
      <dgm:prSet phldrT="[Text]" custT="1"/>
      <dgm:spPr>
        <a:solidFill>
          <a:schemeClr val="bg2">
            <a:lumMod val="75000"/>
          </a:schemeClr>
        </a:solidFill>
      </dgm:spPr>
      <dgm:t>
        <a:bodyPr/>
        <a:lstStyle/>
        <a:p>
          <a:pPr algn="l"/>
          <a:r>
            <a:rPr lang="en-SG" sz="2400" dirty="0" err="1">
              <a:solidFill>
                <a:schemeClr val="tx1"/>
              </a:solidFill>
            </a:rPr>
            <a:t>Penguatan</a:t>
          </a:r>
          <a:r>
            <a:rPr lang="en-SG" sz="2400" dirty="0">
              <a:solidFill>
                <a:schemeClr val="tx1"/>
              </a:solidFill>
            </a:rPr>
            <a:t> </a:t>
          </a:r>
          <a:r>
            <a:rPr lang="en-SG" sz="2400" dirty="0" err="1">
              <a:solidFill>
                <a:schemeClr val="tx1"/>
              </a:solidFill>
            </a:rPr>
            <a:t>pelaksanaan</a:t>
          </a:r>
          <a:r>
            <a:rPr lang="en-SG" sz="2400" dirty="0">
              <a:solidFill>
                <a:schemeClr val="tx1"/>
              </a:solidFill>
            </a:rPr>
            <a:t> Program Indonesia </a:t>
          </a:r>
          <a:r>
            <a:rPr lang="en-SG" sz="2400" dirty="0" err="1">
              <a:solidFill>
                <a:schemeClr val="tx1"/>
              </a:solidFill>
            </a:rPr>
            <a:t>Sehat</a:t>
          </a:r>
          <a:r>
            <a:rPr lang="en-SG" sz="2400" dirty="0">
              <a:solidFill>
                <a:schemeClr val="tx1"/>
              </a:solidFill>
            </a:rPr>
            <a:t> </a:t>
          </a:r>
          <a:r>
            <a:rPr lang="en-SG" sz="2400" dirty="0" err="1">
              <a:solidFill>
                <a:schemeClr val="tx1"/>
              </a:solidFill>
            </a:rPr>
            <a:t>dengan</a:t>
          </a:r>
          <a:r>
            <a:rPr lang="en-SG" sz="2400" dirty="0">
              <a:solidFill>
                <a:schemeClr val="tx1"/>
              </a:solidFill>
            </a:rPr>
            <a:t> </a:t>
          </a:r>
          <a:r>
            <a:rPr lang="en-SG" sz="2400" dirty="0" err="1">
              <a:solidFill>
                <a:schemeClr val="tx1"/>
              </a:solidFill>
            </a:rPr>
            <a:t>Pendekatan</a:t>
          </a:r>
          <a:r>
            <a:rPr lang="en-SG" sz="2400" dirty="0">
              <a:solidFill>
                <a:schemeClr val="tx1"/>
              </a:solidFill>
            </a:rPr>
            <a:t> </a:t>
          </a:r>
          <a:r>
            <a:rPr lang="en-SG" sz="2400" dirty="0" err="1">
              <a:solidFill>
                <a:schemeClr val="tx1"/>
              </a:solidFill>
            </a:rPr>
            <a:t>Keluarga</a:t>
          </a:r>
          <a:endParaRPr lang="en-US" sz="2400" dirty="0">
            <a:solidFill>
              <a:schemeClr val="tx1"/>
            </a:solidFill>
          </a:endParaRPr>
        </a:p>
      </dgm:t>
    </dgm:pt>
    <dgm:pt modelId="{7B5EF409-1841-4583-BB3B-1F7456750507}" type="parTrans" cxnId="{7E35C422-05FD-4F45-8C69-B038EE809D1F}">
      <dgm:prSet/>
      <dgm:spPr/>
      <dgm:t>
        <a:bodyPr/>
        <a:lstStyle/>
        <a:p>
          <a:endParaRPr lang="en-US">
            <a:solidFill>
              <a:schemeClr val="bg1"/>
            </a:solidFill>
          </a:endParaRPr>
        </a:p>
      </dgm:t>
    </dgm:pt>
    <dgm:pt modelId="{A38E0017-D71C-4C22-A5AE-1C4018130225}" type="sibTrans" cxnId="{7E35C422-05FD-4F45-8C69-B038EE809D1F}">
      <dgm:prSet/>
      <dgm:spPr/>
      <dgm:t>
        <a:bodyPr/>
        <a:lstStyle/>
        <a:p>
          <a:endParaRPr lang="en-US">
            <a:solidFill>
              <a:schemeClr val="bg1"/>
            </a:solidFill>
          </a:endParaRPr>
        </a:p>
      </dgm:t>
    </dgm:pt>
    <dgm:pt modelId="{254520F5-64EE-45BD-A2BF-F77EE971D863}">
      <dgm:prSet phldrT="[Text]" custT="1"/>
      <dgm:spPr>
        <a:solidFill>
          <a:schemeClr val="accent6">
            <a:lumMod val="60000"/>
            <a:lumOff val="40000"/>
          </a:schemeClr>
        </a:solidFill>
      </dgm:spPr>
      <dgm:t>
        <a:bodyPr/>
        <a:lstStyle/>
        <a:p>
          <a:pPr algn="l"/>
          <a:r>
            <a:rPr lang="en-SG" sz="2000" dirty="0" err="1">
              <a:solidFill>
                <a:schemeClr val="tx1"/>
              </a:solidFill>
            </a:rPr>
            <a:t>Penguatan</a:t>
          </a:r>
          <a:r>
            <a:rPr lang="en-SG" sz="2000" dirty="0">
              <a:solidFill>
                <a:schemeClr val="tx1"/>
              </a:solidFill>
            </a:rPr>
            <a:t> </a:t>
          </a:r>
          <a:r>
            <a:rPr lang="en-SG" sz="2000" dirty="0" err="1">
              <a:solidFill>
                <a:schemeClr val="tx1"/>
              </a:solidFill>
            </a:rPr>
            <a:t>pelayanan</a:t>
          </a:r>
          <a:r>
            <a:rPr lang="en-SG" sz="2000" dirty="0">
              <a:solidFill>
                <a:schemeClr val="tx1"/>
              </a:solidFill>
            </a:rPr>
            <a:t> </a:t>
          </a:r>
          <a:r>
            <a:rPr lang="en-SG" sz="2000" dirty="0" err="1">
              <a:solidFill>
                <a:schemeClr val="tx1"/>
              </a:solidFill>
            </a:rPr>
            <a:t>kesehatan</a:t>
          </a:r>
          <a:r>
            <a:rPr lang="en-SG" sz="2000" dirty="0">
              <a:solidFill>
                <a:schemeClr val="tx1"/>
              </a:solidFill>
            </a:rPr>
            <a:t>, </a:t>
          </a:r>
          <a:r>
            <a:rPr lang="en-SG" sz="2000" dirty="0" err="1">
              <a:solidFill>
                <a:schemeClr val="tx1"/>
              </a:solidFill>
            </a:rPr>
            <a:t>termasuk</a:t>
          </a:r>
          <a:r>
            <a:rPr lang="en-SG" sz="2000" dirty="0">
              <a:solidFill>
                <a:schemeClr val="tx1"/>
              </a:solidFill>
            </a:rPr>
            <a:t> </a:t>
          </a:r>
          <a:r>
            <a:rPr lang="en-SG" sz="2000" dirty="0" err="1">
              <a:solidFill>
                <a:schemeClr val="tx1"/>
              </a:solidFill>
            </a:rPr>
            <a:t>melanjutkan</a:t>
          </a:r>
          <a:r>
            <a:rPr lang="en-SG" sz="2000" dirty="0">
              <a:solidFill>
                <a:schemeClr val="tx1"/>
              </a:solidFill>
            </a:rPr>
            <a:t> </a:t>
          </a:r>
          <a:r>
            <a:rPr lang="en-SG" sz="2000" dirty="0" err="1">
              <a:solidFill>
                <a:schemeClr val="tx1"/>
              </a:solidFill>
            </a:rPr>
            <a:t>pembangunan</a:t>
          </a:r>
          <a:r>
            <a:rPr lang="en-SG" sz="2000" dirty="0">
              <a:solidFill>
                <a:schemeClr val="tx1"/>
              </a:solidFill>
            </a:rPr>
            <a:t> 3 RS </a:t>
          </a:r>
          <a:r>
            <a:rPr lang="en-SG" sz="2000" dirty="0" err="1">
              <a:solidFill>
                <a:schemeClr val="tx1"/>
              </a:solidFill>
            </a:rPr>
            <a:t>vertikal</a:t>
          </a:r>
          <a:r>
            <a:rPr lang="en-SG" sz="2000" dirty="0">
              <a:solidFill>
                <a:schemeClr val="tx1"/>
              </a:solidFill>
            </a:rPr>
            <a:t> di Papua, Maluku </a:t>
          </a:r>
          <a:r>
            <a:rPr lang="en-SG" sz="2000" dirty="0" err="1">
              <a:solidFill>
                <a:schemeClr val="tx1"/>
              </a:solidFill>
            </a:rPr>
            <a:t>dan</a:t>
          </a:r>
          <a:r>
            <a:rPr lang="en-SG" sz="2000" dirty="0">
              <a:solidFill>
                <a:schemeClr val="tx1"/>
              </a:solidFill>
            </a:rPr>
            <a:t> NTT</a:t>
          </a:r>
          <a:endParaRPr lang="en-US" sz="2000" dirty="0">
            <a:solidFill>
              <a:schemeClr val="tx1"/>
            </a:solidFill>
          </a:endParaRPr>
        </a:p>
      </dgm:t>
    </dgm:pt>
    <dgm:pt modelId="{7CFD541F-D76A-4A45-93C3-A9DB0A81FF1C}" type="parTrans" cxnId="{531699ED-CBBD-4A2C-A293-4F9F407DF2A9}">
      <dgm:prSet/>
      <dgm:spPr/>
      <dgm:t>
        <a:bodyPr/>
        <a:lstStyle/>
        <a:p>
          <a:endParaRPr lang="en-US">
            <a:solidFill>
              <a:schemeClr val="bg1"/>
            </a:solidFill>
          </a:endParaRPr>
        </a:p>
      </dgm:t>
    </dgm:pt>
    <dgm:pt modelId="{C17B7BFC-A295-4C24-92E7-7582F98AEC01}" type="sibTrans" cxnId="{531699ED-CBBD-4A2C-A293-4F9F407DF2A9}">
      <dgm:prSet/>
      <dgm:spPr/>
      <dgm:t>
        <a:bodyPr/>
        <a:lstStyle/>
        <a:p>
          <a:endParaRPr lang="en-US">
            <a:solidFill>
              <a:schemeClr val="bg1"/>
            </a:solidFill>
          </a:endParaRPr>
        </a:p>
      </dgm:t>
    </dgm:pt>
    <dgm:pt modelId="{6DF33B9A-A9AE-4D78-B965-E165DFE70F25}">
      <dgm:prSet phldrT="[Text]" custT="1"/>
      <dgm:spPr>
        <a:solidFill>
          <a:srgbClr val="FF9900"/>
        </a:solidFill>
      </dgm:spPr>
      <dgm:t>
        <a:bodyPr/>
        <a:lstStyle/>
        <a:p>
          <a:pPr algn="l"/>
          <a:r>
            <a:rPr lang="en-SG" sz="2800" b="1" dirty="0" err="1">
              <a:solidFill>
                <a:schemeClr val="tx1"/>
              </a:solidFill>
              <a:sym typeface="Wingdings" panose="05000000000000000000" pitchFamily="2" charset="2"/>
            </a:rPr>
            <a:t>Penguatan</a:t>
          </a:r>
          <a:r>
            <a:rPr lang="en-SG" sz="2800" b="1" dirty="0">
              <a:solidFill>
                <a:schemeClr val="tx1"/>
              </a:solidFill>
              <a:sym typeface="Wingdings" panose="05000000000000000000" pitchFamily="2" charset="2"/>
            </a:rPr>
            <a:t> </a:t>
          </a:r>
          <a:r>
            <a:rPr lang="en-SG" sz="2800" b="1" dirty="0" err="1">
              <a:solidFill>
                <a:schemeClr val="tx1"/>
              </a:solidFill>
              <a:sym typeface="Wingdings" panose="05000000000000000000" pitchFamily="2" charset="2"/>
            </a:rPr>
            <a:t>manajemen</a:t>
          </a:r>
          <a:r>
            <a:rPr lang="en-SG" sz="2800" b="1" dirty="0">
              <a:solidFill>
                <a:schemeClr val="tx1"/>
              </a:solidFill>
              <a:sym typeface="Wingdings" panose="05000000000000000000" pitchFamily="2" charset="2"/>
            </a:rPr>
            <a:t> </a:t>
          </a:r>
          <a:r>
            <a:rPr lang="en-SG" sz="2800" b="1" dirty="0" err="1">
              <a:solidFill>
                <a:schemeClr val="tx1"/>
              </a:solidFill>
              <a:sym typeface="Wingdings" panose="05000000000000000000" pitchFamily="2" charset="2"/>
            </a:rPr>
            <a:t>kesehatan</a:t>
          </a:r>
          <a:endParaRPr lang="en-US" sz="2800" b="1" dirty="0">
            <a:solidFill>
              <a:schemeClr val="tx1"/>
            </a:solidFill>
          </a:endParaRPr>
        </a:p>
      </dgm:t>
    </dgm:pt>
    <dgm:pt modelId="{53264194-3821-4A89-B76D-6A09B2E8F78C}" type="parTrans" cxnId="{652D0968-1691-4059-8E9C-44FC488DD886}">
      <dgm:prSet/>
      <dgm:spPr/>
      <dgm:t>
        <a:bodyPr/>
        <a:lstStyle/>
        <a:p>
          <a:endParaRPr lang="en-US">
            <a:solidFill>
              <a:schemeClr val="bg1"/>
            </a:solidFill>
          </a:endParaRPr>
        </a:p>
      </dgm:t>
    </dgm:pt>
    <dgm:pt modelId="{DCC1E98D-2E7B-4A03-9508-B9C35B68F522}" type="sibTrans" cxnId="{652D0968-1691-4059-8E9C-44FC488DD886}">
      <dgm:prSet/>
      <dgm:spPr/>
      <dgm:t>
        <a:bodyPr/>
        <a:lstStyle/>
        <a:p>
          <a:endParaRPr lang="en-US">
            <a:solidFill>
              <a:schemeClr val="bg1"/>
            </a:solidFill>
          </a:endParaRPr>
        </a:p>
      </dgm:t>
    </dgm:pt>
    <dgm:pt modelId="{A1A813C6-5344-4103-BC8E-99E9F2DAE08D}">
      <dgm:prSet phldrT="[Text]" custT="1"/>
      <dgm:spPr>
        <a:solidFill>
          <a:schemeClr val="tx1">
            <a:lumMod val="85000"/>
            <a:lumOff val="15000"/>
          </a:schemeClr>
        </a:solidFill>
      </dgm:spPr>
      <dgm:t>
        <a:bodyPr/>
        <a:lstStyle/>
        <a:p>
          <a:pPr algn="l"/>
          <a:r>
            <a:rPr lang="en-SG" sz="2800" dirty="0" err="1">
              <a:solidFill>
                <a:schemeClr val="bg1"/>
              </a:solidFill>
            </a:rPr>
            <a:t>Mendorong</a:t>
          </a:r>
          <a:r>
            <a:rPr lang="en-SG" sz="2800" dirty="0">
              <a:solidFill>
                <a:schemeClr val="bg1"/>
              </a:solidFill>
            </a:rPr>
            <a:t> </a:t>
          </a:r>
          <a:r>
            <a:rPr lang="en-SG" sz="2800" dirty="0" err="1">
              <a:solidFill>
                <a:schemeClr val="bg1"/>
              </a:solidFill>
            </a:rPr>
            <a:t>kemandirian</a:t>
          </a:r>
          <a:r>
            <a:rPr lang="en-SG" sz="2800" dirty="0">
              <a:solidFill>
                <a:schemeClr val="bg1"/>
              </a:solidFill>
            </a:rPr>
            <a:t> </a:t>
          </a:r>
          <a:r>
            <a:rPr lang="en-SG" sz="2800" dirty="0" err="1">
              <a:solidFill>
                <a:schemeClr val="bg1"/>
              </a:solidFill>
            </a:rPr>
            <a:t>satker</a:t>
          </a:r>
          <a:r>
            <a:rPr lang="en-SG" sz="2800" dirty="0">
              <a:solidFill>
                <a:schemeClr val="bg1"/>
              </a:solidFill>
            </a:rPr>
            <a:t> UPT BLU</a:t>
          </a:r>
          <a:endParaRPr lang="en-US" sz="2800" dirty="0">
            <a:solidFill>
              <a:schemeClr val="bg1"/>
            </a:solidFill>
          </a:endParaRPr>
        </a:p>
      </dgm:t>
    </dgm:pt>
    <dgm:pt modelId="{F0025C86-F385-4363-9D65-7BE4D201C875}" type="parTrans" cxnId="{34D7C020-4152-4B4E-898E-3733EF6F5F02}">
      <dgm:prSet/>
      <dgm:spPr/>
      <dgm:t>
        <a:bodyPr/>
        <a:lstStyle/>
        <a:p>
          <a:endParaRPr lang="en-US">
            <a:solidFill>
              <a:schemeClr val="bg1"/>
            </a:solidFill>
          </a:endParaRPr>
        </a:p>
      </dgm:t>
    </dgm:pt>
    <dgm:pt modelId="{9B6E3A8A-FB6D-4D6C-8E7D-4B0F69733A58}" type="sibTrans" cxnId="{34D7C020-4152-4B4E-898E-3733EF6F5F02}">
      <dgm:prSet/>
      <dgm:spPr/>
      <dgm:t>
        <a:bodyPr/>
        <a:lstStyle/>
        <a:p>
          <a:endParaRPr lang="en-US">
            <a:solidFill>
              <a:schemeClr val="bg1"/>
            </a:solidFill>
          </a:endParaRPr>
        </a:p>
      </dgm:t>
    </dgm:pt>
    <dgm:pt modelId="{29882477-B035-45D4-8F6A-D106F22B1C22}" type="pres">
      <dgm:prSet presAssocID="{910CF2B9-D6C5-45D1-ADA3-B578AA53000E}" presName="linearFlow" presStyleCnt="0">
        <dgm:presLayoutVars>
          <dgm:dir/>
          <dgm:resizeHandles val="exact"/>
        </dgm:presLayoutVars>
      </dgm:prSet>
      <dgm:spPr/>
    </dgm:pt>
    <dgm:pt modelId="{A6D0FA7A-83DF-40D5-B44F-4F2389768177}" type="pres">
      <dgm:prSet presAssocID="{2CCB7C4B-2D77-4B67-A57B-179691A472B7}" presName="composite" presStyleCnt="0"/>
      <dgm:spPr/>
    </dgm:pt>
    <dgm:pt modelId="{BA859049-4290-4549-95E7-E982366EFC67}" type="pres">
      <dgm:prSet presAssocID="{2CCB7C4B-2D77-4B67-A57B-179691A472B7}"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dgm:spPr>
    </dgm:pt>
    <dgm:pt modelId="{FE56771D-193B-4129-B825-172FD267B643}" type="pres">
      <dgm:prSet presAssocID="{2CCB7C4B-2D77-4B67-A57B-179691A472B7}" presName="txShp" presStyleLbl="node1" presStyleIdx="0" presStyleCnt="5" custLinFactNeighborX="-365">
        <dgm:presLayoutVars>
          <dgm:bulletEnabled val="1"/>
        </dgm:presLayoutVars>
      </dgm:prSet>
      <dgm:spPr/>
      <dgm:t>
        <a:bodyPr/>
        <a:lstStyle/>
        <a:p>
          <a:endParaRPr lang="id-ID"/>
        </a:p>
      </dgm:t>
    </dgm:pt>
    <dgm:pt modelId="{D85713B2-680F-40C6-9839-BD8BD5620811}" type="pres">
      <dgm:prSet presAssocID="{92BFAC4F-74C1-4F8A-9AC4-9AF3D0398A75}" presName="spacing" presStyleCnt="0"/>
      <dgm:spPr/>
    </dgm:pt>
    <dgm:pt modelId="{4499A011-A77D-424B-9453-71088B4CC104}" type="pres">
      <dgm:prSet presAssocID="{1DA53382-E078-4CAC-9781-071447A3EC48}" presName="composite" presStyleCnt="0"/>
      <dgm:spPr/>
    </dgm:pt>
    <dgm:pt modelId="{4CDDC4C7-A17A-4865-9176-6247B2E8F0D0}" type="pres">
      <dgm:prSet presAssocID="{1DA53382-E078-4CAC-9781-071447A3EC48}" presName="imgShp"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dgm:spPr>
    </dgm:pt>
    <dgm:pt modelId="{E67EB954-8970-4A97-9AD2-C4BB3D6BFC52}" type="pres">
      <dgm:prSet presAssocID="{1DA53382-E078-4CAC-9781-071447A3EC48}" presName="txShp" presStyleLbl="node1" presStyleIdx="1" presStyleCnt="5">
        <dgm:presLayoutVars>
          <dgm:bulletEnabled val="1"/>
        </dgm:presLayoutVars>
      </dgm:prSet>
      <dgm:spPr/>
      <dgm:t>
        <a:bodyPr/>
        <a:lstStyle/>
        <a:p>
          <a:endParaRPr lang="id-ID"/>
        </a:p>
      </dgm:t>
    </dgm:pt>
    <dgm:pt modelId="{E171F14A-030C-4151-B95C-E04E9BA48FC6}" type="pres">
      <dgm:prSet presAssocID="{A38E0017-D71C-4C22-A5AE-1C4018130225}" presName="spacing" presStyleCnt="0"/>
      <dgm:spPr/>
    </dgm:pt>
    <dgm:pt modelId="{1A72FCBC-1D9B-46BE-8702-AA296D4ED386}" type="pres">
      <dgm:prSet presAssocID="{254520F5-64EE-45BD-A2BF-F77EE971D863}" presName="composite" presStyleCnt="0"/>
      <dgm:spPr/>
    </dgm:pt>
    <dgm:pt modelId="{405E72CE-CF97-475F-8B77-3321E80012B4}" type="pres">
      <dgm:prSet presAssocID="{254520F5-64EE-45BD-A2BF-F77EE971D863}" presName="imgShp" presStyleLbl="fgImgPlace1" presStyleIdx="2" presStyleCnt="5"/>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a:stretch>
        </a:blipFill>
      </dgm:spPr>
    </dgm:pt>
    <dgm:pt modelId="{A2A9921D-5B51-4DE3-AC60-75FF3404737C}" type="pres">
      <dgm:prSet presAssocID="{254520F5-64EE-45BD-A2BF-F77EE971D863}" presName="txShp" presStyleLbl="node1" presStyleIdx="2" presStyleCnt="5">
        <dgm:presLayoutVars>
          <dgm:bulletEnabled val="1"/>
        </dgm:presLayoutVars>
      </dgm:prSet>
      <dgm:spPr/>
      <dgm:t>
        <a:bodyPr/>
        <a:lstStyle/>
        <a:p>
          <a:endParaRPr lang="id-ID"/>
        </a:p>
      </dgm:t>
    </dgm:pt>
    <dgm:pt modelId="{E52C9336-7D6E-457D-8DA0-EA5710BA050A}" type="pres">
      <dgm:prSet presAssocID="{C17B7BFC-A295-4C24-92E7-7582F98AEC01}" presName="spacing" presStyleCnt="0"/>
      <dgm:spPr/>
    </dgm:pt>
    <dgm:pt modelId="{6D969836-44B4-4DBF-A3C7-A487D6388707}" type="pres">
      <dgm:prSet presAssocID="{A1A813C6-5344-4103-BC8E-99E9F2DAE08D}" presName="composite" presStyleCnt="0"/>
      <dgm:spPr/>
    </dgm:pt>
    <dgm:pt modelId="{7B574AC6-4DBE-48D3-9CDC-038A334FC303}" type="pres">
      <dgm:prSet presAssocID="{A1A813C6-5344-4103-BC8E-99E9F2DAE08D}" presName="imgShp" presStyleLbl="fgImgPlace1" presStyleIdx="3" presStyleCnt="5"/>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l="-20000" r="-20000"/>
          </a:stretch>
        </a:blipFill>
      </dgm:spPr>
    </dgm:pt>
    <dgm:pt modelId="{F6865E9E-3F63-4162-8410-74330BE0E581}" type="pres">
      <dgm:prSet presAssocID="{A1A813C6-5344-4103-BC8E-99E9F2DAE08D}" presName="txShp" presStyleLbl="node1" presStyleIdx="3" presStyleCnt="5">
        <dgm:presLayoutVars>
          <dgm:bulletEnabled val="1"/>
        </dgm:presLayoutVars>
      </dgm:prSet>
      <dgm:spPr/>
      <dgm:t>
        <a:bodyPr/>
        <a:lstStyle/>
        <a:p>
          <a:endParaRPr lang="id-ID"/>
        </a:p>
      </dgm:t>
    </dgm:pt>
    <dgm:pt modelId="{E59F4EDA-8CA9-4F46-ACA4-6BAE3C7CDB0F}" type="pres">
      <dgm:prSet presAssocID="{9B6E3A8A-FB6D-4D6C-8E7D-4B0F69733A58}" presName="spacing" presStyleCnt="0"/>
      <dgm:spPr/>
    </dgm:pt>
    <dgm:pt modelId="{C74E5C41-96F0-4841-A710-614E82D3490A}" type="pres">
      <dgm:prSet presAssocID="{6DF33B9A-A9AE-4D78-B965-E165DFE70F25}" presName="composite" presStyleCnt="0"/>
      <dgm:spPr/>
    </dgm:pt>
    <dgm:pt modelId="{F45AB4F2-0E83-4233-AC20-8522543DD087}" type="pres">
      <dgm:prSet presAssocID="{6DF33B9A-A9AE-4D78-B965-E165DFE70F25}" presName="imgShp" presStyleLbl="fgImgPlace1" presStyleIdx="4" presStyleCnt="5"/>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a:stretch>
        </a:blipFill>
      </dgm:spPr>
    </dgm:pt>
    <dgm:pt modelId="{A332D559-56E8-4C0D-B6EA-EFC197B82B46}" type="pres">
      <dgm:prSet presAssocID="{6DF33B9A-A9AE-4D78-B965-E165DFE70F25}" presName="txShp" presStyleLbl="node1" presStyleIdx="4" presStyleCnt="5">
        <dgm:presLayoutVars>
          <dgm:bulletEnabled val="1"/>
        </dgm:presLayoutVars>
      </dgm:prSet>
      <dgm:spPr/>
      <dgm:t>
        <a:bodyPr/>
        <a:lstStyle/>
        <a:p>
          <a:endParaRPr lang="id-ID"/>
        </a:p>
      </dgm:t>
    </dgm:pt>
  </dgm:ptLst>
  <dgm:cxnLst>
    <dgm:cxn modelId="{531699ED-CBBD-4A2C-A293-4F9F407DF2A9}" srcId="{910CF2B9-D6C5-45D1-ADA3-B578AA53000E}" destId="{254520F5-64EE-45BD-A2BF-F77EE971D863}" srcOrd="2" destOrd="0" parTransId="{7CFD541F-D76A-4A45-93C3-A9DB0A81FF1C}" sibTransId="{C17B7BFC-A295-4C24-92E7-7582F98AEC01}"/>
    <dgm:cxn modelId="{4CFE556E-9454-4DE7-9179-85632CD1295E}" type="presOf" srcId="{254520F5-64EE-45BD-A2BF-F77EE971D863}" destId="{A2A9921D-5B51-4DE3-AC60-75FF3404737C}" srcOrd="0" destOrd="0" presId="urn:microsoft.com/office/officeart/2005/8/layout/vList3"/>
    <dgm:cxn modelId="{34D7C020-4152-4B4E-898E-3733EF6F5F02}" srcId="{910CF2B9-D6C5-45D1-ADA3-B578AA53000E}" destId="{A1A813C6-5344-4103-BC8E-99E9F2DAE08D}" srcOrd="3" destOrd="0" parTransId="{F0025C86-F385-4363-9D65-7BE4D201C875}" sibTransId="{9B6E3A8A-FB6D-4D6C-8E7D-4B0F69733A58}"/>
    <dgm:cxn modelId="{7E35C422-05FD-4F45-8C69-B038EE809D1F}" srcId="{910CF2B9-D6C5-45D1-ADA3-B578AA53000E}" destId="{1DA53382-E078-4CAC-9781-071447A3EC48}" srcOrd="1" destOrd="0" parTransId="{7B5EF409-1841-4583-BB3B-1F7456750507}" sibTransId="{A38E0017-D71C-4C22-A5AE-1C4018130225}"/>
    <dgm:cxn modelId="{42BBEDDD-D449-4AAD-BC99-BB9D1BB639ED}" srcId="{910CF2B9-D6C5-45D1-ADA3-B578AA53000E}" destId="{2CCB7C4B-2D77-4B67-A57B-179691A472B7}" srcOrd="0" destOrd="0" parTransId="{5C5D4EAB-709C-4504-B1EA-B4EF313E98D4}" sibTransId="{92BFAC4F-74C1-4F8A-9AC4-9AF3D0398A75}"/>
    <dgm:cxn modelId="{652D0968-1691-4059-8E9C-44FC488DD886}" srcId="{910CF2B9-D6C5-45D1-ADA3-B578AA53000E}" destId="{6DF33B9A-A9AE-4D78-B965-E165DFE70F25}" srcOrd="4" destOrd="0" parTransId="{53264194-3821-4A89-B76D-6A09B2E8F78C}" sibTransId="{DCC1E98D-2E7B-4A03-9508-B9C35B68F522}"/>
    <dgm:cxn modelId="{CB687704-8319-49E8-97B1-14D0A4E569F5}" type="presOf" srcId="{6DF33B9A-A9AE-4D78-B965-E165DFE70F25}" destId="{A332D559-56E8-4C0D-B6EA-EFC197B82B46}" srcOrd="0" destOrd="0" presId="urn:microsoft.com/office/officeart/2005/8/layout/vList3"/>
    <dgm:cxn modelId="{E17252F1-CFBC-4655-A52C-0F05C16CDFEA}" type="presOf" srcId="{2CCB7C4B-2D77-4B67-A57B-179691A472B7}" destId="{FE56771D-193B-4129-B825-172FD267B643}" srcOrd="0" destOrd="0" presId="urn:microsoft.com/office/officeart/2005/8/layout/vList3"/>
    <dgm:cxn modelId="{7446243D-DDED-49E8-85DB-409C6AA5AAD8}" type="presOf" srcId="{A1A813C6-5344-4103-BC8E-99E9F2DAE08D}" destId="{F6865E9E-3F63-4162-8410-74330BE0E581}" srcOrd="0" destOrd="0" presId="urn:microsoft.com/office/officeart/2005/8/layout/vList3"/>
    <dgm:cxn modelId="{0E8E1F16-8C79-4778-8F50-8902032F4852}" type="presOf" srcId="{910CF2B9-D6C5-45D1-ADA3-B578AA53000E}" destId="{29882477-B035-45D4-8F6A-D106F22B1C22}" srcOrd="0" destOrd="0" presId="urn:microsoft.com/office/officeart/2005/8/layout/vList3"/>
    <dgm:cxn modelId="{C14E7E5F-37E6-4288-B7FB-1919684959D6}" type="presOf" srcId="{1DA53382-E078-4CAC-9781-071447A3EC48}" destId="{E67EB954-8970-4A97-9AD2-C4BB3D6BFC52}" srcOrd="0" destOrd="0" presId="urn:microsoft.com/office/officeart/2005/8/layout/vList3"/>
    <dgm:cxn modelId="{9035ACF8-5CC9-4500-BC76-D9B5F0C8CBB3}" type="presParOf" srcId="{29882477-B035-45D4-8F6A-D106F22B1C22}" destId="{A6D0FA7A-83DF-40D5-B44F-4F2389768177}" srcOrd="0" destOrd="0" presId="urn:microsoft.com/office/officeart/2005/8/layout/vList3"/>
    <dgm:cxn modelId="{9F4FF08D-72A7-48CB-8108-0011A08F4E1E}" type="presParOf" srcId="{A6D0FA7A-83DF-40D5-B44F-4F2389768177}" destId="{BA859049-4290-4549-95E7-E982366EFC67}" srcOrd="0" destOrd="0" presId="urn:microsoft.com/office/officeart/2005/8/layout/vList3"/>
    <dgm:cxn modelId="{F9FD0F5F-306C-429D-AF78-07CAEECE91B6}" type="presParOf" srcId="{A6D0FA7A-83DF-40D5-B44F-4F2389768177}" destId="{FE56771D-193B-4129-B825-172FD267B643}" srcOrd="1" destOrd="0" presId="urn:microsoft.com/office/officeart/2005/8/layout/vList3"/>
    <dgm:cxn modelId="{7B38CC66-4D89-4001-BBBF-905916D98C40}" type="presParOf" srcId="{29882477-B035-45D4-8F6A-D106F22B1C22}" destId="{D85713B2-680F-40C6-9839-BD8BD5620811}" srcOrd="1" destOrd="0" presId="urn:microsoft.com/office/officeart/2005/8/layout/vList3"/>
    <dgm:cxn modelId="{34899654-A4BD-4A54-BC98-0DD72BAAABEB}" type="presParOf" srcId="{29882477-B035-45D4-8F6A-D106F22B1C22}" destId="{4499A011-A77D-424B-9453-71088B4CC104}" srcOrd="2" destOrd="0" presId="urn:microsoft.com/office/officeart/2005/8/layout/vList3"/>
    <dgm:cxn modelId="{B516DD4D-148D-4FEB-AA65-5ABF5BC10249}" type="presParOf" srcId="{4499A011-A77D-424B-9453-71088B4CC104}" destId="{4CDDC4C7-A17A-4865-9176-6247B2E8F0D0}" srcOrd="0" destOrd="0" presId="urn:microsoft.com/office/officeart/2005/8/layout/vList3"/>
    <dgm:cxn modelId="{C45D6792-A56E-4EB0-852C-FC869BCE8273}" type="presParOf" srcId="{4499A011-A77D-424B-9453-71088B4CC104}" destId="{E67EB954-8970-4A97-9AD2-C4BB3D6BFC52}" srcOrd="1" destOrd="0" presId="urn:microsoft.com/office/officeart/2005/8/layout/vList3"/>
    <dgm:cxn modelId="{3C82F577-E1B2-49AA-B1B1-92C2ED2C9546}" type="presParOf" srcId="{29882477-B035-45D4-8F6A-D106F22B1C22}" destId="{E171F14A-030C-4151-B95C-E04E9BA48FC6}" srcOrd="3" destOrd="0" presId="urn:microsoft.com/office/officeart/2005/8/layout/vList3"/>
    <dgm:cxn modelId="{A60BE2FC-5FDE-4769-A975-D94F653ED54B}" type="presParOf" srcId="{29882477-B035-45D4-8F6A-D106F22B1C22}" destId="{1A72FCBC-1D9B-46BE-8702-AA296D4ED386}" srcOrd="4" destOrd="0" presId="urn:microsoft.com/office/officeart/2005/8/layout/vList3"/>
    <dgm:cxn modelId="{4CD45A65-1E7A-431F-8A61-AA8F3D1F4E5D}" type="presParOf" srcId="{1A72FCBC-1D9B-46BE-8702-AA296D4ED386}" destId="{405E72CE-CF97-475F-8B77-3321E80012B4}" srcOrd="0" destOrd="0" presId="urn:microsoft.com/office/officeart/2005/8/layout/vList3"/>
    <dgm:cxn modelId="{2242A403-E955-4DE4-8D4D-93BFADCCACF6}" type="presParOf" srcId="{1A72FCBC-1D9B-46BE-8702-AA296D4ED386}" destId="{A2A9921D-5B51-4DE3-AC60-75FF3404737C}" srcOrd="1" destOrd="0" presId="urn:microsoft.com/office/officeart/2005/8/layout/vList3"/>
    <dgm:cxn modelId="{826B395C-1832-4E73-9401-F0253459CA65}" type="presParOf" srcId="{29882477-B035-45D4-8F6A-D106F22B1C22}" destId="{E52C9336-7D6E-457D-8DA0-EA5710BA050A}" srcOrd="5" destOrd="0" presId="urn:microsoft.com/office/officeart/2005/8/layout/vList3"/>
    <dgm:cxn modelId="{F56AABA7-649A-4236-8337-8EFCEFFBF8F7}" type="presParOf" srcId="{29882477-B035-45D4-8F6A-D106F22B1C22}" destId="{6D969836-44B4-4DBF-A3C7-A487D6388707}" srcOrd="6" destOrd="0" presId="urn:microsoft.com/office/officeart/2005/8/layout/vList3"/>
    <dgm:cxn modelId="{8667B7A5-012F-4F94-9205-730F021FD88E}" type="presParOf" srcId="{6D969836-44B4-4DBF-A3C7-A487D6388707}" destId="{7B574AC6-4DBE-48D3-9CDC-038A334FC303}" srcOrd="0" destOrd="0" presId="urn:microsoft.com/office/officeart/2005/8/layout/vList3"/>
    <dgm:cxn modelId="{4ADA2999-A3BA-4422-8537-57154FA23E23}" type="presParOf" srcId="{6D969836-44B4-4DBF-A3C7-A487D6388707}" destId="{F6865E9E-3F63-4162-8410-74330BE0E581}" srcOrd="1" destOrd="0" presId="urn:microsoft.com/office/officeart/2005/8/layout/vList3"/>
    <dgm:cxn modelId="{4A4B1AE8-DFA2-45CF-86B3-9BBA2CB7C1AB}" type="presParOf" srcId="{29882477-B035-45D4-8F6A-D106F22B1C22}" destId="{E59F4EDA-8CA9-4F46-ACA4-6BAE3C7CDB0F}" srcOrd="7" destOrd="0" presId="urn:microsoft.com/office/officeart/2005/8/layout/vList3"/>
    <dgm:cxn modelId="{E315CBEA-7691-4E2D-808E-4F07AF469313}" type="presParOf" srcId="{29882477-B035-45D4-8F6A-D106F22B1C22}" destId="{C74E5C41-96F0-4841-A710-614E82D3490A}" srcOrd="8" destOrd="0" presId="urn:microsoft.com/office/officeart/2005/8/layout/vList3"/>
    <dgm:cxn modelId="{53692B56-E68F-46FE-B246-2311EAF4E208}" type="presParOf" srcId="{C74E5C41-96F0-4841-A710-614E82D3490A}" destId="{F45AB4F2-0E83-4233-AC20-8522543DD087}" srcOrd="0" destOrd="0" presId="urn:microsoft.com/office/officeart/2005/8/layout/vList3"/>
    <dgm:cxn modelId="{47A47990-7483-48C7-A031-3059AEB5D87D}" type="presParOf" srcId="{C74E5C41-96F0-4841-A710-614E82D3490A}" destId="{A332D559-56E8-4C0D-B6EA-EFC197B82B4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C8E0E-E639-466B-B68A-4F20A523A4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6C32ED4-90CF-4D60-97CB-9C0FA25A51B2}">
      <dgm:prSet phldrT="[Text]"/>
      <dgm:spPr>
        <a:solidFill>
          <a:srgbClr val="0070C0"/>
        </a:solidFill>
      </dgm:spPr>
      <dgm:t>
        <a:bodyPr/>
        <a:lstStyle/>
        <a:p>
          <a:r>
            <a:rPr lang="id-ID" dirty="0"/>
            <a:t>PUSAT</a:t>
          </a:r>
          <a:endParaRPr lang="en-US" dirty="0"/>
        </a:p>
      </dgm:t>
    </dgm:pt>
    <dgm:pt modelId="{A3D9E769-BD64-485B-A9BD-C636A2AADBC8}" type="parTrans" cxnId="{55EA07D3-C24A-4BBB-A7F4-56C656B8100F}">
      <dgm:prSet/>
      <dgm:spPr/>
      <dgm:t>
        <a:bodyPr/>
        <a:lstStyle/>
        <a:p>
          <a:endParaRPr lang="en-US"/>
        </a:p>
      </dgm:t>
    </dgm:pt>
    <dgm:pt modelId="{48D3A194-6516-475F-A8AA-1A7293DFC5B7}" type="sibTrans" cxnId="{55EA07D3-C24A-4BBB-A7F4-56C656B8100F}">
      <dgm:prSet/>
      <dgm:spPr/>
      <dgm:t>
        <a:bodyPr/>
        <a:lstStyle/>
        <a:p>
          <a:endParaRPr lang="en-US"/>
        </a:p>
      </dgm:t>
    </dgm:pt>
    <dgm:pt modelId="{DBAEDC87-5782-49A5-A1E7-1B8039113B79}">
      <dgm:prSet phldrT="[Text]"/>
      <dgm:spPr>
        <a:solidFill>
          <a:srgbClr val="FFC000"/>
        </a:solidFill>
      </dgm:spPr>
      <dgm:t>
        <a:bodyPr/>
        <a:lstStyle/>
        <a:p>
          <a:r>
            <a:rPr lang="id-ID" dirty="0">
              <a:solidFill>
                <a:schemeClr val="tx1"/>
              </a:solidFill>
            </a:rPr>
            <a:t>MENETAPKAN NSPK</a:t>
          </a:r>
          <a:endParaRPr lang="en-US" dirty="0">
            <a:solidFill>
              <a:schemeClr val="tx1"/>
            </a:solidFill>
          </a:endParaRPr>
        </a:p>
      </dgm:t>
    </dgm:pt>
    <dgm:pt modelId="{EE9D1E64-0A93-4E0D-AB46-4EA785708B4B}" type="parTrans" cxnId="{3AB98980-A5DF-4E5B-9DB2-B7B5E0E61378}">
      <dgm:prSet/>
      <dgm:spPr>
        <a:ln w="38100">
          <a:solidFill>
            <a:schemeClr val="tx1"/>
          </a:solidFill>
        </a:ln>
      </dgm:spPr>
      <dgm:t>
        <a:bodyPr/>
        <a:lstStyle/>
        <a:p>
          <a:endParaRPr lang="en-US"/>
        </a:p>
      </dgm:t>
    </dgm:pt>
    <dgm:pt modelId="{73A24F37-FF1F-4AAE-96F1-25B03A557A35}" type="sibTrans" cxnId="{3AB98980-A5DF-4E5B-9DB2-B7B5E0E61378}">
      <dgm:prSet/>
      <dgm:spPr/>
      <dgm:t>
        <a:bodyPr/>
        <a:lstStyle/>
        <a:p>
          <a:endParaRPr lang="en-US"/>
        </a:p>
      </dgm:t>
    </dgm:pt>
    <dgm:pt modelId="{6A0CCA08-F6D6-4B20-86D3-432A3D91674E}">
      <dgm:prSet phldrT="[Text]"/>
      <dgm:spPr>
        <a:solidFill>
          <a:srgbClr val="00B050"/>
        </a:solidFill>
      </dgm:spPr>
      <dgm:t>
        <a:bodyPr/>
        <a:lstStyle/>
        <a:p>
          <a:r>
            <a:rPr lang="id-ID" dirty="0"/>
            <a:t>MENETAPKAN SPM</a:t>
          </a:r>
          <a:endParaRPr lang="en-US" dirty="0"/>
        </a:p>
      </dgm:t>
    </dgm:pt>
    <dgm:pt modelId="{94EADAAF-1DBD-4950-8814-622BF4EA9D41}" type="parTrans" cxnId="{55ABBDD8-0DCC-42DB-8787-F17BF02A8B75}">
      <dgm:prSet/>
      <dgm:spPr>
        <a:ln w="57150">
          <a:solidFill>
            <a:schemeClr val="tx1"/>
          </a:solidFill>
        </a:ln>
      </dgm:spPr>
      <dgm:t>
        <a:bodyPr/>
        <a:lstStyle/>
        <a:p>
          <a:endParaRPr lang="en-US"/>
        </a:p>
      </dgm:t>
    </dgm:pt>
    <dgm:pt modelId="{08AB42A1-9BEC-45CF-B105-309D1A192677}" type="sibTrans" cxnId="{55ABBDD8-0DCC-42DB-8787-F17BF02A8B75}">
      <dgm:prSet/>
      <dgm:spPr/>
      <dgm:t>
        <a:bodyPr/>
        <a:lstStyle/>
        <a:p>
          <a:endParaRPr lang="en-US"/>
        </a:p>
      </dgm:t>
    </dgm:pt>
    <dgm:pt modelId="{15D9B235-3860-4C9D-AD7C-26AA4C83570B}">
      <dgm:prSet phldrT="[Text]"/>
      <dgm:spPr>
        <a:solidFill>
          <a:schemeClr val="accent6">
            <a:lumMod val="75000"/>
          </a:schemeClr>
        </a:solidFill>
      </dgm:spPr>
      <dgm:t>
        <a:bodyPr/>
        <a:lstStyle/>
        <a:p>
          <a:r>
            <a:rPr lang="id-ID" dirty="0"/>
            <a:t>BINWAS</a:t>
          </a:r>
          <a:endParaRPr lang="en-US" dirty="0"/>
        </a:p>
      </dgm:t>
    </dgm:pt>
    <dgm:pt modelId="{C7E92418-B34A-476B-8745-47E5C069AE42}" type="parTrans" cxnId="{3A05A422-E2E9-4E30-9587-88448EA81073}">
      <dgm:prSet/>
      <dgm:spPr>
        <a:ln w="38100">
          <a:solidFill>
            <a:schemeClr val="tx1"/>
          </a:solidFill>
        </a:ln>
      </dgm:spPr>
      <dgm:t>
        <a:bodyPr/>
        <a:lstStyle/>
        <a:p>
          <a:endParaRPr lang="en-US"/>
        </a:p>
      </dgm:t>
    </dgm:pt>
    <dgm:pt modelId="{CCED08B0-FA46-4326-8D88-7EA948D7803E}" type="sibTrans" cxnId="{3A05A422-E2E9-4E30-9587-88448EA81073}">
      <dgm:prSet/>
      <dgm:spPr/>
      <dgm:t>
        <a:bodyPr/>
        <a:lstStyle/>
        <a:p>
          <a:endParaRPr lang="en-US"/>
        </a:p>
      </dgm:t>
    </dgm:pt>
    <dgm:pt modelId="{3918DF67-C95C-4145-A34A-AA6A4FA905AE}" type="pres">
      <dgm:prSet presAssocID="{B4CC8E0E-E639-466B-B68A-4F20A523A45B}" presName="diagram" presStyleCnt="0">
        <dgm:presLayoutVars>
          <dgm:chPref val="1"/>
          <dgm:dir/>
          <dgm:animOne val="branch"/>
          <dgm:animLvl val="lvl"/>
          <dgm:resizeHandles val="exact"/>
        </dgm:presLayoutVars>
      </dgm:prSet>
      <dgm:spPr/>
      <dgm:t>
        <a:bodyPr/>
        <a:lstStyle/>
        <a:p>
          <a:endParaRPr lang="id-ID"/>
        </a:p>
      </dgm:t>
    </dgm:pt>
    <dgm:pt modelId="{FD5D6CCD-7992-44ED-AE1C-361E9BE6CCD4}" type="pres">
      <dgm:prSet presAssocID="{06C32ED4-90CF-4D60-97CB-9C0FA25A51B2}" presName="root1" presStyleCnt="0"/>
      <dgm:spPr/>
    </dgm:pt>
    <dgm:pt modelId="{EF0CB025-7527-4609-B86B-38A2F072B8BD}" type="pres">
      <dgm:prSet presAssocID="{06C32ED4-90CF-4D60-97CB-9C0FA25A51B2}" presName="LevelOneTextNode" presStyleLbl="node0" presStyleIdx="0" presStyleCnt="1">
        <dgm:presLayoutVars>
          <dgm:chPref val="3"/>
        </dgm:presLayoutVars>
      </dgm:prSet>
      <dgm:spPr/>
      <dgm:t>
        <a:bodyPr/>
        <a:lstStyle/>
        <a:p>
          <a:endParaRPr lang="id-ID"/>
        </a:p>
      </dgm:t>
    </dgm:pt>
    <dgm:pt modelId="{04AC074A-8C86-4CE4-BBC4-43A4B1DD8588}" type="pres">
      <dgm:prSet presAssocID="{06C32ED4-90CF-4D60-97CB-9C0FA25A51B2}" presName="level2hierChild" presStyleCnt="0"/>
      <dgm:spPr/>
    </dgm:pt>
    <dgm:pt modelId="{DE6823CC-5347-421C-A693-2FAEAE636AD1}" type="pres">
      <dgm:prSet presAssocID="{EE9D1E64-0A93-4E0D-AB46-4EA785708B4B}" presName="conn2-1" presStyleLbl="parChTrans1D2" presStyleIdx="0" presStyleCnt="3"/>
      <dgm:spPr/>
      <dgm:t>
        <a:bodyPr/>
        <a:lstStyle/>
        <a:p>
          <a:endParaRPr lang="id-ID"/>
        </a:p>
      </dgm:t>
    </dgm:pt>
    <dgm:pt modelId="{1C0E87F8-1458-4DE9-969B-076795C438E6}" type="pres">
      <dgm:prSet presAssocID="{EE9D1E64-0A93-4E0D-AB46-4EA785708B4B}" presName="connTx" presStyleLbl="parChTrans1D2" presStyleIdx="0" presStyleCnt="3"/>
      <dgm:spPr/>
      <dgm:t>
        <a:bodyPr/>
        <a:lstStyle/>
        <a:p>
          <a:endParaRPr lang="id-ID"/>
        </a:p>
      </dgm:t>
    </dgm:pt>
    <dgm:pt modelId="{5629F2F5-710C-4D47-94E4-08827E4A1759}" type="pres">
      <dgm:prSet presAssocID="{DBAEDC87-5782-49A5-A1E7-1B8039113B79}" presName="root2" presStyleCnt="0"/>
      <dgm:spPr/>
    </dgm:pt>
    <dgm:pt modelId="{95B62853-654F-456E-8205-85C03D901598}" type="pres">
      <dgm:prSet presAssocID="{DBAEDC87-5782-49A5-A1E7-1B8039113B79}" presName="LevelTwoTextNode" presStyleLbl="node2" presStyleIdx="0" presStyleCnt="3" custScaleX="116903">
        <dgm:presLayoutVars>
          <dgm:chPref val="3"/>
        </dgm:presLayoutVars>
      </dgm:prSet>
      <dgm:spPr/>
      <dgm:t>
        <a:bodyPr/>
        <a:lstStyle/>
        <a:p>
          <a:endParaRPr lang="id-ID"/>
        </a:p>
      </dgm:t>
    </dgm:pt>
    <dgm:pt modelId="{F3AF89FF-E17F-4E41-907E-E07BD7453681}" type="pres">
      <dgm:prSet presAssocID="{DBAEDC87-5782-49A5-A1E7-1B8039113B79}" presName="level3hierChild" presStyleCnt="0"/>
      <dgm:spPr/>
    </dgm:pt>
    <dgm:pt modelId="{C4DE6499-FBAF-4F69-9BFB-ED99153AD022}" type="pres">
      <dgm:prSet presAssocID="{94EADAAF-1DBD-4950-8814-622BF4EA9D41}" presName="conn2-1" presStyleLbl="parChTrans1D2" presStyleIdx="1" presStyleCnt="3"/>
      <dgm:spPr/>
      <dgm:t>
        <a:bodyPr/>
        <a:lstStyle/>
        <a:p>
          <a:endParaRPr lang="id-ID"/>
        </a:p>
      </dgm:t>
    </dgm:pt>
    <dgm:pt modelId="{EE2DAD1D-E6CA-43D5-A000-1D8CC1330AB7}" type="pres">
      <dgm:prSet presAssocID="{94EADAAF-1DBD-4950-8814-622BF4EA9D41}" presName="connTx" presStyleLbl="parChTrans1D2" presStyleIdx="1" presStyleCnt="3"/>
      <dgm:spPr/>
      <dgm:t>
        <a:bodyPr/>
        <a:lstStyle/>
        <a:p>
          <a:endParaRPr lang="id-ID"/>
        </a:p>
      </dgm:t>
    </dgm:pt>
    <dgm:pt modelId="{03312BC8-3831-456C-8F7A-7E315E287037}" type="pres">
      <dgm:prSet presAssocID="{6A0CCA08-F6D6-4B20-86D3-432A3D91674E}" presName="root2" presStyleCnt="0"/>
      <dgm:spPr/>
    </dgm:pt>
    <dgm:pt modelId="{9282D322-51F1-4826-A7C8-56A593E232C9}" type="pres">
      <dgm:prSet presAssocID="{6A0CCA08-F6D6-4B20-86D3-432A3D91674E}" presName="LevelTwoTextNode" presStyleLbl="node2" presStyleIdx="1" presStyleCnt="3" custScaleX="118208">
        <dgm:presLayoutVars>
          <dgm:chPref val="3"/>
        </dgm:presLayoutVars>
      </dgm:prSet>
      <dgm:spPr/>
      <dgm:t>
        <a:bodyPr/>
        <a:lstStyle/>
        <a:p>
          <a:endParaRPr lang="id-ID"/>
        </a:p>
      </dgm:t>
    </dgm:pt>
    <dgm:pt modelId="{EBE571E1-1DC2-40E3-A9D7-E8A33BA1D578}" type="pres">
      <dgm:prSet presAssocID="{6A0CCA08-F6D6-4B20-86D3-432A3D91674E}" presName="level3hierChild" presStyleCnt="0"/>
      <dgm:spPr/>
    </dgm:pt>
    <dgm:pt modelId="{3312D134-ABD2-46BC-A3DC-DF1BE5044862}" type="pres">
      <dgm:prSet presAssocID="{C7E92418-B34A-476B-8745-47E5C069AE42}" presName="conn2-1" presStyleLbl="parChTrans1D2" presStyleIdx="2" presStyleCnt="3"/>
      <dgm:spPr/>
      <dgm:t>
        <a:bodyPr/>
        <a:lstStyle/>
        <a:p>
          <a:endParaRPr lang="id-ID"/>
        </a:p>
      </dgm:t>
    </dgm:pt>
    <dgm:pt modelId="{1DED309E-8E22-41F3-B4FD-23AAEDC42430}" type="pres">
      <dgm:prSet presAssocID="{C7E92418-B34A-476B-8745-47E5C069AE42}" presName="connTx" presStyleLbl="parChTrans1D2" presStyleIdx="2" presStyleCnt="3"/>
      <dgm:spPr/>
      <dgm:t>
        <a:bodyPr/>
        <a:lstStyle/>
        <a:p>
          <a:endParaRPr lang="id-ID"/>
        </a:p>
      </dgm:t>
    </dgm:pt>
    <dgm:pt modelId="{1D7326EA-7700-423E-B532-95E2EA07CF0C}" type="pres">
      <dgm:prSet presAssocID="{15D9B235-3860-4C9D-AD7C-26AA4C83570B}" presName="root2" presStyleCnt="0"/>
      <dgm:spPr/>
    </dgm:pt>
    <dgm:pt modelId="{F824AAAE-BD1C-431C-ADE3-884891C6972F}" type="pres">
      <dgm:prSet presAssocID="{15D9B235-3860-4C9D-AD7C-26AA4C83570B}" presName="LevelTwoTextNode" presStyleLbl="node2" presStyleIdx="2" presStyleCnt="3" custScaleX="116588">
        <dgm:presLayoutVars>
          <dgm:chPref val="3"/>
        </dgm:presLayoutVars>
      </dgm:prSet>
      <dgm:spPr/>
      <dgm:t>
        <a:bodyPr/>
        <a:lstStyle/>
        <a:p>
          <a:endParaRPr lang="id-ID"/>
        </a:p>
      </dgm:t>
    </dgm:pt>
    <dgm:pt modelId="{6375D803-65B4-4D63-86C9-A68A965E168A}" type="pres">
      <dgm:prSet presAssocID="{15D9B235-3860-4C9D-AD7C-26AA4C83570B}" presName="level3hierChild" presStyleCnt="0"/>
      <dgm:spPr/>
    </dgm:pt>
  </dgm:ptLst>
  <dgm:cxnLst>
    <dgm:cxn modelId="{8795E2CD-6A96-4863-8602-037BFA6AE1CB}" type="presOf" srcId="{94EADAAF-1DBD-4950-8814-622BF4EA9D41}" destId="{C4DE6499-FBAF-4F69-9BFB-ED99153AD022}" srcOrd="0" destOrd="0" presId="urn:microsoft.com/office/officeart/2005/8/layout/hierarchy2"/>
    <dgm:cxn modelId="{3AB98980-A5DF-4E5B-9DB2-B7B5E0E61378}" srcId="{06C32ED4-90CF-4D60-97CB-9C0FA25A51B2}" destId="{DBAEDC87-5782-49A5-A1E7-1B8039113B79}" srcOrd="0" destOrd="0" parTransId="{EE9D1E64-0A93-4E0D-AB46-4EA785708B4B}" sibTransId="{73A24F37-FF1F-4AAE-96F1-25B03A557A35}"/>
    <dgm:cxn modelId="{C52F429D-5534-434A-AC0A-150055A0153D}" type="presOf" srcId="{6A0CCA08-F6D6-4B20-86D3-432A3D91674E}" destId="{9282D322-51F1-4826-A7C8-56A593E232C9}" srcOrd="0" destOrd="0" presId="urn:microsoft.com/office/officeart/2005/8/layout/hierarchy2"/>
    <dgm:cxn modelId="{55ABBDD8-0DCC-42DB-8787-F17BF02A8B75}" srcId="{06C32ED4-90CF-4D60-97CB-9C0FA25A51B2}" destId="{6A0CCA08-F6D6-4B20-86D3-432A3D91674E}" srcOrd="1" destOrd="0" parTransId="{94EADAAF-1DBD-4950-8814-622BF4EA9D41}" sibTransId="{08AB42A1-9BEC-45CF-B105-309D1A192677}"/>
    <dgm:cxn modelId="{99162BF8-865C-4B01-86B9-B96B47B7CE6A}" type="presOf" srcId="{15D9B235-3860-4C9D-AD7C-26AA4C83570B}" destId="{F824AAAE-BD1C-431C-ADE3-884891C6972F}" srcOrd="0" destOrd="0" presId="urn:microsoft.com/office/officeart/2005/8/layout/hierarchy2"/>
    <dgm:cxn modelId="{CE15C553-3D78-412C-93E0-FA9DE89F0EA7}" type="presOf" srcId="{EE9D1E64-0A93-4E0D-AB46-4EA785708B4B}" destId="{1C0E87F8-1458-4DE9-969B-076795C438E6}" srcOrd="1" destOrd="0" presId="urn:microsoft.com/office/officeart/2005/8/layout/hierarchy2"/>
    <dgm:cxn modelId="{A401B12E-ED6E-4B05-A5D9-B5B258B1579A}" type="presOf" srcId="{06C32ED4-90CF-4D60-97CB-9C0FA25A51B2}" destId="{EF0CB025-7527-4609-B86B-38A2F072B8BD}" srcOrd="0" destOrd="0" presId="urn:microsoft.com/office/officeart/2005/8/layout/hierarchy2"/>
    <dgm:cxn modelId="{3FA7BC12-F9E9-4F99-BB46-7C36F8A41E30}" type="presOf" srcId="{94EADAAF-1DBD-4950-8814-622BF4EA9D41}" destId="{EE2DAD1D-E6CA-43D5-A000-1D8CC1330AB7}" srcOrd="1" destOrd="0" presId="urn:microsoft.com/office/officeart/2005/8/layout/hierarchy2"/>
    <dgm:cxn modelId="{55EA07D3-C24A-4BBB-A7F4-56C656B8100F}" srcId="{B4CC8E0E-E639-466B-B68A-4F20A523A45B}" destId="{06C32ED4-90CF-4D60-97CB-9C0FA25A51B2}" srcOrd="0" destOrd="0" parTransId="{A3D9E769-BD64-485B-A9BD-C636A2AADBC8}" sibTransId="{48D3A194-6516-475F-A8AA-1A7293DFC5B7}"/>
    <dgm:cxn modelId="{3225D40C-704F-4E4D-A7E0-CDAC99E04711}" type="presOf" srcId="{C7E92418-B34A-476B-8745-47E5C069AE42}" destId="{3312D134-ABD2-46BC-A3DC-DF1BE5044862}" srcOrd="0" destOrd="0" presId="urn:microsoft.com/office/officeart/2005/8/layout/hierarchy2"/>
    <dgm:cxn modelId="{5A493684-DE34-42DD-B962-C4DBD1AAF09F}" type="presOf" srcId="{C7E92418-B34A-476B-8745-47E5C069AE42}" destId="{1DED309E-8E22-41F3-B4FD-23AAEDC42430}" srcOrd="1" destOrd="0" presId="urn:microsoft.com/office/officeart/2005/8/layout/hierarchy2"/>
    <dgm:cxn modelId="{E6C40290-0848-4F37-A071-69900E2525C2}" type="presOf" srcId="{EE9D1E64-0A93-4E0D-AB46-4EA785708B4B}" destId="{DE6823CC-5347-421C-A693-2FAEAE636AD1}" srcOrd="0" destOrd="0" presId="urn:microsoft.com/office/officeart/2005/8/layout/hierarchy2"/>
    <dgm:cxn modelId="{93E5FA13-98BE-4316-B9C3-B8D3657E5DB4}" type="presOf" srcId="{DBAEDC87-5782-49A5-A1E7-1B8039113B79}" destId="{95B62853-654F-456E-8205-85C03D901598}" srcOrd="0" destOrd="0" presId="urn:microsoft.com/office/officeart/2005/8/layout/hierarchy2"/>
    <dgm:cxn modelId="{3A05A422-E2E9-4E30-9587-88448EA81073}" srcId="{06C32ED4-90CF-4D60-97CB-9C0FA25A51B2}" destId="{15D9B235-3860-4C9D-AD7C-26AA4C83570B}" srcOrd="2" destOrd="0" parTransId="{C7E92418-B34A-476B-8745-47E5C069AE42}" sibTransId="{CCED08B0-FA46-4326-8D88-7EA948D7803E}"/>
    <dgm:cxn modelId="{1CD552AF-01B4-4282-8E49-43F97B83F6DC}" type="presOf" srcId="{B4CC8E0E-E639-466B-B68A-4F20A523A45B}" destId="{3918DF67-C95C-4145-A34A-AA6A4FA905AE}" srcOrd="0" destOrd="0" presId="urn:microsoft.com/office/officeart/2005/8/layout/hierarchy2"/>
    <dgm:cxn modelId="{918D3ADF-26A6-4982-8CC5-AAB069275DD6}" type="presParOf" srcId="{3918DF67-C95C-4145-A34A-AA6A4FA905AE}" destId="{FD5D6CCD-7992-44ED-AE1C-361E9BE6CCD4}" srcOrd="0" destOrd="0" presId="urn:microsoft.com/office/officeart/2005/8/layout/hierarchy2"/>
    <dgm:cxn modelId="{CE83234F-1611-4B92-908E-E27FB9D05AEE}" type="presParOf" srcId="{FD5D6CCD-7992-44ED-AE1C-361E9BE6CCD4}" destId="{EF0CB025-7527-4609-B86B-38A2F072B8BD}" srcOrd="0" destOrd="0" presId="urn:microsoft.com/office/officeart/2005/8/layout/hierarchy2"/>
    <dgm:cxn modelId="{4909016D-9116-4206-B4E9-FF7F1461FF1B}" type="presParOf" srcId="{FD5D6CCD-7992-44ED-AE1C-361E9BE6CCD4}" destId="{04AC074A-8C86-4CE4-BBC4-43A4B1DD8588}" srcOrd="1" destOrd="0" presId="urn:microsoft.com/office/officeart/2005/8/layout/hierarchy2"/>
    <dgm:cxn modelId="{C4390B05-C073-4B4B-84B7-41A2F3C5FD93}" type="presParOf" srcId="{04AC074A-8C86-4CE4-BBC4-43A4B1DD8588}" destId="{DE6823CC-5347-421C-A693-2FAEAE636AD1}" srcOrd="0" destOrd="0" presId="urn:microsoft.com/office/officeart/2005/8/layout/hierarchy2"/>
    <dgm:cxn modelId="{34691EBB-6007-4422-A9DD-2D95B6F03062}" type="presParOf" srcId="{DE6823CC-5347-421C-A693-2FAEAE636AD1}" destId="{1C0E87F8-1458-4DE9-969B-076795C438E6}" srcOrd="0" destOrd="0" presId="urn:microsoft.com/office/officeart/2005/8/layout/hierarchy2"/>
    <dgm:cxn modelId="{09DEE79A-2EEE-4F27-9E03-FBE878AF6DCB}" type="presParOf" srcId="{04AC074A-8C86-4CE4-BBC4-43A4B1DD8588}" destId="{5629F2F5-710C-4D47-94E4-08827E4A1759}" srcOrd="1" destOrd="0" presId="urn:microsoft.com/office/officeart/2005/8/layout/hierarchy2"/>
    <dgm:cxn modelId="{BB760645-5DC5-48B8-86EE-DC0B54F43EE4}" type="presParOf" srcId="{5629F2F5-710C-4D47-94E4-08827E4A1759}" destId="{95B62853-654F-456E-8205-85C03D901598}" srcOrd="0" destOrd="0" presId="urn:microsoft.com/office/officeart/2005/8/layout/hierarchy2"/>
    <dgm:cxn modelId="{7A25959F-7EF1-4CA0-85B4-7596F8E8E019}" type="presParOf" srcId="{5629F2F5-710C-4D47-94E4-08827E4A1759}" destId="{F3AF89FF-E17F-4E41-907E-E07BD7453681}" srcOrd="1" destOrd="0" presId="urn:microsoft.com/office/officeart/2005/8/layout/hierarchy2"/>
    <dgm:cxn modelId="{E357545A-23CB-4BA3-B7D8-B80917616BA7}" type="presParOf" srcId="{04AC074A-8C86-4CE4-BBC4-43A4B1DD8588}" destId="{C4DE6499-FBAF-4F69-9BFB-ED99153AD022}" srcOrd="2" destOrd="0" presId="urn:microsoft.com/office/officeart/2005/8/layout/hierarchy2"/>
    <dgm:cxn modelId="{3FF0BA49-5DCC-41E7-8992-B8C71A3C852B}" type="presParOf" srcId="{C4DE6499-FBAF-4F69-9BFB-ED99153AD022}" destId="{EE2DAD1D-E6CA-43D5-A000-1D8CC1330AB7}" srcOrd="0" destOrd="0" presId="urn:microsoft.com/office/officeart/2005/8/layout/hierarchy2"/>
    <dgm:cxn modelId="{9E65E6CB-0DEE-4E1A-A194-CCCC21556B02}" type="presParOf" srcId="{04AC074A-8C86-4CE4-BBC4-43A4B1DD8588}" destId="{03312BC8-3831-456C-8F7A-7E315E287037}" srcOrd="3" destOrd="0" presId="urn:microsoft.com/office/officeart/2005/8/layout/hierarchy2"/>
    <dgm:cxn modelId="{29E8F1A1-11C5-4866-8006-DD397101B5CC}" type="presParOf" srcId="{03312BC8-3831-456C-8F7A-7E315E287037}" destId="{9282D322-51F1-4826-A7C8-56A593E232C9}" srcOrd="0" destOrd="0" presId="urn:microsoft.com/office/officeart/2005/8/layout/hierarchy2"/>
    <dgm:cxn modelId="{E3061399-81E5-4D06-BF4B-33A134FA50DF}" type="presParOf" srcId="{03312BC8-3831-456C-8F7A-7E315E287037}" destId="{EBE571E1-1DC2-40E3-A9D7-E8A33BA1D578}" srcOrd="1" destOrd="0" presId="urn:microsoft.com/office/officeart/2005/8/layout/hierarchy2"/>
    <dgm:cxn modelId="{1CF51721-FDE9-41B9-A683-11E0B77C4EE5}" type="presParOf" srcId="{04AC074A-8C86-4CE4-BBC4-43A4B1DD8588}" destId="{3312D134-ABD2-46BC-A3DC-DF1BE5044862}" srcOrd="4" destOrd="0" presId="urn:microsoft.com/office/officeart/2005/8/layout/hierarchy2"/>
    <dgm:cxn modelId="{52FB15F5-8D4C-4325-9110-431EBE114F58}" type="presParOf" srcId="{3312D134-ABD2-46BC-A3DC-DF1BE5044862}" destId="{1DED309E-8E22-41F3-B4FD-23AAEDC42430}" srcOrd="0" destOrd="0" presId="urn:microsoft.com/office/officeart/2005/8/layout/hierarchy2"/>
    <dgm:cxn modelId="{3F51193E-F61A-4A79-B82C-6D7EC8EBF2F1}" type="presParOf" srcId="{04AC074A-8C86-4CE4-BBC4-43A4B1DD8588}" destId="{1D7326EA-7700-423E-B532-95E2EA07CF0C}" srcOrd="5" destOrd="0" presId="urn:microsoft.com/office/officeart/2005/8/layout/hierarchy2"/>
    <dgm:cxn modelId="{482EE7F9-10CE-4829-A5A0-6D86FA211DE4}" type="presParOf" srcId="{1D7326EA-7700-423E-B532-95E2EA07CF0C}" destId="{F824AAAE-BD1C-431C-ADE3-884891C6972F}" srcOrd="0" destOrd="0" presId="urn:microsoft.com/office/officeart/2005/8/layout/hierarchy2"/>
    <dgm:cxn modelId="{EAD20BDC-96B2-408E-B5AF-09E273955EF6}" type="presParOf" srcId="{1D7326EA-7700-423E-B532-95E2EA07CF0C}" destId="{6375D803-65B4-4D63-86C9-A68A965E168A}" srcOrd="1" destOrd="0" presId="urn:microsoft.com/office/officeart/2005/8/layout/hierarchy2"/>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BC9EF-5340-4D31-A2A6-CE29EA556D34}" type="doc">
      <dgm:prSet loTypeId="urn:microsoft.com/office/officeart/2005/8/layout/radial6" loCatId="cycle" qsTypeId="urn:microsoft.com/office/officeart/2005/8/quickstyle/simple2" qsCatId="simple" csTypeId="urn:microsoft.com/office/officeart/2005/8/colors/accent3_4" csCatId="accent3" phldr="1"/>
      <dgm:spPr/>
      <dgm:t>
        <a:bodyPr/>
        <a:lstStyle/>
        <a:p>
          <a:endParaRPr lang="en-US"/>
        </a:p>
      </dgm:t>
    </dgm:pt>
    <dgm:pt modelId="{D8821711-A46A-4E8A-8751-A4772EE43A51}">
      <dgm:prSet phldrT="[Text]" custT="1"/>
      <dgm:spPr>
        <a:xfrm>
          <a:off x="2323368" y="1735080"/>
          <a:ext cx="2113277" cy="2113277"/>
        </a:xfrm>
        <a:prstGeom prst="ellipse">
          <a:avLst/>
        </a:prstGeom>
        <a:solidFill>
          <a:sysClr val="windowText" lastClr="000000"/>
        </a:solidFill>
        <a:ln w="22225" cap="flat" cmpd="sng" algn="ctr">
          <a:solidFill>
            <a:sysClr val="window" lastClr="FFFFFF">
              <a:hueOff val="0"/>
              <a:satOff val="0"/>
              <a:lumOff val="0"/>
              <a:alphaOff val="0"/>
            </a:sysClr>
          </a:solidFill>
          <a:prstDash val="solid"/>
        </a:ln>
        <a:effectLst/>
      </dgm:spPr>
      <dgm:t>
        <a:bodyPr/>
        <a:lstStyle/>
        <a:p>
          <a:pPr>
            <a:buNone/>
          </a:pPr>
          <a:r>
            <a:rPr lang="id-ID" sz="900" b="1"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PELAYANAN KESEHATAN DAN GIZI MASYARAKAT</a:t>
          </a:r>
        </a:p>
      </dgm:t>
    </dgm:pt>
    <dgm:pt modelId="{BB6A976E-3005-495D-9E13-3A0F8821C275}" type="parTrans" cxnId="{6BE14EBE-C2E3-4E04-8B92-498E1BA85B23}">
      <dgm:prSet/>
      <dgm:spPr/>
      <dgm:t>
        <a:bodyPr/>
        <a:lstStyle/>
        <a:p>
          <a:endParaRPr lang="en-US">
            <a:latin typeface="Cambria" panose="02040503050406030204" pitchFamily="18" charset="0"/>
            <a:ea typeface="Cambria" charset="0"/>
            <a:cs typeface="Cambria" charset="0"/>
          </a:endParaRPr>
        </a:p>
      </dgm:t>
    </dgm:pt>
    <dgm:pt modelId="{EB765344-6A67-4EA0-9F8D-D99A42D5A803}" type="sibTrans" cxnId="{6BE14EBE-C2E3-4E04-8B92-498E1BA85B23}">
      <dgm:prSet/>
      <dgm:spPr/>
      <dgm:t>
        <a:bodyPr/>
        <a:lstStyle/>
        <a:p>
          <a:endParaRPr lang="en-US">
            <a:latin typeface="Cambria" panose="02040503050406030204" pitchFamily="18" charset="0"/>
            <a:ea typeface="Cambria" charset="0"/>
            <a:cs typeface="Cambria" charset="0"/>
          </a:endParaRPr>
        </a:p>
      </dgm:t>
    </dgm:pt>
    <dgm:pt modelId="{39B9FC30-C86C-4961-8DA5-C0499C49DCFC}">
      <dgm:prSet phldrT="[Text]" custT="1"/>
      <dgm:spPr>
        <a:xfrm>
          <a:off x="1337392" y="3854631"/>
          <a:ext cx="1504910" cy="1504910"/>
        </a:xfrm>
        <a:prstGeom prst="ellipse">
          <a:avLst/>
        </a:prstGeom>
        <a:solidFill>
          <a:sysClr val="windowText" lastClr="000000"/>
        </a:solidFill>
        <a:ln w="22225" cap="flat" cmpd="sng" algn="ctr">
          <a:solidFill>
            <a:sysClr val="window" lastClr="FFFFFF">
              <a:hueOff val="0"/>
              <a:satOff val="0"/>
              <a:lumOff val="0"/>
              <a:alphaOff val="0"/>
            </a:sysClr>
          </a:solidFill>
          <a:prstDash val="solid"/>
        </a:ln>
        <a:effectLst/>
      </dgm:spPr>
      <dgm:t>
        <a:bodyPr/>
        <a:lstStyle/>
        <a:p>
          <a:pPr>
            <a:buNone/>
          </a:pPr>
          <a:r>
            <a:rPr lang="id-ID" sz="900" b="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Akses dan Mutu Pelayanan Kesehatan </a:t>
          </a:r>
          <a:endParaRPr lang="id-ID" sz="900" b="0" u="none"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A104BBD7-E873-4600-BC99-6CDF9A15DB90}" type="parTrans" cxnId="{EAE66857-0506-4F50-A966-B0A8FB09D5EA}">
      <dgm:prSet/>
      <dgm:spPr/>
      <dgm:t>
        <a:bodyPr/>
        <a:lstStyle/>
        <a:p>
          <a:endParaRPr lang="en-US">
            <a:latin typeface="Cambria" panose="02040503050406030204" pitchFamily="18" charset="0"/>
            <a:ea typeface="Cambria" charset="0"/>
            <a:cs typeface="Cambria" charset="0"/>
          </a:endParaRPr>
        </a:p>
      </dgm:t>
    </dgm:pt>
    <dgm:pt modelId="{F2458D4E-9CE5-4385-AD53-6EA35D774D3C}" type="sibTrans" cxnId="{EAE66857-0506-4F50-A966-B0A8FB09D5EA}">
      <dgm:prSet/>
      <dgm:spPr>
        <a:xfrm>
          <a:off x="1062812" y="630685"/>
          <a:ext cx="4557882" cy="4506599"/>
        </a:xfrm>
        <a:prstGeom prst="blockArc">
          <a:avLst>
            <a:gd name="adj1" fmla="val 7560000"/>
            <a:gd name="adj2" fmla="val 11880000"/>
            <a:gd name="adj3" fmla="val 4638"/>
          </a:avLst>
        </a:prstGeom>
        <a:solidFill>
          <a:srgbClr val="92D050"/>
        </a:solidFill>
        <a:ln>
          <a:noFill/>
        </a:ln>
        <a:effectLst/>
      </dgm:spPr>
      <dgm:t>
        <a:bodyPr/>
        <a:lstStyle/>
        <a:p>
          <a:endParaRPr lang="en-US">
            <a:latin typeface="Cambria" panose="02040503050406030204" pitchFamily="18" charset="0"/>
            <a:ea typeface="Cambria" charset="0"/>
            <a:cs typeface="Cambria" charset="0"/>
          </a:endParaRPr>
        </a:p>
      </dgm:t>
    </dgm:pt>
    <dgm:pt modelId="{0F62F251-4C17-47B1-B14A-15392B1E102D}">
      <dgm:prSet custT="1"/>
      <dgm:spPr>
        <a:xfrm>
          <a:off x="550463" y="1460154"/>
          <a:ext cx="1531327" cy="1531327"/>
        </a:xfrm>
        <a:prstGeom prst="ellipse">
          <a:avLst/>
        </a:prstGeom>
        <a:solidFill>
          <a:sysClr val="windowText" lastClr="000000"/>
        </a:solidFill>
        <a:ln w="22225" cap="flat" cmpd="sng" algn="ctr">
          <a:solidFill>
            <a:sysClr val="window" lastClr="FFFFFF">
              <a:hueOff val="0"/>
              <a:satOff val="0"/>
              <a:lumOff val="0"/>
              <a:alphaOff val="0"/>
            </a:sysClr>
          </a:solidFill>
          <a:prstDash val="solid"/>
        </a:ln>
        <a:effectLst/>
      </dgm:spPr>
      <dgm:t>
        <a:bodyPr/>
        <a:lstStyle/>
        <a:p>
          <a:pPr>
            <a:buNone/>
          </a:pPr>
          <a:r>
            <a:rPr lang="id-ID" sz="900" b="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Efektivitas Pengawasan Obat dan Makanan </a:t>
          </a:r>
        </a:p>
      </dgm:t>
    </dgm:pt>
    <dgm:pt modelId="{C9AC21D8-EFB0-424E-90A9-6B744E8B821B}" type="parTrans" cxnId="{2D60C488-617E-4063-A2D0-03E4A5E82FD7}">
      <dgm:prSet/>
      <dgm:spPr/>
      <dgm:t>
        <a:bodyPr/>
        <a:lstStyle/>
        <a:p>
          <a:endParaRPr lang="en-US">
            <a:latin typeface="Cambria" panose="02040503050406030204" pitchFamily="18" charset="0"/>
          </a:endParaRPr>
        </a:p>
      </dgm:t>
    </dgm:pt>
    <dgm:pt modelId="{98E5D302-E5C5-4AF5-85AF-A0D8441C0537}" type="sibTrans" cxnId="{2D60C488-617E-4063-A2D0-03E4A5E82FD7}">
      <dgm:prSet/>
      <dgm:spPr>
        <a:xfrm>
          <a:off x="1125910" y="713027"/>
          <a:ext cx="4360859" cy="4360859"/>
        </a:xfrm>
        <a:prstGeom prst="blockArc">
          <a:avLst>
            <a:gd name="adj1" fmla="val 11879794"/>
            <a:gd name="adj2" fmla="val 16163326"/>
            <a:gd name="adj3" fmla="val 4638"/>
          </a:avLst>
        </a:prstGeom>
        <a:solidFill>
          <a:srgbClr val="92D050"/>
        </a:solidFill>
        <a:ln>
          <a:solidFill>
            <a:srgbClr val="FFFF00"/>
          </a:solidFill>
        </a:ln>
        <a:effectLst/>
      </dgm:spPr>
      <dgm:t>
        <a:bodyPr/>
        <a:lstStyle/>
        <a:p>
          <a:endParaRPr lang="en-US">
            <a:latin typeface="Cambria" panose="02040503050406030204" pitchFamily="18" charset="0"/>
          </a:endParaRPr>
        </a:p>
      </dgm:t>
    </dgm:pt>
    <dgm:pt modelId="{95C3E569-D267-46F9-9CFF-023F82852357}">
      <dgm:prSet phldrT="[Text]" custT="1"/>
      <dgm:spPr>
        <a:xfrm>
          <a:off x="2499921" y="-65036"/>
          <a:ext cx="1638301" cy="1638301"/>
        </a:xfrm>
        <a:prstGeom prst="ellipse">
          <a:avLst/>
        </a:prstGeom>
        <a:solidFill>
          <a:sysClr val="windowText" lastClr="000000"/>
        </a:solidFill>
        <a:ln w="22225" cap="flat" cmpd="sng" algn="ctr">
          <a:solidFill>
            <a:sysClr val="window" lastClr="FFFFFF">
              <a:hueOff val="0"/>
              <a:satOff val="0"/>
              <a:lumOff val="0"/>
              <a:alphaOff val="0"/>
            </a:sysClr>
          </a:solidFill>
          <a:prstDash val="solid"/>
        </a:ln>
        <a:effectLst/>
      </dgm:spPr>
      <dgm:t>
        <a:bodyPr/>
        <a:lstStyle/>
        <a:p>
          <a:pPr>
            <a:buNone/>
          </a:pPr>
          <a:r>
            <a:rPr lang="id-ID" sz="800" b="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Kesehatan Ibu, Anak, Keluarga Berencana dan Kesehatan Reproduksi</a:t>
          </a:r>
          <a:endParaRPr lang="id-ID" sz="800" b="0" u="none"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1203AF24-E111-4A59-9C60-E3669707894A}" type="parTrans" cxnId="{C0205CB8-8160-42D8-A14B-32FC0CF31BEE}">
      <dgm:prSet/>
      <dgm:spPr/>
      <dgm:t>
        <a:bodyPr/>
        <a:lstStyle/>
        <a:p>
          <a:endParaRPr lang="en-US"/>
        </a:p>
      </dgm:t>
    </dgm:pt>
    <dgm:pt modelId="{9546B111-E69E-4DA9-B543-F56EA1219188}" type="sibTrans" cxnId="{C0205CB8-8160-42D8-A14B-32FC0CF31BEE}">
      <dgm:prSet/>
      <dgm:spPr>
        <a:xfrm>
          <a:off x="1287810" y="698325"/>
          <a:ext cx="4360859" cy="4360859"/>
        </a:xfrm>
        <a:prstGeom prst="blockArc">
          <a:avLst>
            <a:gd name="adj1" fmla="val 15959037"/>
            <a:gd name="adj2" fmla="val 20452028"/>
            <a:gd name="adj3" fmla="val 4638"/>
          </a:avLst>
        </a:prstGeom>
        <a:solidFill>
          <a:srgbClr val="92D050"/>
        </a:solidFill>
        <a:ln>
          <a:noFill/>
        </a:ln>
        <a:effectLst/>
      </dgm:spPr>
      <dgm:t>
        <a:bodyPr/>
        <a:lstStyle/>
        <a:p>
          <a:endParaRPr lang="en-US"/>
        </a:p>
      </dgm:t>
    </dgm:pt>
    <dgm:pt modelId="{93F6F7FD-1FA4-422F-A242-54E6E060E96E}">
      <dgm:prSet phldrT="[Text]" custT="1"/>
      <dgm:spPr>
        <a:xfrm>
          <a:off x="4728003" y="1428213"/>
          <a:ext cx="1504910" cy="1504910"/>
        </a:xfrm>
        <a:prstGeom prst="ellipse">
          <a:avLst/>
        </a:prstGeom>
        <a:solidFill>
          <a:sysClr val="windowText" lastClr="000000"/>
        </a:solidFill>
        <a:ln w="22225" cap="flat" cmpd="sng" algn="ctr">
          <a:solidFill>
            <a:sysClr val="window" lastClr="FFFFFF">
              <a:hueOff val="0"/>
              <a:satOff val="0"/>
              <a:lumOff val="0"/>
              <a:alphaOff val="0"/>
            </a:sysClr>
          </a:solidFill>
          <a:prstDash val="solid"/>
        </a:ln>
        <a:effectLst/>
      </dgm:spPr>
      <dgm:t>
        <a:bodyPr/>
        <a:lstStyle/>
        <a:p>
          <a:pPr>
            <a:buNone/>
          </a:pPr>
          <a:r>
            <a:rPr lang="id-ID" sz="1000" b="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Percepatan Penurunan </a:t>
          </a:r>
          <a:r>
            <a:rPr lang="id-ID" sz="1000" b="0" i="1"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Stunting</a:t>
          </a:r>
          <a:endParaRPr lang="id-ID" sz="1000" b="0" u="none"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6A047FEA-2490-49E0-9CAD-563C53368E84}" type="parTrans" cxnId="{E6674D3D-4D23-4D46-B59C-859F4093768F}">
      <dgm:prSet/>
      <dgm:spPr/>
      <dgm:t>
        <a:bodyPr/>
        <a:lstStyle/>
        <a:p>
          <a:endParaRPr lang="en-US"/>
        </a:p>
      </dgm:t>
    </dgm:pt>
    <dgm:pt modelId="{E0EF8F53-2214-4DCA-A7C0-2343F7834265}" type="sibTrans" cxnId="{E6674D3D-4D23-4D46-B59C-859F4093768F}">
      <dgm:prSet/>
      <dgm:spPr>
        <a:xfrm>
          <a:off x="1266051" y="632129"/>
          <a:ext cx="4360859" cy="4360859"/>
        </a:xfrm>
        <a:prstGeom prst="blockArc">
          <a:avLst>
            <a:gd name="adj1" fmla="val 20564502"/>
            <a:gd name="adj2" fmla="val 3444638"/>
            <a:gd name="adj3" fmla="val 4638"/>
          </a:avLst>
        </a:prstGeom>
        <a:solidFill>
          <a:srgbClr val="92D050"/>
        </a:solidFill>
        <a:ln>
          <a:noFill/>
        </a:ln>
        <a:effectLst/>
      </dgm:spPr>
      <dgm:t>
        <a:bodyPr/>
        <a:lstStyle/>
        <a:p>
          <a:endParaRPr lang="en-US"/>
        </a:p>
      </dgm:t>
    </dgm:pt>
    <dgm:pt modelId="{73E31A48-309F-4973-8DD7-AE6175AAA74A}">
      <dgm:prSet phldrT="[Text]" custT="1"/>
      <dgm:spPr>
        <a:xfrm>
          <a:off x="3841205" y="3854631"/>
          <a:ext cx="1504910" cy="1504910"/>
        </a:xfrm>
        <a:prstGeom prst="ellipse">
          <a:avLst/>
        </a:prstGeom>
        <a:solidFill>
          <a:sysClr val="windowText" lastClr="000000"/>
        </a:solidFill>
        <a:ln w="22225" cap="flat" cmpd="sng" algn="ctr">
          <a:solidFill>
            <a:sysClr val="window" lastClr="FFFFFF">
              <a:hueOff val="0"/>
              <a:satOff val="0"/>
              <a:lumOff val="0"/>
              <a:alphaOff val="0"/>
            </a:sysClr>
          </a:solidFill>
          <a:prstDash val="solid"/>
        </a:ln>
        <a:effectLst/>
      </dgm:spPr>
      <dgm:t>
        <a:bodyPr/>
        <a:lstStyle/>
        <a:p>
          <a:pPr>
            <a:buNone/>
          </a:pPr>
          <a:r>
            <a:rPr lang="id-ID" sz="800" b="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Penguatan Gerakan Masyarakat Hidup Sehat dan Pengendalian Penyakit</a:t>
          </a:r>
          <a:endParaRPr lang="id-ID" sz="800" b="0" u="none"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CA035AB0-68EF-4CE6-9795-00BDFA8E95A4}" type="parTrans" cxnId="{6EEA726A-3867-4562-9AD1-B036B834CF57}">
      <dgm:prSet/>
      <dgm:spPr/>
      <dgm:t>
        <a:bodyPr/>
        <a:lstStyle/>
        <a:p>
          <a:endParaRPr lang="en-US"/>
        </a:p>
      </dgm:t>
    </dgm:pt>
    <dgm:pt modelId="{BEC10E4E-662E-4707-92FF-CEAE1DBD8736}" type="sibTrans" cxnId="{6EEA726A-3867-4562-9AD1-B036B834CF57}">
      <dgm:prSet/>
      <dgm:spPr>
        <a:xfrm>
          <a:off x="1161324" y="703555"/>
          <a:ext cx="4360859" cy="4360859"/>
        </a:xfrm>
        <a:prstGeom prst="blockArc">
          <a:avLst>
            <a:gd name="adj1" fmla="val 3240000"/>
            <a:gd name="adj2" fmla="val 7560000"/>
            <a:gd name="adj3" fmla="val 4638"/>
          </a:avLst>
        </a:prstGeom>
        <a:solidFill>
          <a:srgbClr val="92D050"/>
        </a:solidFill>
        <a:ln>
          <a:noFill/>
        </a:ln>
        <a:effectLst/>
      </dgm:spPr>
      <dgm:t>
        <a:bodyPr/>
        <a:lstStyle/>
        <a:p>
          <a:endParaRPr lang="en-US"/>
        </a:p>
      </dgm:t>
    </dgm:pt>
    <dgm:pt modelId="{95227A28-04F7-4B8B-A4E7-F06D2C570EB4}" type="pres">
      <dgm:prSet presAssocID="{BCBBC9EF-5340-4D31-A2A6-CE29EA556D34}" presName="Name0" presStyleCnt="0">
        <dgm:presLayoutVars>
          <dgm:chMax val="1"/>
          <dgm:dir/>
          <dgm:animLvl val="ctr"/>
          <dgm:resizeHandles val="exact"/>
        </dgm:presLayoutVars>
      </dgm:prSet>
      <dgm:spPr/>
      <dgm:t>
        <a:bodyPr/>
        <a:lstStyle/>
        <a:p>
          <a:endParaRPr lang="id-ID"/>
        </a:p>
      </dgm:t>
    </dgm:pt>
    <dgm:pt modelId="{C5F01D7A-5E01-4727-ADCD-B04F30EA8BCE}" type="pres">
      <dgm:prSet presAssocID="{D8821711-A46A-4E8A-8751-A4772EE43A51}" presName="centerShape" presStyleLbl="node0" presStyleIdx="0" presStyleCnt="1" custScaleX="105332" custScaleY="105332" custLinFactNeighborX="898" custLinFactNeighborY="-2166"/>
      <dgm:spPr/>
      <dgm:t>
        <a:bodyPr/>
        <a:lstStyle/>
        <a:p>
          <a:endParaRPr lang="id-ID"/>
        </a:p>
      </dgm:t>
    </dgm:pt>
    <dgm:pt modelId="{8A156995-3C5C-4C46-A24E-B2C961556BDA}" type="pres">
      <dgm:prSet presAssocID="{95C3E569-D267-46F9-9CFF-023F82852357}" presName="node" presStyleLbl="node1" presStyleIdx="0" presStyleCnt="5" custScaleX="116654" custScaleY="116654" custRadScaleRad="106824" custRadScaleInc="-2380">
        <dgm:presLayoutVars>
          <dgm:bulletEnabled val="1"/>
        </dgm:presLayoutVars>
      </dgm:prSet>
      <dgm:spPr/>
      <dgm:t>
        <a:bodyPr/>
        <a:lstStyle/>
        <a:p>
          <a:endParaRPr lang="id-ID"/>
        </a:p>
      </dgm:t>
    </dgm:pt>
    <dgm:pt modelId="{BEC8306A-3FD1-4971-AEAE-1BC53BE6016D}" type="pres">
      <dgm:prSet presAssocID="{95C3E569-D267-46F9-9CFF-023F82852357}" presName="dummy" presStyleCnt="0"/>
      <dgm:spPr/>
    </dgm:pt>
    <dgm:pt modelId="{A2337A4C-F42D-4CA1-8144-F2A30F3181BB}" type="pres">
      <dgm:prSet presAssocID="{9546B111-E69E-4DA9-B543-F56EA1219188}" presName="sibTrans" presStyleLbl="sibTrans2D1" presStyleIdx="0" presStyleCnt="5"/>
      <dgm:spPr/>
      <dgm:t>
        <a:bodyPr/>
        <a:lstStyle/>
        <a:p>
          <a:endParaRPr lang="id-ID"/>
        </a:p>
      </dgm:t>
    </dgm:pt>
    <dgm:pt modelId="{999915AF-6C15-4DE1-8451-0D4613FAE361}" type="pres">
      <dgm:prSet presAssocID="{93F6F7FD-1FA4-422F-A242-54E6E060E96E}" presName="node" presStyleLbl="node1" presStyleIdx="1" presStyleCnt="5" custScaleX="107156" custScaleY="107156" custRadScaleRad="105705" custRadScaleInc="-848">
        <dgm:presLayoutVars>
          <dgm:bulletEnabled val="1"/>
        </dgm:presLayoutVars>
      </dgm:prSet>
      <dgm:spPr/>
      <dgm:t>
        <a:bodyPr/>
        <a:lstStyle/>
        <a:p>
          <a:endParaRPr lang="id-ID"/>
        </a:p>
      </dgm:t>
    </dgm:pt>
    <dgm:pt modelId="{F4D2CA17-6564-448F-A5EF-279C7D5B0E08}" type="pres">
      <dgm:prSet presAssocID="{93F6F7FD-1FA4-422F-A242-54E6E060E96E}" presName="dummy" presStyleCnt="0"/>
      <dgm:spPr/>
    </dgm:pt>
    <dgm:pt modelId="{ABDDF3A8-E387-4E3C-82EB-BFCAA42FF84C}" type="pres">
      <dgm:prSet presAssocID="{E0EF8F53-2214-4DCA-A7C0-2343F7834265}" presName="sibTrans" presStyleLbl="sibTrans2D1" presStyleIdx="1" presStyleCnt="5"/>
      <dgm:spPr/>
      <dgm:t>
        <a:bodyPr/>
        <a:lstStyle/>
        <a:p>
          <a:endParaRPr lang="id-ID"/>
        </a:p>
      </dgm:t>
    </dgm:pt>
    <dgm:pt modelId="{AAA2657D-AE45-4348-8DCC-9D056072856E}" type="pres">
      <dgm:prSet presAssocID="{73E31A48-309F-4973-8DD7-AE6175AAA74A}" presName="node" presStyleLbl="node1" presStyleIdx="2" presStyleCnt="5" custScaleX="107156" custScaleY="107156">
        <dgm:presLayoutVars>
          <dgm:bulletEnabled val="1"/>
        </dgm:presLayoutVars>
      </dgm:prSet>
      <dgm:spPr/>
      <dgm:t>
        <a:bodyPr/>
        <a:lstStyle/>
        <a:p>
          <a:endParaRPr lang="id-ID"/>
        </a:p>
      </dgm:t>
    </dgm:pt>
    <dgm:pt modelId="{DAC30B01-F434-4BC1-8EF5-E73F528FEF1B}" type="pres">
      <dgm:prSet presAssocID="{73E31A48-309F-4973-8DD7-AE6175AAA74A}" presName="dummy" presStyleCnt="0"/>
      <dgm:spPr/>
    </dgm:pt>
    <dgm:pt modelId="{6801056C-6CCE-4314-B077-8067ADF3FB42}" type="pres">
      <dgm:prSet presAssocID="{BEC10E4E-662E-4707-92FF-CEAE1DBD8736}" presName="sibTrans" presStyleLbl="sibTrans2D1" presStyleIdx="2" presStyleCnt="5"/>
      <dgm:spPr/>
      <dgm:t>
        <a:bodyPr/>
        <a:lstStyle/>
        <a:p>
          <a:endParaRPr lang="id-ID"/>
        </a:p>
      </dgm:t>
    </dgm:pt>
    <dgm:pt modelId="{AC02FDD3-6B40-4930-8516-3E8FE4949660}" type="pres">
      <dgm:prSet presAssocID="{39B9FC30-C86C-4961-8DA5-C0499C49DCFC}" presName="node" presStyleLbl="node1" presStyleIdx="3" presStyleCnt="5" custScaleX="107156" custScaleY="107156">
        <dgm:presLayoutVars>
          <dgm:bulletEnabled val="1"/>
        </dgm:presLayoutVars>
      </dgm:prSet>
      <dgm:spPr/>
      <dgm:t>
        <a:bodyPr/>
        <a:lstStyle/>
        <a:p>
          <a:endParaRPr lang="id-ID"/>
        </a:p>
      </dgm:t>
    </dgm:pt>
    <dgm:pt modelId="{B0C26F3D-9274-459E-9589-5FB76AC56CE7}" type="pres">
      <dgm:prSet presAssocID="{39B9FC30-C86C-4961-8DA5-C0499C49DCFC}" presName="dummy" presStyleCnt="0"/>
      <dgm:spPr/>
    </dgm:pt>
    <dgm:pt modelId="{953FAC50-CBCA-4951-A791-D5AB11ED72F5}" type="pres">
      <dgm:prSet presAssocID="{F2458D4E-9CE5-4385-AD53-6EA35D774D3C}" presName="sibTrans" presStyleLbl="sibTrans2D1" presStyleIdx="3" presStyleCnt="5" custScaleX="104518" custScaleY="103342"/>
      <dgm:spPr/>
      <dgm:t>
        <a:bodyPr/>
        <a:lstStyle/>
        <a:p>
          <a:endParaRPr lang="id-ID"/>
        </a:p>
      </dgm:t>
    </dgm:pt>
    <dgm:pt modelId="{8846C95F-6DF0-4767-9D35-7B53D76582ED}" type="pres">
      <dgm:prSet presAssocID="{0F62F251-4C17-47B1-B14A-15392B1E102D}" presName="node" presStyleLbl="node1" presStyleIdx="4" presStyleCnt="5" custScaleX="109037" custScaleY="109037">
        <dgm:presLayoutVars>
          <dgm:bulletEnabled val="1"/>
        </dgm:presLayoutVars>
      </dgm:prSet>
      <dgm:spPr/>
      <dgm:t>
        <a:bodyPr/>
        <a:lstStyle/>
        <a:p>
          <a:endParaRPr lang="id-ID"/>
        </a:p>
      </dgm:t>
    </dgm:pt>
    <dgm:pt modelId="{6D6E8193-700A-4B9E-9916-FF44AC56C668}" type="pres">
      <dgm:prSet presAssocID="{0F62F251-4C17-47B1-B14A-15392B1E102D}" presName="dummy" presStyleCnt="0"/>
      <dgm:spPr/>
    </dgm:pt>
    <dgm:pt modelId="{B4C4BC83-007B-4F4F-9BFF-AB34133D1CE6}" type="pres">
      <dgm:prSet presAssocID="{98E5D302-E5C5-4AF5-85AF-A0D8441C0537}" presName="sibTrans" presStyleLbl="sibTrans2D1" presStyleIdx="4" presStyleCnt="5" custLinFactNeighborX="-813" custLinFactNeighborY="220"/>
      <dgm:spPr/>
      <dgm:t>
        <a:bodyPr/>
        <a:lstStyle/>
        <a:p>
          <a:endParaRPr lang="id-ID"/>
        </a:p>
      </dgm:t>
    </dgm:pt>
  </dgm:ptLst>
  <dgm:cxnLst>
    <dgm:cxn modelId="{EAE66857-0506-4F50-A966-B0A8FB09D5EA}" srcId="{D8821711-A46A-4E8A-8751-A4772EE43A51}" destId="{39B9FC30-C86C-4961-8DA5-C0499C49DCFC}" srcOrd="3" destOrd="0" parTransId="{A104BBD7-E873-4600-BC99-6CDF9A15DB90}" sibTransId="{F2458D4E-9CE5-4385-AD53-6EA35D774D3C}"/>
    <dgm:cxn modelId="{C962ADC1-F20B-49E7-AD36-8F128B2E9641}" type="presOf" srcId="{73E31A48-309F-4973-8DD7-AE6175AAA74A}" destId="{AAA2657D-AE45-4348-8DCC-9D056072856E}" srcOrd="0" destOrd="0" presId="urn:microsoft.com/office/officeart/2005/8/layout/radial6"/>
    <dgm:cxn modelId="{7E045DC8-6ECA-4B4D-9D42-BAB211CF1360}" type="presOf" srcId="{0F62F251-4C17-47B1-B14A-15392B1E102D}" destId="{8846C95F-6DF0-4767-9D35-7B53D76582ED}" srcOrd="0" destOrd="0" presId="urn:microsoft.com/office/officeart/2005/8/layout/radial6"/>
    <dgm:cxn modelId="{C0205CB8-8160-42D8-A14B-32FC0CF31BEE}" srcId="{D8821711-A46A-4E8A-8751-A4772EE43A51}" destId="{95C3E569-D267-46F9-9CFF-023F82852357}" srcOrd="0" destOrd="0" parTransId="{1203AF24-E111-4A59-9C60-E3669707894A}" sibTransId="{9546B111-E69E-4DA9-B543-F56EA1219188}"/>
    <dgm:cxn modelId="{1A920855-64B6-4B26-9505-2D2FDE21F42E}" type="presOf" srcId="{BCBBC9EF-5340-4D31-A2A6-CE29EA556D34}" destId="{95227A28-04F7-4B8B-A4E7-F06D2C570EB4}" srcOrd="0" destOrd="0" presId="urn:microsoft.com/office/officeart/2005/8/layout/radial6"/>
    <dgm:cxn modelId="{F7099B74-2E3B-4051-AA63-ABC7183B13BA}" type="presOf" srcId="{E0EF8F53-2214-4DCA-A7C0-2343F7834265}" destId="{ABDDF3A8-E387-4E3C-82EB-BFCAA42FF84C}" srcOrd="0" destOrd="0" presId="urn:microsoft.com/office/officeart/2005/8/layout/radial6"/>
    <dgm:cxn modelId="{B7436BE2-1E73-4C27-ADAF-0DB5AE5A44C7}" type="presOf" srcId="{D8821711-A46A-4E8A-8751-A4772EE43A51}" destId="{C5F01D7A-5E01-4727-ADCD-B04F30EA8BCE}" srcOrd="0" destOrd="0" presId="urn:microsoft.com/office/officeart/2005/8/layout/radial6"/>
    <dgm:cxn modelId="{6EEA726A-3867-4562-9AD1-B036B834CF57}" srcId="{D8821711-A46A-4E8A-8751-A4772EE43A51}" destId="{73E31A48-309F-4973-8DD7-AE6175AAA74A}" srcOrd="2" destOrd="0" parTransId="{CA035AB0-68EF-4CE6-9795-00BDFA8E95A4}" sibTransId="{BEC10E4E-662E-4707-92FF-CEAE1DBD8736}"/>
    <dgm:cxn modelId="{A4230E95-3673-47A7-BA77-BA9BB9E11D8F}" type="presOf" srcId="{93F6F7FD-1FA4-422F-A242-54E6E060E96E}" destId="{999915AF-6C15-4DE1-8451-0D4613FAE361}" srcOrd="0" destOrd="0" presId="urn:microsoft.com/office/officeart/2005/8/layout/radial6"/>
    <dgm:cxn modelId="{2D60C488-617E-4063-A2D0-03E4A5E82FD7}" srcId="{D8821711-A46A-4E8A-8751-A4772EE43A51}" destId="{0F62F251-4C17-47B1-B14A-15392B1E102D}" srcOrd="4" destOrd="0" parTransId="{C9AC21D8-EFB0-424E-90A9-6B744E8B821B}" sibTransId="{98E5D302-E5C5-4AF5-85AF-A0D8441C0537}"/>
    <dgm:cxn modelId="{E6674D3D-4D23-4D46-B59C-859F4093768F}" srcId="{D8821711-A46A-4E8A-8751-A4772EE43A51}" destId="{93F6F7FD-1FA4-422F-A242-54E6E060E96E}" srcOrd="1" destOrd="0" parTransId="{6A047FEA-2490-49E0-9CAD-563C53368E84}" sibTransId="{E0EF8F53-2214-4DCA-A7C0-2343F7834265}"/>
    <dgm:cxn modelId="{3929B149-4D6C-4B46-9519-2F6594DD2394}" type="presOf" srcId="{BEC10E4E-662E-4707-92FF-CEAE1DBD8736}" destId="{6801056C-6CCE-4314-B077-8067ADF3FB42}" srcOrd="0" destOrd="0" presId="urn:microsoft.com/office/officeart/2005/8/layout/radial6"/>
    <dgm:cxn modelId="{A4C3D6D7-5584-4EC1-B3A2-550AB6BEE6C6}" type="presOf" srcId="{F2458D4E-9CE5-4385-AD53-6EA35D774D3C}" destId="{953FAC50-CBCA-4951-A791-D5AB11ED72F5}" srcOrd="0" destOrd="0" presId="urn:microsoft.com/office/officeart/2005/8/layout/radial6"/>
    <dgm:cxn modelId="{F4A30F1D-2218-4526-B85A-536660ED4041}" type="presOf" srcId="{95C3E569-D267-46F9-9CFF-023F82852357}" destId="{8A156995-3C5C-4C46-A24E-B2C961556BDA}" srcOrd="0" destOrd="0" presId="urn:microsoft.com/office/officeart/2005/8/layout/radial6"/>
    <dgm:cxn modelId="{B596CAD2-6850-4AC3-B91D-29D1004D5F36}" type="presOf" srcId="{9546B111-E69E-4DA9-B543-F56EA1219188}" destId="{A2337A4C-F42D-4CA1-8144-F2A30F3181BB}" srcOrd="0" destOrd="0" presId="urn:microsoft.com/office/officeart/2005/8/layout/radial6"/>
    <dgm:cxn modelId="{8B00EC1C-7292-4F0C-A225-1A59B998099C}" type="presOf" srcId="{98E5D302-E5C5-4AF5-85AF-A0D8441C0537}" destId="{B4C4BC83-007B-4F4F-9BFF-AB34133D1CE6}" srcOrd="0" destOrd="0" presId="urn:microsoft.com/office/officeart/2005/8/layout/radial6"/>
    <dgm:cxn modelId="{6BE14EBE-C2E3-4E04-8B92-498E1BA85B23}" srcId="{BCBBC9EF-5340-4D31-A2A6-CE29EA556D34}" destId="{D8821711-A46A-4E8A-8751-A4772EE43A51}" srcOrd="0" destOrd="0" parTransId="{BB6A976E-3005-495D-9E13-3A0F8821C275}" sibTransId="{EB765344-6A67-4EA0-9F8D-D99A42D5A803}"/>
    <dgm:cxn modelId="{8CD67E7A-4504-4CCE-A37E-5E5933092D4F}" type="presOf" srcId="{39B9FC30-C86C-4961-8DA5-C0499C49DCFC}" destId="{AC02FDD3-6B40-4930-8516-3E8FE4949660}" srcOrd="0" destOrd="0" presId="urn:microsoft.com/office/officeart/2005/8/layout/radial6"/>
    <dgm:cxn modelId="{A94DB2C7-4959-4B49-AE97-12A722F5EDB1}" type="presParOf" srcId="{95227A28-04F7-4B8B-A4E7-F06D2C570EB4}" destId="{C5F01D7A-5E01-4727-ADCD-B04F30EA8BCE}" srcOrd="0" destOrd="0" presId="urn:microsoft.com/office/officeart/2005/8/layout/radial6"/>
    <dgm:cxn modelId="{2759E696-061C-405A-9BE3-D2A026EE62AA}" type="presParOf" srcId="{95227A28-04F7-4B8B-A4E7-F06D2C570EB4}" destId="{8A156995-3C5C-4C46-A24E-B2C961556BDA}" srcOrd="1" destOrd="0" presId="urn:microsoft.com/office/officeart/2005/8/layout/radial6"/>
    <dgm:cxn modelId="{8BD58CF2-C574-4281-8A6D-C4721A008E1D}" type="presParOf" srcId="{95227A28-04F7-4B8B-A4E7-F06D2C570EB4}" destId="{BEC8306A-3FD1-4971-AEAE-1BC53BE6016D}" srcOrd="2" destOrd="0" presId="urn:microsoft.com/office/officeart/2005/8/layout/radial6"/>
    <dgm:cxn modelId="{ACC16045-5A7A-40FE-AB93-842A4E825A08}" type="presParOf" srcId="{95227A28-04F7-4B8B-A4E7-F06D2C570EB4}" destId="{A2337A4C-F42D-4CA1-8144-F2A30F3181BB}" srcOrd="3" destOrd="0" presId="urn:microsoft.com/office/officeart/2005/8/layout/radial6"/>
    <dgm:cxn modelId="{8DEF11A4-294A-4894-8A61-FA1B40BCE9D8}" type="presParOf" srcId="{95227A28-04F7-4B8B-A4E7-F06D2C570EB4}" destId="{999915AF-6C15-4DE1-8451-0D4613FAE361}" srcOrd="4" destOrd="0" presId="urn:microsoft.com/office/officeart/2005/8/layout/radial6"/>
    <dgm:cxn modelId="{421B55A1-AED4-4E98-A067-861222949B9B}" type="presParOf" srcId="{95227A28-04F7-4B8B-A4E7-F06D2C570EB4}" destId="{F4D2CA17-6564-448F-A5EF-279C7D5B0E08}" srcOrd="5" destOrd="0" presId="urn:microsoft.com/office/officeart/2005/8/layout/radial6"/>
    <dgm:cxn modelId="{0A9FF507-A1CD-4919-8E94-BB0B17A999A1}" type="presParOf" srcId="{95227A28-04F7-4B8B-A4E7-F06D2C570EB4}" destId="{ABDDF3A8-E387-4E3C-82EB-BFCAA42FF84C}" srcOrd="6" destOrd="0" presId="urn:microsoft.com/office/officeart/2005/8/layout/radial6"/>
    <dgm:cxn modelId="{8A7267D9-0909-4B91-B8E9-5B9CFC7C4135}" type="presParOf" srcId="{95227A28-04F7-4B8B-A4E7-F06D2C570EB4}" destId="{AAA2657D-AE45-4348-8DCC-9D056072856E}" srcOrd="7" destOrd="0" presId="urn:microsoft.com/office/officeart/2005/8/layout/radial6"/>
    <dgm:cxn modelId="{A8C6E158-6882-46DA-868E-37A4295366EA}" type="presParOf" srcId="{95227A28-04F7-4B8B-A4E7-F06D2C570EB4}" destId="{DAC30B01-F434-4BC1-8EF5-E73F528FEF1B}" srcOrd="8" destOrd="0" presId="urn:microsoft.com/office/officeart/2005/8/layout/radial6"/>
    <dgm:cxn modelId="{694D3F82-2843-4599-9B5F-BE55BC64A1D7}" type="presParOf" srcId="{95227A28-04F7-4B8B-A4E7-F06D2C570EB4}" destId="{6801056C-6CCE-4314-B077-8067ADF3FB42}" srcOrd="9" destOrd="0" presId="urn:microsoft.com/office/officeart/2005/8/layout/radial6"/>
    <dgm:cxn modelId="{7D30302A-D460-4677-8CBE-FCAFFE6484E8}" type="presParOf" srcId="{95227A28-04F7-4B8B-A4E7-F06D2C570EB4}" destId="{AC02FDD3-6B40-4930-8516-3E8FE4949660}" srcOrd="10" destOrd="0" presId="urn:microsoft.com/office/officeart/2005/8/layout/radial6"/>
    <dgm:cxn modelId="{E88EF246-FBE1-4DBF-8A17-908ADDA718B5}" type="presParOf" srcId="{95227A28-04F7-4B8B-A4E7-F06D2C570EB4}" destId="{B0C26F3D-9274-459E-9589-5FB76AC56CE7}" srcOrd="11" destOrd="0" presId="urn:microsoft.com/office/officeart/2005/8/layout/radial6"/>
    <dgm:cxn modelId="{0308AD70-25C0-4CD1-A469-6C8A14AA6E79}" type="presParOf" srcId="{95227A28-04F7-4B8B-A4E7-F06D2C570EB4}" destId="{953FAC50-CBCA-4951-A791-D5AB11ED72F5}" srcOrd="12" destOrd="0" presId="urn:microsoft.com/office/officeart/2005/8/layout/radial6"/>
    <dgm:cxn modelId="{B9AA2FF0-23EF-462B-934F-A7847D169AE6}" type="presParOf" srcId="{95227A28-04F7-4B8B-A4E7-F06D2C570EB4}" destId="{8846C95F-6DF0-4767-9D35-7B53D76582ED}" srcOrd="13" destOrd="0" presId="urn:microsoft.com/office/officeart/2005/8/layout/radial6"/>
    <dgm:cxn modelId="{5EE08D9B-95BF-4579-BFC2-19859391A0A7}" type="presParOf" srcId="{95227A28-04F7-4B8B-A4E7-F06D2C570EB4}" destId="{6D6E8193-700A-4B9E-9916-FF44AC56C668}" srcOrd="14" destOrd="0" presId="urn:microsoft.com/office/officeart/2005/8/layout/radial6"/>
    <dgm:cxn modelId="{60FE8AEA-76A4-4C96-A42E-69E13DE4D416}" type="presParOf" srcId="{95227A28-04F7-4B8B-A4E7-F06D2C570EB4}" destId="{B4C4BC83-007B-4F4F-9BFF-AB34133D1CE6}" srcOrd="15"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6771D-193B-4129-B825-172FD267B643}">
      <dsp:nvSpPr>
        <dsp:cNvPr id="0" name=""/>
        <dsp:cNvSpPr/>
      </dsp:nvSpPr>
      <dsp:spPr>
        <a:xfrm rot="10800000">
          <a:off x="2139438" y="475"/>
          <a:ext cx="7845266" cy="768040"/>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84" tIns="106680" rIns="199136" bIns="106680" numCol="1" spcCol="1270" anchor="ctr" anchorCtr="0">
          <a:noAutofit/>
        </a:bodyPr>
        <a:lstStyle/>
        <a:p>
          <a:pPr lvl="0" algn="l" defTabSz="1244600">
            <a:lnSpc>
              <a:spcPct val="90000"/>
            </a:lnSpc>
            <a:spcBef>
              <a:spcPct val="0"/>
            </a:spcBef>
            <a:spcAft>
              <a:spcPct val="35000"/>
            </a:spcAft>
          </a:pPr>
          <a:r>
            <a:rPr lang="en-SG" sz="2800" kern="1200" dirty="0" err="1">
              <a:solidFill>
                <a:schemeClr val="bg1"/>
              </a:solidFill>
            </a:rPr>
            <a:t>Fokus</a:t>
          </a:r>
          <a:r>
            <a:rPr lang="en-SG" sz="2800" kern="1200" dirty="0">
              <a:solidFill>
                <a:schemeClr val="bg1"/>
              </a:solidFill>
            </a:rPr>
            <a:t> </a:t>
          </a:r>
          <a:r>
            <a:rPr lang="en-SG" sz="2800" kern="1200" dirty="0" err="1">
              <a:solidFill>
                <a:schemeClr val="bg1"/>
              </a:solidFill>
            </a:rPr>
            <a:t>pada</a:t>
          </a:r>
          <a:r>
            <a:rPr lang="en-SG" sz="2800" kern="1200" dirty="0">
              <a:solidFill>
                <a:schemeClr val="bg1"/>
              </a:solidFill>
            </a:rPr>
            <a:t> </a:t>
          </a:r>
          <a:r>
            <a:rPr lang="en-SG" sz="2800" kern="1200" dirty="0" err="1">
              <a:solidFill>
                <a:schemeClr val="bg1"/>
              </a:solidFill>
            </a:rPr>
            <a:t>pencapaian</a:t>
          </a:r>
          <a:r>
            <a:rPr lang="en-SG" sz="2800" kern="1200" dirty="0">
              <a:solidFill>
                <a:schemeClr val="bg1"/>
              </a:solidFill>
            </a:rPr>
            <a:t> </a:t>
          </a:r>
          <a:r>
            <a:rPr lang="en-SG" sz="2800" kern="1200" dirty="0" err="1">
              <a:solidFill>
                <a:schemeClr val="bg1"/>
              </a:solidFill>
            </a:rPr>
            <a:t>prioritas</a:t>
          </a:r>
          <a:r>
            <a:rPr lang="en-SG" sz="2800" kern="1200" dirty="0">
              <a:solidFill>
                <a:schemeClr val="bg1"/>
              </a:solidFill>
            </a:rPr>
            <a:t> </a:t>
          </a:r>
          <a:r>
            <a:rPr lang="en-SG" sz="2800" kern="1200" dirty="0" err="1">
              <a:solidFill>
                <a:schemeClr val="bg1"/>
              </a:solidFill>
            </a:rPr>
            <a:t>nasional</a:t>
          </a:r>
          <a:r>
            <a:rPr lang="en-SG" sz="2800" kern="1200" dirty="0">
              <a:solidFill>
                <a:schemeClr val="bg1"/>
              </a:solidFill>
            </a:rPr>
            <a:t> </a:t>
          </a:r>
          <a:endParaRPr lang="en-US" sz="2800" kern="1200" dirty="0">
            <a:solidFill>
              <a:schemeClr val="bg1"/>
            </a:solidFill>
          </a:endParaRPr>
        </a:p>
      </dsp:txBody>
      <dsp:txXfrm rot="10800000">
        <a:off x="2331448" y="475"/>
        <a:ext cx="7653256" cy="768040"/>
      </dsp:txXfrm>
    </dsp:sp>
    <dsp:sp modelId="{BA859049-4290-4549-95E7-E982366EFC67}">
      <dsp:nvSpPr>
        <dsp:cNvPr id="0" name=""/>
        <dsp:cNvSpPr/>
      </dsp:nvSpPr>
      <dsp:spPr>
        <a:xfrm>
          <a:off x="1784053" y="475"/>
          <a:ext cx="768040" cy="7680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7EB954-8970-4A97-9AD2-C4BB3D6BFC52}">
      <dsp:nvSpPr>
        <dsp:cNvPr id="0" name=""/>
        <dsp:cNvSpPr/>
      </dsp:nvSpPr>
      <dsp:spPr>
        <a:xfrm rot="10800000">
          <a:off x="2168073" y="997781"/>
          <a:ext cx="7845266" cy="768040"/>
        </a:xfrm>
        <a:prstGeom prst="homePlat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84" tIns="91440" rIns="170688" bIns="91440" numCol="1" spcCol="1270" anchor="ctr" anchorCtr="0">
          <a:noAutofit/>
        </a:bodyPr>
        <a:lstStyle/>
        <a:p>
          <a:pPr lvl="0" algn="l" defTabSz="1066800">
            <a:lnSpc>
              <a:spcPct val="90000"/>
            </a:lnSpc>
            <a:spcBef>
              <a:spcPct val="0"/>
            </a:spcBef>
            <a:spcAft>
              <a:spcPct val="35000"/>
            </a:spcAft>
          </a:pPr>
          <a:r>
            <a:rPr lang="en-SG" sz="2400" kern="1200" dirty="0" err="1">
              <a:solidFill>
                <a:schemeClr val="tx1"/>
              </a:solidFill>
            </a:rPr>
            <a:t>Penguatan</a:t>
          </a:r>
          <a:r>
            <a:rPr lang="en-SG" sz="2400" kern="1200" dirty="0">
              <a:solidFill>
                <a:schemeClr val="tx1"/>
              </a:solidFill>
            </a:rPr>
            <a:t> </a:t>
          </a:r>
          <a:r>
            <a:rPr lang="en-SG" sz="2400" kern="1200" dirty="0" err="1">
              <a:solidFill>
                <a:schemeClr val="tx1"/>
              </a:solidFill>
            </a:rPr>
            <a:t>pelaksanaan</a:t>
          </a:r>
          <a:r>
            <a:rPr lang="en-SG" sz="2400" kern="1200" dirty="0">
              <a:solidFill>
                <a:schemeClr val="tx1"/>
              </a:solidFill>
            </a:rPr>
            <a:t> Program Indonesia </a:t>
          </a:r>
          <a:r>
            <a:rPr lang="en-SG" sz="2400" kern="1200" dirty="0" err="1">
              <a:solidFill>
                <a:schemeClr val="tx1"/>
              </a:solidFill>
            </a:rPr>
            <a:t>Sehat</a:t>
          </a:r>
          <a:r>
            <a:rPr lang="en-SG" sz="2400" kern="1200" dirty="0">
              <a:solidFill>
                <a:schemeClr val="tx1"/>
              </a:solidFill>
            </a:rPr>
            <a:t> </a:t>
          </a:r>
          <a:r>
            <a:rPr lang="en-SG" sz="2400" kern="1200" dirty="0" err="1">
              <a:solidFill>
                <a:schemeClr val="tx1"/>
              </a:solidFill>
            </a:rPr>
            <a:t>dengan</a:t>
          </a:r>
          <a:r>
            <a:rPr lang="en-SG" sz="2400" kern="1200" dirty="0">
              <a:solidFill>
                <a:schemeClr val="tx1"/>
              </a:solidFill>
            </a:rPr>
            <a:t> </a:t>
          </a:r>
          <a:r>
            <a:rPr lang="en-SG" sz="2400" kern="1200" dirty="0" err="1">
              <a:solidFill>
                <a:schemeClr val="tx1"/>
              </a:solidFill>
            </a:rPr>
            <a:t>Pendekatan</a:t>
          </a:r>
          <a:r>
            <a:rPr lang="en-SG" sz="2400" kern="1200" dirty="0">
              <a:solidFill>
                <a:schemeClr val="tx1"/>
              </a:solidFill>
            </a:rPr>
            <a:t> </a:t>
          </a:r>
          <a:r>
            <a:rPr lang="en-SG" sz="2400" kern="1200" dirty="0" err="1">
              <a:solidFill>
                <a:schemeClr val="tx1"/>
              </a:solidFill>
            </a:rPr>
            <a:t>Keluarga</a:t>
          </a:r>
          <a:endParaRPr lang="en-US" sz="2400" kern="1200" dirty="0">
            <a:solidFill>
              <a:schemeClr val="tx1"/>
            </a:solidFill>
          </a:endParaRPr>
        </a:p>
      </dsp:txBody>
      <dsp:txXfrm rot="10800000">
        <a:off x="2360083" y="997781"/>
        <a:ext cx="7653256" cy="768040"/>
      </dsp:txXfrm>
    </dsp:sp>
    <dsp:sp modelId="{4CDDC4C7-A17A-4865-9176-6247B2E8F0D0}">
      <dsp:nvSpPr>
        <dsp:cNvPr id="0" name=""/>
        <dsp:cNvSpPr/>
      </dsp:nvSpPr>
      <dsp:spPr>
        <a:xfrm>
          <a:off x="1784053" y="997781"/>
          <a:ext cx="768040" cy="7680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9921D-5B51-4DE3-AC60-75FF3404737C}">
      <dsp:nvSpPr>
        <dsp:cNvPr id="0" name=""/>
        <dsp:cNvSpPr/>
      </dsp:nvSpPr>
      <dsp:spPr>
        <a:xfrm rot="10800000">
          <a:off x="2168073" y="1995087"/>
          <a:ext cx="7845266" cy="768040"/>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84" tIns="76200" rIns="142240" bIns="76200" numCol="1" spcCol="1270" anchor="ctr" anchorCtr="0">
          <a:noAutofit/>
        </a:bodyPr>
        <a:lstStyle/>
        <a:p>
          <a:pPr lvl="0" algn="l" defTabSz="889000">
            <a:lnSpc>
              <a:spcPct val="90000"/>
            </a:lnSpc>
            <a:spcBef>
              <a:spcPct val="0"/>
            </a:spcBef>
            <a:spcAft>
              <a:spcPct val="35000"/>
            </a:spcAft>
          </a:pPr>
          <a:r>
            <a:rPr lang="en-SG" sz="2000" kern="1200" dirty="0" err="1">
              <a:solidFill>
                <a:schemeClr val="tx1"/>
              </a:solidFill>
            </a:rPr>
            <a:t>Penguatan</a:t>
          </a:r>
          <a:r>
            <a:rPr lang="en-SG" sz="2000" kern="1200" dirty="0">
              <a:solidFill>
                <a:schemeClr val="tx1"/>
              </a:solidFill>
            </a:rPr>
            <a:t> </a:t>
          </a:r>
          <a:r>
            <a:rPr lang="en-SG" sz="2000" kern="1200" dirty="0" err="1">
              <a:solidFill>
                <a:schemeClr val="tx1"/>
              </a:solidFill>
            </a:rPr>
            <a:t>pelayanan</a:t>
          </a:r>
          <a:r>
            <a:rPr lang="en-SG" sz="2000" kern="1200" dirty="0">
              <a:solidFill>
                <a:schemeClr val="tx1"/>
              </a:solidFill>
            </a:rPr>
            <a:t> </a:t>
          </a:r>
          <a:r>
            <a:rPr lang="en-SG" sz="2000" kern="1200" dirty="0" err="1">
              <a:solidFill>
                <a:schemeClr val="tx1"/>
              </a:solidFill>
            </a:rPr>
            <a:t>kesehatan</a:t>
          </a:r>
          <a:r>
            <a:rPr lang="en-SG" sz="2000" kern="1200" dirty="0">
              <a:solidFill>
                <a:schemeClr val="tx1"/>
              </a:solidFill>
            </a:rPr>
            <a:t>, </a:t>
          </a:r>
          <a:r>
            <a:rPr lang="en-SG" sz="2000" kern="1200" dirty="0" err="1">
              <a:solidFill>
                <a:schemeClr val="tx1"/>
              </a:solidFill>
            </a:rPr>
            <a:t>termasuk</a:t>
          </a:r>
          <a:r>
            <a:rPr lang="en-SG" sz="2000" kern="1200" dirty="0">
              <a:solidFill>
                <a:schemeClr val="tx1"/>
              </a:solidFill>
            </a:rPr>
            <a:t> </a:t>
          </a:r>
          <a:r>
            <a:rPr lang="en-SG" sz="2000" kern="1200" dirty="0" err="1">
              <a:solidFill>
                <a:schemeClr val="tx1"/>
              </a:solidFill>
            </a:rPr>
            <a:t>melanjutkan</a:t>
          </a:r>
          <a:r>
            <a:rPr lang="en-SG" sz="2000" kern="1200" dirty="0">
              <a:solidFill>
                <a:schemeClr val="tx1"/>
              </a:solidFill>
            </a:rPr>
            <a:t> </a:t>
          </a:r>
          <a:r>
            <a:rPr lang="en-SG" sz="2000" kern="1200" dirty="0" err="1">
              <a:solidFill>
                <a:schemeClr val="tx1"/>
              </a:solidFill>
            </a:rPr>
            <a:t>pembangunan</a:t>
          </a:r>
          <a:r>
            <a:rPr lang="en-SG" sz="2000" kern="1200" dirty="0">
              <a:solidFill>
                <a:schemeClr val="tx1"/>
              </a:solidFill>
            </a:rPr>
            <a:t> 3 RS </a:t>
          </a:r>
          <a:r>
            <a:rPr lang="en-SG" sz="2000" kern="1200" dirty="0" err="1">
              <a:solidFill>
                <a:schemeClr val="tx1"/>
              </a:solidFill>
            </a:rPr>
            <a:t>vertikal</a:t>
          </a:r>
          <a:r>
            <a:rPr lang="en-SG" sz="2000" kern="1200" dirty="0">
              <a:solidFill>
                <a:schemeClr val="tx1"/>
              </a:solidFill>
            </a:rPr>
            <a:t> di Papua, Maluku </a:t>
          </a:r>
          <a:r>
            <a:rPr lang="en-SG" sz="2000" kern="1200" dirty="0" err="1">
              <a:solidFill>
                <a:schemeClr val="tx1"/>
              </a:solidFill>
            </a:rPr>
            <a:t>dan</a:t>
          </a:r>
          <a:r>
            <a:rPr lang="en-SG" sz="2000" kern="1200" dirty="0">
              <a:solidFill>
                <a:schemeClr val="tx1"/>
              </a:solidFill>
            </a:rPr>
            <a:t> NTT</a:t>
          </a:r>
          <a:endParaRPr lang="en-US" sz="2000" kern="1200" dirty="0">
            <a:solidFill>
              <a:schemeClr val="tx1"/>
            </a:solidFill>
          </a:endParaRPr>
        </a:p>
      </dsp:txBody>
      <dsp:txXfrm rot="10800000">
        <a:off x="2360083" y="1995087"/>
        <a:ext cx="7653256" cy="768040"/>
      </dsp:txXfrm>
    </dsp:sp>
    <dsp:sp modelId="{405E72CE-CF97-475F-8B77-3321E80012B4}">
      <dsp:nvSpPr>
        <dsp:cNvPr id="0" name=""/>
        <dsp:cNvSpPr/>
      </dsp:nvSpPr>
      <dsp:spPr>
        <a:xfrm>
          <a:off x="1784053" y="1995087"/>
          <a:ext cx="768040" cy="76804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65E9E-3F63-4162-8410-74330BE0E581}">
      <dsp:nvSpPr>
        <dsp:cNvPr id="0" name=""/>
        <dsp:cNvSpPr/>
      </dsp:nvSpPr>
      <dsp:spPr>
        <a:xfrm rot="10800000">
          <a:off x="2168073" y="2992393"/>
          <a:ext cx="7845266" cy="768040"/>
        </a:xfrm>
        <a:prstGeom prst="homePlat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84" tIns="106680" rIns="199136" bIns="106680" numCol="1" spcCol="1270" anchor="ctr" anchorCtr="0">
          <a:noAutofit/>
        </a:bodyPr>
        <a:lstStyle/>
        <a:p>
          <a:pPr lvl="0" algn="l" defTabSz="1244600">
            <a:lnSpc>
              <a:spcPct val="90000"/>
            </a:lnSpc>
            <a:spcBef>
              <a:spcPct val="0"/>
            </a:spcBef>
            <a:spcAft>
              <a:spcPct val="35000"/>
            </a:spcAft>
          </a:pPr>
          <a:r>
            <a:rPr lang="en-SG" sz="2800" kern="1200" dirty="0" err="1">
              <a:solidFill>
                <a:schemeClr val="bg1"/>
              </a:solidFill>
            </a:rPr>
            <a:t>Mendorong</a:t>
          </a:r>
          <a:r>
            <a:rPr lang="en-SG" sz="2800" kern="1200" dirty="0">
              <a:solidFill>
                <a:schemeClr val="bg1"/>
              </a:solidFill>
            </a:rPr>
            <a:t> </a:t>
          </a:r>
          <a:r>
            <a:rPr lang="en-SG" sz="2800" kern="1200" dirty="0" err="1">
              <a:solidFill>
                <a:schemeClr val="bg1"/>
              </a:solidFill>
            </a:rPr>
            <a:t>kemandirian</a:t>
          </a:r>
          <a:r>
            <a:rPr lang="en-SG" sz="2800" kern="1200" dirty="0">
              <a:solidFill>
                <a:schemeClr val="bg1"/>
              </a:solidFill>
            </a:rPr>
            <a:t> </a:t>
          </a:r>
          <a:r>
            <a:rPr lang="en-SG" sz="2800" kern="1200" dirty="0" err="1">
              <a:solidFill>
                <a:schemeClr val="bg1"/>
              </a:solidFill>
            </a:rPr>
            <a:t>satker</a:t>
          </a:r>
          <a:r>
            <a:rPr lang="en-SG" sz="2800" kern="1200" dirty="0">
              <a:solidFill>
                <a:schemeClr val="bg1"/>
              </a:solidFill>
            </a:rPr>
            <a:t> UPT BLU</a:t>
          </a:r>
          <a:endParaRPr lang="en-US" sz="2800" kern="1200" dirty="0">
            <a:solidFill>
              <a:schemeClr val="bg1"/>
            </a:solidFill>
          </a:endParaRPr>
        </a:p>
      </dsp:txBody>
      <dsp:txXfrm rot="10800000">
        <a:off x="2360083" y="2992393"/>
        <a:ext cx="7653256" cy="768040"/>
      </dsp:txXfrm>
    </dsp:sp>
    <dsp:sp modelId="{7B574AC6-4DBE-48D3-9CDC-038A334FC303}">
      <dsp:nvSpPr>
        <dsp:cNvPr id="0" name=""/>
        <dsp:cNvSpPr/>
      </dsp:nvSpPr>
      <dsp:spPr>
        <a:xfrm>
          <a:off x="1784053" y="2992393"/>
          <a:ext cx="768040" cy="768040"/>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32D559-56E8-4C0D-B6EA-EFC197B82B46}">
      <dsp:nvSpPr>
        <dsp:cNvPr id="0" name=""/>
        <dsp:cNvSpPr/>
      </dsp:nvSpPr>
      <dsp:spPr>
        <a:xfrm rot="10800000">
          <a:off x="2168073" y="3989699"/>
          <a:ext cx="7845266" cy="768040"/>
        </a:xfrm>
        <a:prstGeom prst="homePlat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84" tIns="106680" rIns="199136" bIns="106680" numCol="1" spcCol="1270" anchor="ctr" anchorCtr="0">
          <a:noAutofit/>
        </a:bodyPr>
        <a:lstStyle/>
        <a:p>
          <a:pPr lvl="0" algn="l" defTabSz="1244600">
            <a:lnSpc>
              <a:spcPct val="90000"/>
            </a:lnSpc>
            <a:spcBef>
              <a:spcPct val="0"/>
            </a:spcBef>
            <a:spcAft>
              <a:spcPct val="35000"/>
            </a:spcAft>
          </a:pPr>
          <a:r>
            <a:rPr lang="en-SG" sz="2800" b="1" kern="1200" dirty="0" err="1">
              <a:solidFill>
                <a:schemeClr val="tx1"/>
              </a:solidFill>
              <a:sym typeface="Wingdings" panose="05000000000000000000" pitchFamily="2" charset="2"/>
            </a:rPr>
            <a:t>Penguatan</a:t>
          </a:r>
          <a:r>
            <a:rPr lang="en-SG" sz="2800" b="1" kern="1200" dirty="0">
              <a:solidFill>
                <a:schemeClr val="tx1"/>
              </a:solidFill>
              <a:sym typeface="Wingdings" panose="05000000000000000000" pitchFamily="2" charset="2"/>
            </a:rPr>
            <a:t> </a:t>
          </a:r>
          <a:r>
            <a:rPr lang="en-SG" sz="2800" b="1" kern="1200" dirty="0" err="1">
              <a:solidFill>
                <a:schemeClr val="tx1"/>
              </a:solidFill>
              <a:sym typeface="Wingdings" panose="05000000000000000000" pitchFamily="2" charset="2"/>
            </a:rPr>
            <a:t>manajemen</a:t>
          </a:r>
          <a:r>
            <a:rPr lang="en-SG" sz="2800" b="1" kern="1200" dirty="0">
              <a:solidFill>
                <a:schemeClr val="tx1"/>
              </a:solidFill>
              <a:sym typeface="Wingdings" panose="05000000000000000000" pitchFamily="2" charset="2"/>
            </a:rPr>
            <a:t> </a:t>
          </a:r>
          <a:r>
            <a:rPr lang="en-SG" sz="2800" b="1" kern="1200" dirty="0" err="1">
              <a:solidFill>
                <a:schemeClr val="tx1"/>
              </a:solidFill>
              <a:sym typeface="Wingdings" panose="05000000000000000000" pitchFamily="2" charset="2"/>
            </a:rPr>
            <a:t>kesehatan</a:t>
          </a:r>
          <a:endParaRPr lang="en-US" sz="2800" b="1" kern="1200" dirty="0">
            <a:solidFill>
              <a:schemeClr val="tx1"/>
            </a:solidFill>
          </a:endParaRPr>
        </a:p>
      </dsp:txBody>
      <dsp:txXfrm rot="10800000">
        <a:off x="2360083" y="3989699"/>
        <a:ext cx="7653256" cy="768040"/>
      </dsp:txXfrm>
    </dsp:sp>
    <dsp:sp modelId="{F45AB4F2-0E83-4233-AC20-8522543DD087}">
      <dsp:nvSpPr>
        <dsp:cNvPr id="0" name=""/>
        <dsp:cNvSpPr/>
      </dsp:nvSpPr>
      <dsp:spPr>
        <a:xfrm>
          <a:off x="1784053" y="3989699"/>
          <a:ext cx="768040" cy="768040"/>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CB025-7527-4609-B86B-38A2F072B8BD}">
      <dsp:nvSpPr>
        <dsp:cNvPr id="0" name=""/>
        <dsp:cNvSpPr/>
      </dsp:nvSpPr>
      <dsp:spPr>
        <a:xfrm>
          <a:off x="1991856" y="1521419"/>
          <a:ext cx="2642242" cy="13211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id-ID" sz="3800" kern="1200" dirty="0"/>
            <a:t>PUSAT</a:t>
          </a:r>
          <a:endParaRPr lang="en-US" sz="3800" kern="1200" dirty="0"/>
        </a:p>
      </dsp:txBody>
      <dsp:txXfrm>
        <a:off x="2030550" y="1560113"/>
        <a:ext cx="2564854" cy="1243733"/>
      </dsp:txXfrm>
    </dsp:sp>
    <dsp:sp modelId="{DE6823CC-5347-421C-A693-2FAEAE636AD1}">
      <dsp:nvSpPr>
        <dsp:cNvPr id="0" name=""/>
        <dsp:cNvSpPr/>
      </dsp:nvSpPr>
      <dsp:spPr>
        <a:xfrm rot="18289469">
          <a:off x="4237172" y="1395089"/>
          <a:ext cx="1850748" cy="54492"/>
        </a:xfrm>
        <a:custGeom>
          <a:avLst/>
          <a:gdLst/>
          <a:ahLst/>
          <a:cxnLst/>
          <a:rect l="0" t="0" r="0" b="0"/>
          <a:pathLst>
            <a:path>
              <a:moveTo>
                <a:pt x="0" y="27246"/>
              </a:moveTo>
              <a:lnTo>
                <a:pt x="1850748" y="2724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116278" y="1376067"/>
        <a:ext cx="92537" cy="92537"/>
      </dsp:txXfrm>
    </dsp:sp>
    <dsp:sp modelId="{95B62853-654F-456E-8205-85C03D901598}">
      <dsp:nvSpPr>
        <dsp:cNvPr id="0" name=""/>
        <dsp:cNvSpPr/>
      </dsp:nvSpPr>
      <dsp:spPr>
        <a:xfrm>
          <a:off x="5690995" y="2130"/>
          <a:ext cx="3088860" cy="13211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id-ID" sz="3800" kern="1200" dirty="0">
              <a:solidFill>
                <a:schemeClr val="tx1"/>
              </a:solidFill>
            </a:rPr>
            <a:t>MENETAPKAN NSPK</a:t>
          </a:r>
          <a:endParaRPr lang="en-US" sz="3800" kern="1200" dirty="0">
            <a:solidFill>
              <a:schemeClr val="tx1"/>
            </a:solidFill>
          </a:endParaRPr>
        </a:p>
      </dsp:txBody>
      <dsp:txXfrm>
        <a:off x="5729689" y="40824"/>
        <a:ext cx="3011472" cy="1243733"/>
      </dsp:txXfrm>
    </dsp:sp>
    <dsp:sp modelId="{C4DE6499-FBAF-4F69-9BFB-ED99153AD022}">
      <dsp:nvSpPr>
        <dsp:cNvPr id="0" name=""/>
        <dsp:cNvSpPr/>
      </dsp:nvSpPr>
      <dsp:spPr>
        <a:xfrm>
          <a:off x="4634098" y="2154734"/>
          <a:ext cx="1056896" cy="54492"/>
        </a:xfrm>
        <a:custGeom>
          <a:avLst/>
          <a:gdLst/>
          <a:ahLst/>
          <a:cxnLst/>
          <a:rect l="0" t="0" r="0" b="0"/>
          <a:pathLst>
            <a:path>
              <a:moveTo>
                <a:pt x="0" y="27246"/>
              </a:moveTo>
              <a:lnTo>
                <a:pt x="1056896" y="27246"/>
              </a:lnTo>
            </a:path>
          </a:pathLst>
        </a:custGeom>
        <a:noFill/>
        <a:ln w="571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36124" y="2155558"/>
        <a:ext cx="52844" cy="52844"/>
      </dsp:txXfrm>
    </dsp:sp>
    <dsp:sp modelId="{9282D322-51F1-4826-A7C8-56A593E232C9}">
      <dsp:nvSpPr>
        <dsp:cNvPr id="0" name=""/>
        <dsp:cNvSpPr/>
      </dsp:nvSpPr>
      <dsp:spPr>
        <a:xfrm>
          <a:off x="5690995" y="1521419"/>
          <a:ext cx="3123341" cy="132112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id-ID" sz="3800" kern="1200" dirty="0"/>
            <a:t>MENETAPKAN SPM</a:t>
          </a:r>
          <a:endParaRPr lang="en-US" sz="3800" kern="1200" dirty="0"/>
        </a:p>
      </dsp:txBody>
      <dsp:txXfrm>
        <a:off x="5729689" y="1560113"/>
        <a:ext cx="3045953" cy="1243733"/>
      </dsp:txXfrm>
    </dsp:sp>
    <dsp:sp modelId="{3312D134-ABD2-46BC-A3DC-DF1BE5044862}">
      <dsp:nvSpPr>
        <dsp:cNvPr id="0" name=""/>
        <dsp:cNvSpPr/>
      </dsp:nvSpPr>
      <dsp:spPr>
        <a:xfrm rot="3310531">
          <a:off x="4237172" y="2914378"/>
          <a:ext cx="1850748" cy="54492"/>
        </a:xfrm>
        <a:custGeom>
          <a:avLst/>
          <a:gdLst/>
          <a:ahLst/>
          <a:cxnLst/>
          <a:rect l="0" t="0" r="0" b="0"/>
          <a:pathLst>
            <a:path>
              <a:moveTo>
                <a:pt x="0" y="27246"/>
              </a:moveTo>
              <a:lnTo>
                <a:pt x="1850748" y="27246"/>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116278" y="2895356"/>
        <a:ext cx="92537" cy="92537"/>
      </dsp:txXfrm>
    </dsp:sp>
    <dsp:sp modelId="{F824AAAE-BD1C-431C-ADE3-884891C6972F}">
      <dsp:nvSpPr>
        <dsp:cNvPr id="0" name=""/>
        <dsp:cNvSpPr/>
      </dsp:nvSpPr>
      <dsp:spPr>
        <a:xfrm>
          <a:off x="5690995" y="3040709"/>
          <a:ext cx="3080537" cy="132112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id-ID" sz="3800" kern="1200" dirty="0"/>
            <a:t>BINWAS</a:t>
          </a:r>
          <a:endParaRPr lang="en-US" sz="3800" kern="1200" dirty="0"/>
        </a:p>
      </dsp:txBody>
      <dsp:txXfrm>
        <a:off x="5729689" y="3079403"/>
        <a:ext cx="3003149" cy="1243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4BC83-007B-4F4F-9BFF-AB34133D1CE6}">
      <dsp:nvSpPr>
        <dsp:cNvPr id="0" name=""/>
        <dsp:cNvSpPr/>
      </dsp:nvSpPr>
      <dsp:spPr>
        <a:xfrm>
          <a:off x="567618" y="447320"/>
          <a:ext cx="2741069" cy="2741069"/>
        </a:xfrm>
        <a:prstGeom prst="blockArc">
          <a:avLst>
            <a:gd name="adj1" fmla="val 11879794"/>
            <a:gd name="adj2" fmla="val 16163326"/>
            <a:gd name="adj3" fmla="val 4638"/>
          </a:avLst>
        </a:prstGeom>
        <a:solidFill>
          <a:srgbClr val="92D050"/>
        </a:solidFill>
        <a:ln>
          <a:solidFill>
            <a:srgbClr val="FFFF00"/>
          </a:solidFill>
        </a:ln>
        <a:effectLst/>
      </dsp:spPr>
      <dsp:style>
        <a:lnRef idx="0">
          <a:scrgbClr r="0" g="0" b="0"/>
        </a:lnRef>
        <a:fillRef idx="1">
          <a:scrgbClr r="0" g="0" b="0"/>
        </a:fillRef>
        <a:effectRef idx="1">
          <a:scrgbClr r="0" g="0" b="0"/>
        </a:effectRef>
        <a:fontRef idx="minor">
          <a:schemeClr val="lt1"/>
        </a:fontRef>
      </dsp:style>
    </dsp:sp>
    <dsp:sp modelId="{953FAC50-CBCA-4951-A791-D5AB11ED72F5}">
      <dsp:nvSpPr>
        <dsp:cNvPr id="0" name=""/>
        <dsp:cNvSpPr/>
      </dsp:nvSpPr>
      <dsp:spPr>
        <a:xfrm>
          <a:off x="527957" y="395562"/>
          <a:ext cx="2864911" cy="2832676"/>
        </a:xfrm>
        <a:prstGeom prst="blockArc">
          <a:avLst>
            <a:gd name="adj1" fmla="val 7560000"/>
            <a:gd name="adj2" fmla="val 11880000"/>
            <a:gd name="adj3" fmla="val 4638"/>
          </a:avLst>
        </a:prstGeom>
        <a:solidFill>
          <a:srgbClr val="92D050"/>
        </a:solidFill>
        <a:ln>
          <a:noFill/>
        </a:ln>
        <a:effectLst/>
      </dsp:spPr>
      <dsp:style>
        <a:lnRef idx="0">
          <a:scrgbClr r="0" g="0" b="0"/>
        </a:lnRef>
        <a:fillRef idx="1">
          <a:scrgbClr r="0" g="0" b="0"/>
        </a:fillRef>
        <a:effectRef idx="1">
          <a:scrgbClr r="0" g="0" b="0"/>
        </a:effectRef>
        <a:fontRef idx="minor">
          <a:schemeClr val="lt1"/>
        </a:fontRef>
      </dsp:style>
    </dsp:sp>
    <dsp:sp modelId="{6801056C-6CCE-4314-B077-8067ADF3FB42}">
      <dsp:nvSpPr>
        <dsp:cNvPr id="0" name=""/>
        <dsp:cNvSpPr/>
      </dsp:nvSpPr>
      <dsp:spPr>
        <a:xfrm>
          <a:off x="589878" y="441365"/>
          <a:ext cx="2741069" cy="2741069"/>
        </a:xfrm>
        <a:prstGeom prst="blockArc">
          <a:avLst>
            <a:gd name="adj1" fmla="val 3240000"/>
            <a:gd name="adj2" fmla="val 7560000"/>
            <a:gd name="adj3" fmla="val 4638"/>
          </a:avLst>
        </a:prstGeom>
        <a:solidFill>
          <a:srgbClr val="92D050"/>
        </a:solidFill>
        <a:ln>
          <a:noFill/>
        </a:ln>
        <a:effectLst/>
      </dsp:spPr>
      <dsp:style>
        <a:lnRef idx="0">
          <a:scrgbClr r="0" g="0" b="0"/>
        </a:lnRef>
        <a:fillRef idx="1">
          <a:scrgbClr r="0" g="0" b="0"/>
        </a:fillRef>
        <a:effectRef idx="1">
          <a:scrgbClr r="0" g="0" b="0"/>
        </a:effectRef>
        <a:fontRef idx="minor">
          <a:schemeClr val="lt1"/>
        </a:fontRef>
      </dsp:style>
    </dsp:sp>
    <dsp:sp modelId="{ABDDF3A8-E387-4E3C-82EB-BFCAA42FF84C}">
      <dsp:nvSpPr>
        <dsp:cNvPr id="0" name=""/>
        <dsp:cNvSpPr/>
      </dsp:nvSpPr>
      <dsp:spPr>
        <a:xfrm>
          <a:off x="655706" y="396470"/>
          <a:ext cx="2741069" cy="2741069"/>
        </a:xfrm>
        <a:prstGeom prst="blockArc">
          <a:avLst>
            <a:gd name="adj1" fmla="val 20564502"/>
            <a:gd name="adj2" fmla="val 3444638"/>
            <a:gd name="adj3" fmla="val 4638"/>
          </a:avLst>
        </a:prstGeom>
        <a:solidFill>
          <a:srgbClr val="92D050"/>
        </a:solidFill>
        <a:ln>
          <a:noFill/>
        </a:ln>
        <a:effectLst/>
      </dsp:spPr>
      <dsp:style>
        <a:lnRef idx="0">
          <a:scrgbClr r="0" g="0" b="0"/>
        </a:lnRef>
        <a:fillRef idx="1">
          <a:scrgbClr r="0" g="0" b="0"/>
        </a:fillRef>
        <a:effectRef idx="1">
          <a:scrgbClr r="0" g="0" b="0"/>
        </a:effectRef>
        <a:fontRef idx="minor">
          <a:schemeClr val="lt1"/>
        </a:fontRef>
      </dsp:style>
    </dsp:sp>
    <dsp:sp modelId="{A2337A4C-F42D-4CA1-8144-F2A30F3181BB}">
      <dsp:nvSpPr>
        <dsp:cNvPr id="0" name=""/>
        <dsp:cNvSpPr/>
      </dsp:nvSpPr>
      <dsp:spPr>
        <a:xfrm>
          <a:off x="669382" y="438078"/>
          <a:ext cx="2741069" cy="2741069"/>
        </a:xfrm>
        <a:prstGeom prst="blockArc">
          <a:avLst>
            <a:gd name="adj1" fmla="val 15959037"/>
            <a:gd name="adj2" fmla="val 20452028"/>
            <a:gd name="adj3" fmla="val 4638"/>
          </a:avLst>
        </a:prstGeom>
        <a:solidFill>
          <a:srgbClr val="92D050"/>
        </a:solidFill>
        <a:ln>
          <a:noFill/>
        </a:ln>
        <a:effectLst/>
      </dsp:spPr>
      <dsp:style>
        <a:lnRef idx="0">
          <a:scrgbClr r="0" g="0" b="0"/>
        </a:lnRef>
        <a:fillRef idx="1">
          <a:scrgbClr r="0" g="0" b="0"/>
        </a:fillRef>
        <a:effectRef idx="1">
          <a:scrgbClr r="0" g="0" b="0"/>
        </a:effectRef>
        <a:fontRef idx="minor">
          <a:schemeClr val="lt1"/>
        </a:fontRef>
      </dsp:style>
    </dsp:sp>
    <dsp:sp modelId="{C5F01D7A-5E01-4727-ADCD-B04F30EA8BCE}">
      <dsp:nvSpPr>
        <dsp:cNvPr id="0" name=""/>
        <dsp:cNvSpPr/>
      </dsp:nvSpPr>
      <dsp:spPr>
        <a:xfrm>
          <a:off x="1320406" y="1089854"/>
          <a:ext cx="1328102" cy="1328102"/>
        </a:xfrm>
        <a:prstGeom prst="ellipse">
          <a:avLst/>
        </a:prstGeom>
        <a:solidFill>
          <a:sysClr val="windowText" lastClr="000000"/>
        </a:solidFill>
        <a:ln w="22225"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buNone/>
          </a:pPr>
          <a:r>
            <a:rPr lang="id-ID" sz="900" b="1"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PELAYANAN KESEHATAN DAN GIZI MASYARAKAT</a:t>
          </a:r>
        </a:p>
      </dsp:txBody>
      <dsp:txXfrm>
        <a:off x="1514902" y="1284350"/>
        <a:ext cx="939110" cy="939110"/>
      </dsp:txXfrm>
    </dsp:sp>
    <dsp:sp modelId="{8A156995-3C5C-4C46-A24E-B2C961556BDA}">
      <dsp:nvSpPr>
        <dsp:cNvPr id="0" name=""/>
        <dsp:cNvSpPr/>
      </dsp:nvSpPr>
      <dsp:spPr>
        <a:xfrm>
          <a:off x="1431355" y="-41660"/>
          <a:ext cx="1029600" cy="1029600"/>
        </a:xfrm>
        <a:prstGeom prst="ellipse">
          <a:avLst/>
        </a:prstGeom>
        <a:solidFill>
          <a:sysClr val="windowText" lastClr="000000"/>
        </a:solidFill>
        <a:ln w="22225"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buNone/>
          </a:pPr>
          <a:r>
            <a:rPr lang="id-ID" sz="800" b="0"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Kesehatan Ibu, Anak, Keluarga Berencana dan Kesehatan Reproduksi</a:t>
          </a:r>
          <a:endParaRPr lang="id-ID" sz="800" b="0" u="none"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1582136" y="109121"/>
        <a:ext cx="728038" cy="728038"/>
      </dsp:txXfrm>
    </dsp:sp>
    <dsp:sp modelId="{999915AF-6C15-4DE1-8451-0D4613FAE361}">
      <dsp:nvSpPr>
        <dsp:cNvPr id="0" name=""/>
        <dsp:cNvSpPr/>
      </dsp:nvSpPr>
      <dsp:spPr>
        <a:xfrm>
          <a:off x="2831841" y="896936"/>
          <a:ext cx="945770" cy="945770"/>
        </a:xfrm>
        <a:prstGeom prst="ellipse">
          <a:avLst/>
        </a:prstGeom>
        <a:solidFill>
          <a:sysClr val="windowText" lastClr="000000"/>
        </a:solidFill>
        <a:ln w="22225"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buNone/>
          </a:pPr>
          <a:r>
            <a:rPr lang="id-ID" sz="1000" b="0"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Percepatan Penurunan </a:t>
          </a:r>
          <a:r>
            <a:rPr lang="id-ID" sz="1000" b="0" i="1"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Stunting</a:t>
          </a:r>
          <a:endParaRPr lang="id-ID" sz="1000" b="0" u="none"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2970346" y="1035441"/>
        <a:ext cx="668760" cy="668760"/>
      </dsp:txXfrm>
    </dsp:sp>
    <dsp:sp modelId="{AAA2657D-AE45-4348-8DCC-9D056072856E}">
      <dsp:nvSpPr>
        <dsp:cNvPr id="0" name=""/>
        <dsp:cNvSpPr/>
      </dsp:nvSpPr>
      <dsp:spPr>
        <a:xfrm>
          <a:off x="2274432" y="2422095"/>
          <a:ext cx="945770" cy="945770"/>
        </a:xfrm>
        <a:prstGeom prst="ellipse">
          <a:avLst/>
        </a:prstGeom>
        <a:solidFill>
          <a:sysClr val="windowText" lastClr="000000"/>
        </a:solidFill>
        <a:ln w="22225"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buNone/>
          </a:pPr>
          <a:r>
            <a:rPr lang="id-ID" sz="800" b="0"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Penguatan Gerakan Masyarakat Hidup Sehat dan Pengendalian Penyakit</a:t>
          </a:r>
          <a:endParaRPr lang="id-ID" sz="800" b="0" u="none"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2412937" y="2560600"/>
        <a:ext cx="668760" cy="668760"/>
      </dsp:txXfrm>
    </dsp:sp>
    <dsp:sp modelId="{AC02FDD3-6B40-4930-8516-3E8FE4949660}">
      <dsp:nvSpPr>
        <dsp:cNvPr id="0" name=""/>
        <dsp:cNvSpPr/>
      </dsp:nvSpPr>
      <dsp:spPr>
        <a:xfrm>
          <a:off x="700624" y="2422095"/>
          <a:ext cx="945770" cy="945770"/>
        </a:xfrm>
        <a:prstGeom prst="ellipse">
          <a:avLst/>
        </a:prstGeom>
        <a:solidFill>
          <a:sysClr val="windowText" lastClr="000000"/>
        </a:solidFill>
        <a:ln w="22225"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buNone/>
          </a:pPr>
          <a:r>
            <a:rPr lang="id-ID" sz="900" b="0"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Akses dan Mutu Pelayanan Kesehatan </a:t>
          </a:r>
          <a:endParaRPr lang="id-ID" sz="900" b="0" u="none"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839129" y="2560600"/>
        <a:ext cx="668760" cy="668760"/>
      </dsp:txXfrm>
    </dsp:sp>
    <dsp:sp modelId="{8846C95F-6DF0-4767-9D35-7B53D76582ED}">
      <dsp:nvSpPr>
        <dsp:cNvPr id="0" name=""/>
        <dsp:cNvSpPr/>
      </dsp:nvSpPr>
      <dsp:spPr>
        <a:xfrm>
          <a:off x="205989" y="917014"/>
          <a:ext cx="962372" cy="962372"/>
        </a:xfrm>
        <a:prstGeom prst="ellipse">
          <a:avLst/>
        </a:prstGeom>
        <a:solidFill>
          <a:sysClr val="windowText" lastClr="000000"/>
        </a:solidFill>
        <a:ln w="22225"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buNone/>
          </a:pPr>
          <a:r>
            <a:rPr lang="id-ID" sz="900" b="0" kern="1200" noProof="1">
              <a:solidFill>
                <a:sysClr val="window" lastClr="FFFFFF"/>
              </a:solidFill>
              <a:latin typeface="Tahoma" panose="020B0604030504040204" pitchFamily="34" charset="0"/>
              <a:ea typeface="Tahoma" panose="020B0604030504040204" pitchFamily="34" charset="0"/>
              <a:cs typeface="Tahoma" panose="020B0604030504040204" pitchFamily="34" charset="0"/>
            </a:rPr>
            <a:t>Peningkatan Efektivitas Pengawasan Obat dan Makanan </a:t>
          </a:r>
        </a:p>
      </dsp:txBody>
      <dsp:txXfrm>
        <a:off x="346925" y="1057950"/>
        <a:ext cx="680500" cy="6805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9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8294"/>
          </a:xfrm>
          <a:prstGeom prst="rect">
            <a:avLst/>
          </a:prstGeom>
        </p:spPr>
        <p:txBody>
          <a:bodyPr vert="horz" lIns="93177" tIns="46589" rIns="93177" bIns="46589" rtlCol="0"/>
          <a:lstStyle>
            <a:lvl1pPr algn="r">
              <a:defRPr sz="1200"/>
            </a:lvl1pPr>
          </a:lstStyle>
          <a:p>
            <a:fld id="{9A7E9409-12A7-41EA-B990-F830E0B5CA01}" type="datetimeFigureOut">
              <a:rPr lang="en-US" smtClean="0"/>
              <a:t>7/10/2018</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9486"/>
            <a:ext cx="5438140" cy="391048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5659" cy="49829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3107"/>
            <a:ext cx="2945659" cy="498293"/>
          </a:xfrm>
          <a:prstGeom prst="rect">
            <a:avLst/>
          </a:prstGeom>
        </p:spPr>
        <p:txBody>
          <a:bodyPr vert="horz" lIns="93177" tIns="46589" rIns="93177" bIns="46589" rtlCol="0" anchor="b"/>
          <a:lstStyle>
            <a:lvl1pPr algn="r">
              <a:defRPr sz="1200"/>
            </a:lvl1pPr>
          </a:lstStyle>
          <a:p>
            <a:fld id="{61F21105-8510-4E8A-95B8-768211A861C0}" type="slidenum">
              <a:rPr lang="en-US" smtClean="0"/>
              <a:t>‹#›</a:t>
            </a:fld>
            <a:endParaRPr lang="en-US"/>
          </a:p>
        </p:txBody>
      </p:sp>
    </p:spTree>
    <p:extLst>
      <p:ext uri="{BB962C8B-B14F-4D97-AF65-F5344CB8AC3E}">
        <p14:creationId xmlns:p14="http://schemas.microsoft.com/office/powerpoint/2010/main" val="426462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52475"/>
            <a:ext cx="5956300" cy="3351213"/>
          </a:xfrm>
        </p:spPr>
      </p:sp>
      <p:sp>
        <p:nvSpPr>
          <p:cNvPr id="3" name="Notes Placeholder 2"/>
          <p:cNvSpPr>
            <a:spLocks noGrp="1"/>
          </p:cNvSpPr>
          <p:nvPr>
            <p:ph type="body" idx="1"/>
          </p:nvPr>
        </p:nvSpPr>
        <p:spPr/>
        <p:txBody>
          <a:bodyPr/>
          <a:lstStyle/>
          <a:p>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a:t>
            </a:fld>
            <a:endParaRPr lang="en-US"/>
          </a:p>
        </p:txBody>
      </p:sp>
    </p:spTree>
    <p:extLst>
      <p:ext uri="{BB962C8B-B14F-4D97-AF65-F5344CB8AC3E}">
        <p14:creationId xmlns:p14="http://schemas.microsoft.com/office/powerpoint/2010/main" val="194253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454025"/>
            <a:ext cx="5954713" cy="3351213"/>
          </a:xfrm>
        </p:spPr>
      </p:sp>
      <p:sp>
        <p:nvSpPr>
          <p:cNvPr id="3" name="Notes Placeholder 2"/>
          <p:cNvSpPr>
            <a:spLocks noGrp="1"/>
          </p:cNvSpPr>
          <p:nvPr>
            <p:ph type="body" idx="1"/>
          </p:nvPr>
        </p:nvSpPr>
        <p:spPr>
          <a:xfrm>
            <a:off x="692082" y="4155381"/>
            <a:ext cx="5438140" cy="5192617"/>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id-ID" sz="1400" dirty="0">
                <a:latin typeface="Arial "/>
              </a:rPr>
              <a:t>DEFINISI SPM, adalah :</a:t>
            </a:r>
          </a:p>
          <a:p>
            <a:pPr marL="0" indent="0" algn="l">
              <a:lnSpc>
                <a:spcPct val="120000"/>
              </a:lnSpc>
              <a:buNone/>
            </a:pPr>
            <a:endParaRPr lang="id-ID" sz="1400" dirty="0">
              <a:latin typeface="Arial "/>
            </a:endParaRPr>
          </a:p>
          <a:p>
            <a:pPr marL="514350" indent="-514350" algn="l">
              <a:lnSpc>
                <a:spcPct val="120000"/>
              </a:lnSpc>
              <a:buAutoNum type="arabicPeriod"/>
            </a:pPr>
            <a:r>
              <a:rPr lang="id-ID" sz="1400" dirty="0">
                <a:latin typeface="Arial "/>
              </a:rPr>
              <a:t>K</a:t>
            </a:r>
            <a:r>
              <a:rPr lang="en-US" sz="1400" dirty="0" err="1">
                <a:latin typeface="Arial "/>
              </a:rPr>
              <a:t>etentuan</a:t>
            </a:r>
            <a:r>
              <a:rPr lang="en-US" sz="1400" dirty="0">
                <a:latin typeface="Arial "/>
              </a:rPr>
              <a:t> </a:t>
            </a:r>
            <a:r>
              <a:rPr lang="en-US" sz="1400" dirty="0" err="1">
                <a:latin typeface="Arial "/>
              </a:rPr>
              <a:t>mengenai</a:t>
            </a:r>
            <a:r>
              <a:rPr lang="en-US" sz="1400" dirty="0">
                <a:latin typeface="Arial "/>
              </a:rPr>
              <a:t> </a:t>
            </a:r>
            <a:r>
              <a:rPr lang="en-US" sz="1400" dirty="0" err="1">
                <a:latin typeface="Arial "/>
              </a:rPr>
              <a:t>jenis</a:t>
            </a:r>
            <a:r>
              <a:rPr lang="en-US" sz="1400" dirty="0">
                <a:latin typeface="Arial "/>
              </a:rPr>
              <a:t> </a:t>
            </a:r>
            <a:r>
              <a:rPr lang="en-US" sz="1400" dirty="0" err="1">
                <a:latin typeface="Arial "/>
              </a:rPr>
              <a:t>dan</a:t>
            </a:r>
            <a:r>
              <a:rPr lang="en-US" sz="1400" dirty="0">
                <a:latin typeface="Arial "/>
              </a:rPr>
              <a:t> </a:t>
            </a:r>
            <a:r>
              <a:rPr lang="en-US" sz="1400" dirty="0" err="1">
                <a:latin typeface="Arial "/>
              </a:rPr>
              <a:t>mutu</a:t>
            </a:r>
            <a:r>
              <a:rPr lang="en-US" sz="1400" dirty="0">
                <a:latin typeface="Arial "/>
              </a:rPr>
              <a:t> </a:t>
            </a:r>
            <a:r>
              <a:rPr lang="en-US" sz="1400" dirty="0" err="1">
                <a:latin typeface="Arial "/>
              </a:rPr>
              <a:t>Pelayanan</a:t>
            </a:r>
            <a:r>
              <a:rPr lang="en-US" sz="1400" dirty="0">
                <a:latin typeface="Arial "/>
              </a:rPr>
              <a:t> Dasar yang </a:t>
            </a:r>
            <a:r>
              <a:rPr lang="en-US" sz="1400" dirty="0" err="1">
                <a:latin typeface="Arial "/>
              </a:rPr>
              <a:t>merupakan</a:t>
            </a:r>
            <a:r>
              <a:rPr lang="en-US" sz="1400" dirty="0">
                <a:latin typeface="Arial "/>
              </a:rPr>
              <a:t> </a:t>
            </a:r>
            <a:r>
              <a:rPr lang="en-US" sz="1400" dirty="0" err="1">
                <a:latin typeface="Arial "/>
              </a:rPr>
              <a:t>Urusan</a:t>
            </a:r>
            <a:r>
              <a:rPr lang="en-US" sz="1400" dirty="0">
                <a:latin typeface="Arial "/>
              </a:rPr>
              <a:t> </a:t>
            </a:r>
            <a:r>
              <a:rPr lang="en-US" sz="1400" dirty="0" err="1">
                <a:latin typeface="Arial "/>
              </a:rPr>
              <a:t>Pemerintahan</a:t>
            </a:r>
            <a:r>
              <a:rPr lang="en-US" sz="1400" dirty="0">
                <a:latin typeface="Arial "/>
              </a:rPr>
              <a:t> </a:t>
            </a:r>
            <a:r>
              <a:rPr lang="en-US" sz="1400" dirty="0" err="1">
                <a:latin typeface="Arial "/>
              </a:rPr>
              <a:t>Wajib</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r>
              <a:rPr lang="en-US" sz="1400" dirty="0" err="1">
                <a:latin typeface="Arial "/>
              </a:rPr>
              <a:t>secara</a:t>
            </a:r>
            <a:r>
              <a:rPr lang="en-US" sz="1400" dirty="0">
                <a:latin typeface="Arial "/>
              </a:rPr>
              <a:t> minimal.</a:t>
            </a:r>
            <a:endParaRPr lang="id-ID" sz="1400" dirty="0">
              <a:latin typeface="Arial "/>
            </a:endParaRPr>
          </a:p>
          <a:p>
            <a:pPr marL="514350" indent="-514350" algn="l">
              <a:lnSpc>
                <a:spcPct val="120000"/>
              </a:lnSpc>
              <a:buAutoNum type="arabicPeriod"/>
            </a:pPr>
            <a:r>
              <a:rPr lang="en-US" sz="1400" dirty="0" err="1">
                <a:latin typeface="Arial "/>
              </a:rPr>
              <a:t>Pelayanan</a:t>
            </a:r>
            <a:r>
              <a:rPr lang="en-US" sz="1400" dirty="0">
                <a:latin typeface="Arial "/>
              </a:rPr>
              <a:t> Dasar </a:t>
            </a:r>
            <a:r>
              <a:rPr lang="en-US" sz="1400" dirty="0" err="1">
                <a:latin typeface="Arial "/>
              </a:rPr>
              <a:t>adalah</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publik</a:t>
            </a:r>
            <a:r>
              <a:rPr lang="en-US" sz="1400" dirty="0">
                <a:latin typeface="Arial "/>
              </a:rPr>
              <a:t> </a:t>
            </a:r>
            <a:r>
              <a:rPr lang="en-US" sz="1400" dirty="0" err="1">
                <a:latin typeface="Arial "/>
              </a:rPr>
              <a:t>untuk</a:t>
            </a:r>
            <a:r>
              <a:rPr lang="en-US" sz="1400" dirty="0">
                <a:latin typeface="Arial "/>
              </a:rPr>
              <a:t> </a:t>
            </a:r>
            <a:r>
              <a:rPr lang="en-US" sz="1400" dirty="0" err="1">
                <a:latin typeface="Arial "/>
              </a:rPr>
              <a:t>memenuhi</a:t>
            </a:r>
            <a:r>
              <a:rPr lang="en-US" sz="1400" dirty="0">
                <a:latin typeface="Arial "/>
              </a:rPr>
              <a:t> </a:t>
            </a: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endParaRPr lang="id-ID" sz="1400" dirty="0">
              <a:latin typeface="Arial "/>
            </a:endParaRPr>
          </a:p>
          <a:p>
            <a:pPr marL="514350" indent="-514350" algn="l">
              <a:lnSpc>
                <a:spcPct val="120000"/>
              </a:lnSpc>
              <a:buAutoNum type="arabicPeriod"/>
            </a:pP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r>
              <a:rPr lang="id-ID" sz="1400" dirty="0">
                <a:latin typeface="Arial "/>
              </a:rPr>
              <a:t>adalah </a:t>
            </a:r>
            <a:r>
              <a:rPr lang="en-US" sz="1400" dirty="0" err="1">
                <a:latin typeface="Arial "/>
              </a:rPr>
              <a:t>barang</a:t>
            </a:r>
            <a:r>
              <a:rPr lang="en-US" sz="1400" dirty="0">
                <a:latin typeface="Arial "/>
              </a:rPr>
              <a:t> </a:t>
            </a:r>
            <a:r>
              <a:rPr lang="en-US" sz="1400" dirty="0" err="1">
                <a:latin typeface="Arial "/>
              </a:rPr>
              <a:t>dan</a:t>
            </a:r>
            <a:r>
              <a:rPr lang="en-US" sz="1400" dirty="0">
                <a:latin typeface="Arial "/>
              </a:rPr>
              <a:t>/</a:t>
            </a:r>
            <a:r>
              <a:rPr lang="en-US" sz="1400" dirty="0" err="1">
                <a:latin typeface="Arial "/>
              </a:rPr>
              <a:t>atau</a:t>
            </a:r>
            <a:r>
              <a:rPr lang="en-US" sz="1400" dirty="0">
                <a:latin typeface="Arial "/>
              </a:rPr>
              <a:t> </a:t>
            </a:r>
            <a:r>
              <a:rPr lang="en-US" sz="1400" dirty="0" err="1">
                <a:latin typeface="Arial "/>
              </a:rPr>
              <a:t>jasa</a:t>
            </a:r>
            <a:r>
              <a:rPr lang="en-US" sz="1400" dirty="0">
                <a:latin typeface="Arial "/>
              </a:rPr>
              <a:t> </a:t>
            </a:r>
            <a:r>
              <a:rPr lang="en-US" sz="1400" dirty="0" err="1">
                <a:latin typeface="Arial "/>
              </a:rPr>
              <a:t>dengan</a:t>
            </a:r>
            <a:r>
              <a:rPr lang="en-US" sz="1400" dirty="0">
                <a:latin typeface="Arial "/>
              </a:rPr>
              <a:t> </a:t>
            </a:r>
            <a:r>
              <a:rPr lang="en-US" sz="1400" dirty="0" err="1">
                <a:latin typeface="Arial "/>
              </a:rPr>
              <a:t>kualitas</a:t>
            </a:r>
            <a:r>
              <a:rPr lang="en-US" sz="1400" dirty="0">
                <a:latin typeface="Arial "/>
              </a:rPr>
              <a:t> </a:t>
            </a:r>
            <a:r>
              <a:rPr lang="en-US" sz="1400" dirty="0" err="1">
                <a:latin typeface="Arial "/>
              </a:rPr>
              <a:t>dan</a:t>
            </a:r>
            <a:r>
              <a:rPr lang="en-US" sz="1400" dirty="0">
                <a:latin typeface="Arial "/>
              </a:rPr>
              <a:t> </a:t>
            </a:r>
            <a:r>
              <a:rPr lang="en-US" sz="1400" dirty="0" err="1">
                <a:latin typeface="Arial "/>
              </a:rPr>
              <a:t>jumlah</a:t>
            </a:r>
            <a:r>
              <a:rPr lang="en-US" sz="1400" dirty="0">
                <a:latin typeface="Arial "/>
              </a:rPr>
              <a:t> </a:t>
            </a:r>
            <a:r>
              <a:rPr lang="en-US" sz="1400" dirty="0" err="1">
                <a:latin typeface="Arial "/>
              </a:rPr>
              <a:t>tertentu</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individu</a:t>
            </a:r>
            <a:r>
              <a:rPr lang="en-US" sz="1400" dirty="0">
                <a:latin typeface="Arial "/>
              </a:rPr>
              <a:t> agar </a:t>
            </a:r>
            <a:r>
              <a:rPr lang="en-US" sz="1400" dirty="0" err="1">
                <a:latin typeface="Arial "/>
              </a:rPr>
              <a:t>dapat</a:t>
            </a:r>
            <a:r>
              <a:rPr lang="en-US" sz="1400" dirty="0">
                <a:latin typeface="Arial "/>
              </a:rPr>
              <a:t> </a:t>
            </a:r>
            <a:r>
              <a:rPr lang="en-US" sz="1400" dirty="0" err="1">
                <a:latin typeface="Arial "/>
              </a:rPr>
              <a:t>hidup</a:t>
            </a:r>
            <a:r>
              <a:rPr lang="en-US" sz="1400" dirty="0">
                <a:latin typeface="Arial "/>
              </a:rPr>
              <a:t> </a:t>
            </a:r>
            <a:r>
              <a:rPr lang="en-US" sz="1400" dirty="0" err="1">
                <a:latin typeface="Arial "/>
              </a:rPr>
              <a:t>secara</a:t>
            </a:r>
            <a:r>
              <a:rPr lang="en-US" sz="1400" dirty="0">
                <a:latin typeface="Arial "/>
              </a:rPr>
              <a:t> </a:t>
            </a:r>
            <a:r>
              <a:rPr lang="en-US" sz="1400" dirty="0" err="1">
                <a:latin typeface="Arial "/>
              </a:rPr>
              <a:t>layak</a:t>
            </a:r>
            <a:r>
              <a:rPr lang="en-US" sz="1400" dirty="0">
                <a:latin typeface="Arial "/>
              </a:rPr>
              <a:t>. </a:t>
            </a:r>
            <a:endParaRPr lang="id-ID" sz="1400" dirty="0">
              <a:latin typeface="Arial "/>
            </a:endParaRPr>
          </a:p>
          <a:p>
            <a:pPr marL="514350" indent="-514350" algn="l">
              <a:lnSpc>
                <a:spcPct val="120000"/>
              </a:lnSpc>
              <a:buAutoNum type="arabicPeriod"/>
            </a:pPr>
            <a:r>
              <a:rPr lang="en-US" sz="1400" dirty="0" err="1">
                <a:latin typeface="Arial "/>
              </a:rPr>
              <a:t>Jenis</a:t>
            </a:r>
            <a:r>
              <a:rPr lang="en-US" sz="1400" dirty="0">
                <a:latin typeface="Arial "/>
              </a:rPr>
              <a:t> </a:t>
            </a:r>
            <a:r>
              <a:rPr lang="en-US" sz="1400" dirty="0" err="1">
                <a:latin typeface="Arial "/>
              </a:rPr>
              <a:t>Pelayanan</a:t>
            </a:r>
            <a:r>
              <a:rPr lang="en-US" sz="1400" dirty="0">
                <a:latin typeface="Arial "/>
              </a:rPr>
              <a:t> Dasar </a:t>
            </a:r>
            <a:r>
              <a:rPr lang="en-US" sz="1400" dirty="0" err="1">
                <a:latin typeface="Arial "/>
              </a:rPr>
              <a:t>adalah</a:t>
            </a:r>
            <a:r>
              <a:rPr lang="en-US" sz="1400" dirty="0">
                <a:latin typeface="Arial "/>
              </a:rPr>
              <a:t> </a:t>
            </a:r>
            <a:r>
              <a:rPr lang="en-US" sz="1400" dirty="0" err="1">
                <a:latin typeface="Arial "/>
              </a:rPr>
              <a:t>jenis</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dalam</a:t>
            </a:r>
            <a:r>
              <a:rPr lang="en-US" sz="1400" dirty="0">
                <a:latin typeface="Arial "/>
              </a:rPr>
              <a:t> </a:t>
            </a:r>
            <a:r>
              <a:rPr lang="en-US" sz="1400" dirty="0" err="1">
                <a:latin typeface="Arial "/>
              </a:rPr>
              <a:t>rangka</a:t>
            </a:r>
            <a:r>
              <a:rPr lang="en-US" sz="1400" dirty="0">
                <a:latin typeface="Arial "/>
              </a:rPr>
              <a:t> </a:t>
            </a:r>
            <a:r>
              <a:rPr lang="en-US" sz="1400" dirty="0" err="1">
                <a:latin typeface="Arial "/>
              </a:rPr>
              <a:t>penyediaan</a:t>
            </a:r>
            <a:r>
              <a:rPr lang="en-US" sz="1400" dirty="0">
                <a:latin typeface="Arial "/>
              </a:rPr>
              <a:t> </a:t>
            </a:r>
            <a:r>
              <a:rPr lang="en-US" sz="1400" dirty="0" err="1">
                <a:latin typeface="Arial "/>
              </a:rPr>
              <a:t>barang</a:t>
            </a:r>
            <a:r>
              <a:rPr lang="en-US" sz="1400" dirty="0">
                <a:latin typeface="Arial "/>
              </a:rPr>
              <a:t> </a:t>
            </a:r>
            <a:r>
              <a:rPr lang="en-US" sz="1400" dirty="0" err="1">
                <a:latin typeface="Arial "/>
              </a:rPr>
              <a:t>dan</a:t>
            </a:r>
            <a:r>
              <a:rPr lang="en-US" sz="1400" dirty="0">
                <a:latin typeface="Arial "/>
              </a:rPr>
              <a:t>/</a:t>
            </a:r>
            <a:r>
              <a:rPr lang="en-US" sz="1400" dirty="0" err="1">
                <a:latin typeface="Arial "/>
              </a:rPr>
              <a:t>atau</a:t>
            </a:r>
            <a:r>
              <a:rPr lang="en-US" sz="1400" dirty="0">
                <a:latin typeface="Arial "/>
              </a:rPr>
              <a:t> </a:t>
            </a:r>
            <a:r>
              <a:rPr lang="en-US" sz="1400" dirty="0" err="1">
                <a:latin typeface="Arial "/>
              </a:rPr>
              <a:t>jasa</a:t>
            </a:r>
            <a:r>
              <a:rPr lang="en-US" sz="1400" dirty="0">
                <a:latin typeface="Arial "/>
              </a:rPr>
              <a:t> </a:t>
            </a: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endParaRPr lang="id-ID" sz="1400" dirty="0">
              <a:latin typeface="Arial "/>
            </a:endParaRPr>
          </a:p>
          <a:p>
            <a:pPr marL="514350" indent="-514350" algn="l">
              <a:lnSpc>
                <a:spcPct val="120000"/>
              </a:lnSpc>
              <a:buAutoNum type="arabicPeriod"/>
            </a:pPr>
            <a:r>
              <a:rPr lang="en-US" sz="1400" dirty="0" err="1">
                <a:latin typeface="Arial "/>
              </a:rPr>
              <a:t>Mutu</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adalah</a:t>
            </a:r>
            <a:r>
              <a:rPr lang="en-US" sz="1400" dirty="0">
                <a:latin typeface="Arial "/>
              </a:rPr>
              <a:t> </a:t>
            </a:r>
            <a:r>
              <a:rPr lang="en-US" sz="1400" dirty="0" err="1">
                <a:latin typeface="Arial "/>
              </a:rPr>
              <a:t>kualitas</a:t>
            </a:r>
            <a:r>
              <a:rPr lang="en-US" sz="1400" dirty="0">
                <a:latin typeface="Arial "/>
              </a:rPr>
              <a:t> </a:t>
            </a:r>
            <a:r>
              <a:rPr lang="en-US" sz="1400" dirty="0" err="1">
                <a:latin typeface="Arial "/>
              </a:rPr>
              <a:t>barang</a:t>
            </a:r>
            <a:r>
              <a:rPr lang="en-US" sz="1400" dirty="0">
                <a:latin typeface="Arial "/>
              </a:rPr>
              <a:t> </a:t>
            </a:r>
            <a:r>
              <a:rPr lang="en-US" sz="1400" dirty="0" err="1">
                <a:latin typeface="Arial "/>
              </a:rPr>
              <a:t>dan</a:t>
            </a:r>
            <a:r>
              <a:rPr lang="en-US" sz="1400" dirty="0">
                <a:latin typeface="Arial "/>
              </a:rPr>
              <a:t>/</a:t>
            </a:r>
            <a:r>
              <a:rPr lang="en-US" sz="1400" dirty="0" err="1">
                <a:latin typeface="Arial "/>
              </a:rPr>
              <a:t>atau</a:t>
            </a:r>
            <a:r>
              <a:rPr lang="en-US" sz="1400" dirty="0">
                <a:latin typeface="Arial "/>
              </a:rPr>
              <a:t> </a:t>
            </a:r>
            <a:r>
              <a:rPr lang="en-US" sz="1400" dirty="0" err="1">
                <a:latin typeface="Arial "/>
              </a:rPr>
              <a:t>jasa</a:t>
            </a:r>
            <a:r>
              <a:rPr lang="en-US" sz="1400" dirty="0">
                <a:latin typeface="Arial "/>
              </a:rPr>
              <a:t> </a:t>
            </a: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agar </a:t>
            </a:r>
            <a:r>
              <a:rPr lang="en-US" sz="1400" dirty="0" err="1">
                <a:latin typeface="Arial "/>
              </a:rPr>
              <a:t>hidup</a:t>
            </a:r>
            <a:r>
              <a:rPr lang="en-US" sz="1400" dirty="0">
                <a:latin typeface="Arial "/>
              </a:rPr>
              <a:t> </a:t>
            </a:r>
            <a:r>
              <a:rPr lang="en-US" sz="1400" dirty="0" err="1">
                <a:latin typeface="Arial "/>
              </a:rPr>
              <a:t>secara</a:t>
            </a:r>
            <a:r>
              <a:rPr lang="en-US" sz="1400" dirty="0">
                <a:latin typeface="Arial "/>
              </a:rPr>
              <a:t> </a:t>
            </a:r>
            <a:r>
              <a:rPr lang="en-US" sz="1400" dirty="0" err="1">
                <a:latin typeface="Arial "/>
              </a:rPr>
              <a:t>layak</a:t>
            </a:r>
            <a:r>
              <a:rPr lang="en-US" sz="1400" dirty="0">
                <a:latin typeface="Arial "/>
              </a:rPr>
              <a:t>.</a:t>
            </a:r>
          </a:p>
          <a:p>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10</a:t>
            </a:fld>
            <a:endParaRPr lang="en-US"/>
          </a:p>
        </p:txBody>
      </p:sp>
    </p:spTree>
    <p:extLst>
      <p:ext uri="{BB962C8B-B14F-4D97-AF65-F5344CB8AC3E}">
        <p14:creationId xmlns:p14="http://schemas.microsoft.com/office/powerpoint/2010/main" val="306085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58775"/>
            <a:ext cx="5954713" cy="3351213"/>
          </a:xfrm>
        </p:spPr>
      </p:sp>
      <p:sp>
        <p:nvSpPr>
          <p:cNvPr id="3" name="Notes Placeholder 2"/>
          <p:cNvSpPr>
            <a:spLocks noGrp="1"/>
          </p:cNvSpPr>
          <p:nvPr>
            <p:ph type="body" idx="1"/>
          </p:nvPr>
        </p:nvSpPr>
        <p:spPr>
          <a:xfrm>
            <a:off x="642824" y="4046842"/>
            <a:ext cx="5438140" cy="4989104"/>
          </a:xfrm>
        </p:spPr>
        <p:txBody>
          <a:bodyPr/>
          <a:lstStyle/>
          <a:p>
            <a:r>
              <a:rPr lang="id-ID" sz="1400" b="1" dirty="0">
                <a:latin typeface="Arial "/>
              </a:rPr>
              <a:t>Ada beberapa Kriteria dalam menetapkan jenis pelayanan standar pelayanan minimal, meliputi :</a:t>
            </a:r>
          </a:p>
          <a:p>
            <a:endParaRPr lang="id-ID" sz="1400" b="1" dirty="0">
              <a:latin typeface="Arial "/>
            </a:endParaRPr>
          </a:p>
          <a:p>
            <a:pPr marL="514350" indent="-514350" algn="just">
              <a:lnSpc>
                <a:spcPct val="120000"/>
              </a:lnSpc>
              <a:spcBef>
                <a:spcPts val="0"/>
              </a:spcBef>
              <a:buFontTx/>
              <a:buAutoNum type="arabicPeriod"/>
              <a:defRPr/>
            </a:pPr>
            <a:r>
              <a:rPr lang="en-US" sz="1400" dirty="0" err="1">
                <a:solidFill>
                  <a:schemeClr val="tx1"/>
                </a:solidFill>
                <a:latin typeface="Arial "/>
              </a:rPr>
              <a:t>Menjamin</a:t>
            </a:r>
            <a:r>
              <a:rPr lang="en-US" sz="1400" dirty="0">
                <a:solidFill>
                  <a:schemeClr val="tx1"/>
                </a:solidFill>
                <a:latin typeface="Arial "/>
              </a:rPr>
              <a:t> </a:t>
            </a:r>
            <a:r>
              <a:rPr lang="en-US" sz="1400" dirty="0" err="1">
                <a:solidFill>
                  <a:schemeClr val="tx1"/>
                </a:solidFill>
                <a:latin typeface="Arial "/>
              </a:rPr>
              <a:t>pemenuhan</a:t>
            </a:r>
            <a:r>
              <a:rPr lang="en-US" sz="1400" dirty="0">
                <a:solidFill>
                  <a:schemeClr val="tx1"/>
                </a:solidFill>
                <a:latin typeface="Arial "/>
              </a:rPr>
              <a:t> </a:t>
            </a:r>
            <a:r>
              <a:rPr lang="en-US" sz="1400" dirty="0" err="1">
                <a:solidFill>
                  <a:schemeClr val="tx1"/>
                </a:solidFill>
                <a:latin typeface="Arial "/>
              </a:rPr>
              <a:t>kebutuhan</a:t>
            </a:r>
            <a:r>
              <a:rPr lang="en-US" sz="1400" dirty="0">
                <a:solidFill>
                  <a:schemeClr val="tx1"/>
                </a:solidFill>
                <a:latin typeface="Arial "/>
              </a:rPr>
              <a:t> </a:t>
            </a:r>
            <a:r>
              <a:rPr lang="en-US" sz="1400" dirty="0" err="1">
                <a:solidFill>
                  <a:schemeClr val="tx1"/>
                </a:solidFill>
                <a:latin typeface="Arial "/>
              </a:rPr>
              <a:t>kesehatan</a:t>
            </a:r>
            <a:r>
              <a:rPr lang="en-US" sz="1400" dirty="0">
                <a:solidFill>
                  <a:schemeClr val="tx1"/>
                </a:solidFill>
                <a:latin typeface="Arial "/>
              </a:rPr>
              <a:t> </a:t>
            </a:r>
            <a:r>
              <a:rPr lang="en-US" sz="1400" dirty="0" err="1">
                <a:solidFill>
                  <a:schemeClr val="tx1"/>
                </a:solidFill>
                <a:latin typeface="Arial "/>
              </a:rPr>
              <a:t>mendasar</a:t>
            </a:r>
            <a:r>
              <a:rPr lang="en-US" sz="1400" dirty="0">
                <a:solidFill>
                  <a:schemeClr val="tx1"/>
                </a:solidFill>
                <a:latin typeface="Arial "/>
              </a:rPr>
              <a:t>;</a:t>
            </a:r>
          </a:p>
          <a:p>
            <a:pPr marL="514350" indent="-514350" algn="just">
              <a:lnSpc>
                <a:spcPct val="120000"/>
              </a:lnSpc>
              <a:spcBef>
                <a:spcPts val="0"/>
              </a:spcBef>
              <a:buFontTx/>
              <a:buAutoNum type="arabicPeriod"/>
              <a:defRPr/>
            </a:pPr>
            <a:r>
              <a:rPr lang="en-US" sz="1400" dirty="0" err="1">
                <a:solidFill>
                  <a:schemeClr val="tx1"/>
                </a:solidFill>
                <a:latin typeface="Arial "/>
              </a:rPr>
              <a:t>Merupakan</a:t>
            </a:r>
            <a:r>
              <a:rPr lang="en-US" sz="1400" dirty="0">
                <a:solidFill>
                  <a:schemeClr val="tx1"/>
                </a:solidFill>
                <a:latin typeface="Arial "/>
              </a:rPr>
              <a:t> </a:t>
            </a:r>
            <a:r>
              <a:rPr lang="en-US" sz="1400" b="1" dirty="0" err="1">
                <a:solidFill>
                  <a:schemeClr val="tx1"/>
                </a:solidFill>
                <a:latin typeface="Arial "/>
              </a:rPr>
              <a:t>pelayanan</a:t>
            </a:r>
            <a:r>
              <a:rPr lang="en-US" sz="1400" b="1" dirty="0">
                <a:solidFill>
                  <a:schemeClr val="tx1"/>
                </a:solidFill>
                <a:latin typeface="Arial "/>
              </a:rPr>
              <a:t> </a:t>
            </a:r>
            <a:r>
              <a:rPr lang="en-US" sz="1400" b="1" dirty="0" err="1">
                <a:solidFill>
                  <a:schemeClr val="tx1"/>
                </a:solidFill>
                <a:latin typeface="Arial "/>
              </a:rPr>
              <a:t>kepada</a:t>
            </a:r>
            <a:r>
              <a:rPr lang="en-US" sz="1400" b="1" dirty="0">
                <a:solidFill>
                  <a:schemeClr val="tx1"/>
                </a:solidFill>
                <a:latin typeface="Arial "/>
              </a:rPr>
              <a:t> </a:t>
            </a:r>
            <a:r>
              <a:rPr lang="en-US" sz="1400" b="1" dirty="0" err="1">
                <a:solidFill>
                  <a:schemeClr val="tx1"/>
                </a:solidFill>
                <a:latin typeface="Arial "/>
              </a:rPr>
              <a:t>individu</a:t>
            </a:r>
            <a:r>
              <a:rPr lang="en-US" sz="1400" b="1" dirty="0">
                <a:solidFill>
                  <a:schemeClr val="tx1"/>
                </a:solidFill>
                <a:latin typeface="Arial "/>
              </a:rPr>
              <a:t> yang </a:t>
            </a:r>
            <a:r>
              <a:rPr lang="en-US" sz="1400" b="1" dirty="0" err="1">
                <a:solidFill>
                  <a:schemeClr val="tx1"/>
                </a:solidFill>
                <a:latin typeface="Arial "/>
              </a:rPr>
              <a:t>berdampak</a:t>
            </a:r>
            <a:r>
              <a:rPr lang="en-US" sz="1400" b="1" dirty="0">
                <a:solidFill>
                  <a:schemeClr val="tx1"/>
                </a:solidFill>
                <a:latin typeface="Arial "/>
              </a:rPr>
              <a:t> </a:t>
            </a:r>
            <a:r>
              <a:rPr lang="en-US" sz="1400" b="1" dirty="0" err="1">
                <a:solidFill>
                  <a:schemeClr val="tx1"/>
                </a:solidFill>
                <a:latin typeface="Arial "/>
              </a:rPr>
              <a:t>atau</a:t>
            </a:r>
            <a:r>
              <a:rPr lang="en-US" sz="1400" b="1" dirty="0">
                <a:solidFill>
                  <a:schemeClr val="tx1"/>
                </a:solidFill>
                <a:latin typeface="Arial "/>
              </a:rPr>
              <a:t> </a:t>
            </a:r>
            <a:r>
              <a:rPr lang="en-US" sz="1400" b="1" dirty="0" err="1">
                <a:solidFill>
                  <a:schemeClr val="tx1"/>
                </a:solidFill>
                <a:latin typeface="Arial "/>
              </a:rPr>
              <a:t>diterima</a:t>
            </a:r>
            <a:r>
              <a:rPr lang="en-US" sz="1400" b="1" dirty="0">
                <a:solidFill>
                  <a:schemeClr val="tx1"/>
                </a:solidFill>
                <a:latin typeface="Arial "/>
              </a:rPr>
              <a:t> </a:t>
            </a:r>
            <a:r>
              <a:rPr lang="en-US" sz="1400" b="1" dirty="0" err="1">
                <a:solidFill>
                  <a:schemeClr val="tx1"/>
                </a:solidFill>
                <a:latin typeface="Arial "/>
              </a:rPr>
              <a:t>langsung</a:t>
            </a:r>
            <a:r>
              <a:rPr lang="en-US" sz="1400" b="1" dirty="0">
                <a:solidFill>
                  <a:schemeClr val="tx1"/>
                </a:solidFill>
                <a:latin typeface="Arial "/>
              </a:rPr>
              <a:t>. </a:t>
            </a:r>
          </a:p>
          <a:p>
            <a:pPr marL="514350" indent="-514350" algn="just">
              <a:lnSpc>
                <a:spcPct val="120000"/>
              </a:lnSpc>
              <a:spcBef>
                <a:spcPts val="0"/>
              </a:spcBef>
              <a:buFontTx/>
              <a:buAutoNum type="arabicPeriod"/>
              <a:defRPr/>
            </a:pPr>
            <a:r>
              <a:rPr lang="en-US" sz="1400" dirty="0" err="1">
                <a:solidFill>
                  <a:schemeClr val="tx1"/>
                </a:solidFill>
                <a:latin typeface="Arial "/>
              </a:rPr>
              <a:t>Merupakan</a:t>
            </a:r>
            <a:r>
              <a:rPr lang="en-US" sz="1400" dirty="0">
                <a:solidFill>
                  <a:schemeClr val="tx1"/>
                </a:solidFill>
                <a:latin typeface="Arial "/>
              </a:rPr>
              <a:t> </a:t>
            </a:r>
            <a:r>
              <a:rPr lang="en-US" sz="1400" dirty="0" err="1">
                <a:solidFill>
                  <a:schemeClr val="tx1"/>
                </a:solidFill>
                <a:latin typeface="Arial "/>
              </a:rPr>
              <a:t>pelayanan</a:t>
            </a:r>
            <a:r>
              <a:rPr lang="en-US" sz="1400" dirty="0">
                <a:solidFill>
                  <a:schemeClr val="tx1"/>
                </a:solidFill>
                <a:latin typeface="Arial "/>
              </a:rPr>
              <a:t> </a:t>
            </a:r>
            <a:r>
              <a:rPr lang="en-US" sz="1400" dirty="0" err="1">
                <a:solidFill>
                  <a:schemeClr val="tx1"/>
                </a:solidFill>
                <a:latin typeface="Arial "/>
              </a:rPr>
              <a:t>ke</a:t>
            </a:r>
            <a:r>
              <a:rPr lang="en-US" sz="1400" dirty="0">
                <a:solidFill>
                  <a:schemeClr val="tx1"/>
                </a:solidFill>
                <a:latin typeface="Arial "/>
              </a:rPr>
              <a:t> </a:t>
            </a:r>
            <a:r>
              <a:rPr lang="en-US" sz="1400" dirty="0" err="1">
                <a:solidFill>
                  <a:schemeClr val="tx1"/>
                </a:solidFill>
                <a:latin typeface="Arial "/>
              </a:rPr>
              <a:t>luar</a:t>
            </a:r>
            <a:r>
              <a:rPr lang="en-US" sz="1400" dirty="0">
                <a:solidFill>
                  <a:schemeClr val="tx1"/>
                </a:solidFill>
                <a:latin typeface="Arial "/>
              </a:rPr>
              <a:t> (</a:t>
            </a:r>
            <a:r>
              <a:rPr lang="en-US" sz="1400" dirty="0" err="1">
                <a:solidFill>
                  <a:schemeClr val="tx1"/>
                </a:solidFill>
                <a:latin typeface="Arial "/>
              </a:rPr>
              <a:t>kepada</a:t>
            </a:r>
            <a:r>
              <a:rPr lang="en-US" sz="1400" dirty="0">
                <a:solidFill>
                  <a:schemeClr val="tx1"/>
                </a:solidFill>
                <a:latin typeface="Arial "/>
              </a:rPr>
              <a:t> </a:t>
            </a:r>
            <a:r>
              <a:rPr lang="en-US" sz="1400" dirty="0" err="1">
                <a:solidFill>
                  <a:schemeClr val="tx1"/>
                </a:solidFill>
                <a:latin typeface="Arial "/>
              </a:rPr>
              <a:t>warga</a:t>
            </a:r>
            <a:r>
              <a:rPr lang="en-US" sz="1400" dirty="0">
                <a:solidFill>
                  <a:schemeClr val="tx1"/>
                </a:solidFill>
                <a:latin typeface="Arial "/>
              </a:rPr>
              <a:t> </a:t>
            </a:r>
            <a:r>
              <a:rPr lang="en-US" sz="1400" dirty="0" err="1">
                <a:solidFill>
                  <a:schemeClr val="tx1"/>
                </a:solidFill>
                <a:latin typeface="Arial "/>
              </a:rPr>
              <a:t>negara</a:t>
            </a:r>
            <a:r>
              <a:rPr lang="en-US" sz="1400" dirty="0">
                <a:solidFill>
                  <a:schemeClr val="tx1"/>
                </a:solidFill>
                <a:latin typeface="Arial "/>
              </a:rPr>
              <a:t> </a:t>
            </a:r>
            <a:r>
              <a:rPr lang="en-US" sz="1400" dirty="0" err="1">
                <a:solidFill>
                  <a:schemeClr val="tx1"/>
                </a:solidFill>
                <a:latin typeface="Arial "/>
              </a:rPr>
              <a:t>selaku</a:t>
            </a:r>
            <a:r>
              <a:rPr lang="en-US" sz="1400" dirty="0">
                <a:solidFill>
                  <a:schemeClr val="tx1"/>
                </a:solidFill>
                <a:latin typeface="Arial "/>
              </a:rPr>
              <a:t> </a:t>
            </a:r>
            <a:r>
              <a:rPr lang="en-US" sz="1400" dirty="0" err="1">
                <a:solidFill>
                  <a:schemeClr val="tx1"/>
                </a:solidFill>
                <a:latin typeface="Arial "/>
              </a:rPr>
              <a:t>individu</a:t>
            </a:r>
            <a:r>
              <a:rPr lang="en-US" sz="1400" dirty="0">
                <a:solidFill>
                  <a:schemeClr val="tx1"/>
                </a:solidFill>
                <a:latin typeface="Arial "/>
              </a:rPr>
              <a:t>), </a:t>
            </a:r>
            <a:r>
              <a:rPr lang="en-US" sz="1400" b="1" dirty="0" err="1">
                <a:solidFill>
                  <a:schemeClr val="tx1"/>
                </a:solidFill>
                <a:latin typeface="Arial "/>
              </a:rPr>
              <a:t>bukan</a:t>
            </a:r>
            <a:r>
              <a:rPr lang="en-US" sz="1400" b="1" dirty="0">
                <a:solidFill>
                  <a:schemeClr val="tx1"/>
                </a:solidFill>
                <a:latin typeface="Arial "/>
              </a:rPr>
              <a:t> </a:t>
            </a:r>
            <a:r>
              <a:rPr lang="en-US" sz="1400" b="1" dirty="0" err="1">
                <a:solidFill>
                  <a:schemeClr val="tx1"/>
                </a:solidFill>
                <a:latin typeface="Arial "/>
              </a:rPr>
              <a:t>pelayanan</a:t>
            </a:r>
            <a:r>
              <a:rPr lang="en-US" sz="1400" b="1" dirty="0">
                <a:solidFill>
                  <a:schemeClr val="tx1"/>
                </a:solidFill>
                <a:latin typeface="Arial "/>
              </a:rPr>
              <a:t> internal (</a:t>
            </a:r>
            <a:r>
              <a:rPr lang="en-US" sz="1400" b="1" dirty="0" err="1">
                <a:solidFill>
                  <a:schemeClr val="tx1"/>
                </a:solidFill>
                <a:latin typeface="Arial "/>
              </a:rPr>
              <a:t>pelayanan</a:t>
            </a:r>
            <a:r>
              <a:rPr lang="en-US" sz="1400" b="1" dirty="0">
                <a:solidFill>
                  <a:schemeClr val="tx1"/>
                </a:solidFill>
                <a:latin typeface="Arial "/>
              </a:rPr>
              <a:t> </a:t>
            </a:r>
            <a:r>
              <a:rPr lang="en-US" sz="1400" b="1" dirty="0" err="1">
                <a:solidFill>
                  <a:schemeClr val="tx1"/>
                </a:solidFill>
                <a:latin typeface="Arial "/>
              </a:rPr>
              <a:t>kepada</a:t>
            </a:r>
            <a:r>
              <a:rPr lang="en-US" sz="1400" b="1" dirty="0">
                <a:solidFill>
                  <a:schemeClr val="tx1"/>
                </a:solidFill>
                <a:latin typeface="Arial "/>
              </a:rPr>
              <a:t> </a:t>
            </a:r>
            <a:r>
              <a:rPr lang="en-US" sz="1400" b="1" dirty="0" err="1">
                <a:solidFill>
                  <a:schemeClr val="tx1"/>
                </a:solidFill>
                <a:latin typeface="Arial "/>
              </a:rPr>
              <a:t>instansi</a:t>
            </a:r>
            <a:r>
              <a:rPr lang="en-US" sz="1400" b="1" dirty="0">
                <a:solidFill>
                  <a:schemeClr val="tx1"/>
                </a:solidFill>
                <a:latin typeface="Arial "/>
              </a:rPr>
              <a:t> </a:t>
            </a:r>
            <a:r>
              <a:rPr lang="en-US" sz="1400" b="1" dirty="0" err="1">
                <a:solidFill>
                  <a:schemeClr val="tx1"/>
                </a:solidFill>
                <a:latin typeface="Arial "/>
              </a:rPr>
              <a:t>pemerintahan</a:t>
            </a:r>
            <a:r>
              <a:rPr lang="en-US" sz="1400" b="1" dirty="0">
                <a:solidFill>
                  <a:schemeClr val="tx1"/>
                </a:solidFill>
                <a:latin typeface="Arial "/>
              </a:rPr>
              <a:t>). </a:t>
            </a:r>
          </a:p>
          <a:p>
            <a:pPr marL="514350" indent="-514350" algn="just">
              <a:lnSpc>
                <a:spcPct val="120000"/>
              </a:lnSpc>
              <a:spcBef>
                <a:spcPts val="0"/>
              </a:spcBef>
              <a:buFontTx/>
              <a:buAutoNum type="arabicPeriod"/>
              <a:defRPr/>
            </a:pPr>
            <a:r>
              <a:rPr lang="en-US" sz="1400" b="1" dirty="0" err="1">
                <a:solidFill>
                  <a:schemeClr val="tx1"/>
                </a:solidFill>
                <a:latin typeface="Arial "/>
              </a:rPr>
              <a:t>Harus</a:t>
            </a:r>
            <a:r>
              <a:rPr lang="en-US" sz="1400" b="1" dirty="0">
                <a:solidFill>
                  <a:schemeClr val="tx1"/>
                </a:solidFill>
                <a:latin typeface="Arial "/>
              </a:rPr>
              <a:t> </a:t>
            </a:r>
            <a:r>
              <a:rPr lang="en-US" sz="1400" b="1" dirty="0" err="1">
                <a:solidFill>
                  <a:schemeClr val="tx1"/>
                </a:solidFill>
                <a:latin typeface="Arial "/>
              </a:rPr>
              <a:t>dikerjakan</a:t>
            </a:r>
            <a:r>
              <a:rPr lang="en-US" sz="1400" b="1" dirty="0">
                <a:solidFill>
                  <a:schemeClr val="tx1"/>
                </a:solidFill>
                <a:latin typeface="Arial "/>
              </a:rPr>
              <a:t> </a:t>
            </a:r>
            <a:r>
              <a:rPr lang="en-US" sz="1400" dirty="0" err="1">
                <a:solidFill>
                  <a:schemeClr val="tx1"/>
                </a:solidFill>
                <a:latin typeface="Arial "/>
              </a:rPr>
              <a:t>oleh</a:t>
            </a:r>
            <a:r>
              <a:rPr lang="en-US" sz="1400" dirty="0">
                <a:solidFill>
                  <a:schemeClr val="tx1"/>
                </a:solidFill>
                <a:latin typeface="Arial "/>
              </a:rPr>
              <a:t> </a:t>
            </a:r>
            <a:r>
              <a:rPr lang="en-US" sz="1400" dirty="0" err="1">
                <a:solidFill>
                  <a:schemeClr val="tx1"/>
                </a:solidFill>
                <a:latin typeface="Arial "/>
              </a:rPr>
              <a:t>pemerintah</a:t>
            </a:r>
            <a:r>
              <a:rPr lang="en-US" sz="1400" dirty="0">
                <a:solidFill>
                  <a:schemeClr val="tx1"/>
                </a:solidFill>
                <a:latin typeface="Arial "/>
              </a:rPr>
              <a:t> </a:t>
            </a:r>
            <a:r>
              <a:rPr lang="en-US" sz="1400" dirty="0" err="1">
                <a:solidFill>
                  <a:schemeClr val="tx1"/>
                </a:solidFill>
                <a:latin typeface="Arial "/>
              </a:rPr>
              <a:t>daerah</a:t>
            </a:r>
            <a:r>
              <a:rPr lang="en-US" sz="1400" dirty="0">
                <a:solidFill>
                  <a:schemeClr val="tx1"/>
                </a:solidFill>
                <a:latin typeface="Arial "/>
              </a:rPr>
              <a:t> di </a:t>
            </a:r>
            <a:r>
              <a:rPr lang="en-US" sz="1400" dirty="0" err="1">
                <a:solidFill>
                  <a:schemeClr val="tx1"/>
                </a:solidFill>
                <a:latin typeface="Arial "/>
              </a:rPr>
              <a:t>seluruh</a:t>
            </a:r>
            <a:r>
              <a:rPr lang="en-US" sz="1400" dirty="0">
                <a:solidFill>
                  <a:schemeClr val="tx1"/>
                </a:solidFill>
                <a:latin typeface="Arial "/>
              </a:rPr>
              <a:t> </a:t>
            </a:r>
            <a:r>
              <a:rPr lang="en-US" sz="1400" dirty="0" err="1">
                <a:solidFill>
                  <a:schemeClr val="tx1"/>
                </a:solidFill>
                <a:latin typeface="Arial "/>
              </a:rPr>
              <a:t>pemerintah</a:t>
            </a:r>
            <a:r>
              <a:rPr lang="en-US" sz="1400" dirty="0">
                <a:solidFill>
                  <a:schemeClr val="tx1"/>
                </a:solidFill>
                <a:latin typeface="Arial "/>
              </a:rPr>
              <a:t> </a:t>
            </a:r>
            <a:r>
              <a:rPr lang="en-US" sz="1400" dirty="0" err="1">
                <a:solidFill>
                  <a:schemeClr val="tx1"/>
                </a:solidFill>
                <a:latin typeface="Arial "/>
              </a:rPr>
              <a:t>daerah</a:t>
            </a:r>
            <a:r>
              <a:rPr lang="en-US" sz="1400" dirty="0">
                <a:solidFill>
                  <a:schemeClr val="tx1"/>
                </a:solidFill>
                <a:latin typeface="Arial "/>
              </a:rPr>
              <a:t> di Indonesia. </a:t>
            </a:r>
          </a:p>
          <a:p>
            <a:pPr marL="514350" indent="-514350" algn="just">
              <a:lnSpc>
                <a:spcPct val="120000"/>
              </a:lnSpc>
              <a:spcBef>
                <a:spcPts val="0"/>
              </a:spcBef>
              <a:buFontTx/>
              <a:buAutoNum type="arabicPeriod"/>
              <a:defRPr/>
            </a:pPr>
            <a:r>
              <a:rPr lang="en-US" sz="1400" b="1" dirty="0" err="1">
                <a:solidFill>
                  <a:schemeClr val="tx1"/>
                </a:solidFill>
                <a:latin typeface="Arial "/>
              </a:rPr>
              <a:t>Bersifat</a:t>
            </a:r>
            <a:r>
              <a:rPr lang="en-US" sz="1400" b="1" dirty="0">
                <a:solidFill>
                  <a:schemeClr val="tx1"/>
                </a:solidFill>
                <a:latin typeface="Arial "/>
              </a:rPr>
              <a:t> </a:t>
            </a:r>
            <a:r>
              <a:rPr lang="en-US" sz="1400" b="1" dirty="0" err="1">
                <a:solidFill>
                  <a:schemeClr val="tx1"/>
                </a:solidFill>
                <a:latin typeface="Arial "/>
              </a:rPr>
              <a:t>eksklusif</a:t>
            </a:r>
            <a:r>
              <a:rPr lang="en-US" sz="1400" dirty="0">
                <a:solidFill>
                  <a:schemeClr val="tx1"/>
                </a:solidFill>
                <a:latin typeface="Arial "/>
              </a:rPr>
              <a:t>, </a:t>
            </a:r>
            <a:r>
              <a:rPr lang="en-US" sz="1400" dirty="0" err="1">
                <a:solidFill>
                  <a:schemeClr val="tx1"/>
                </a:solidFill>
                <a:latin typeface="Arial "/>
              </a:rPr>
              <a:t>yaitu</a:t>
            </a:r>
            <a:r>
              <a:rPr lang="en-US" sz="1400" dirty="0">
                <a:solidFill>
                  <a:schemeClr val="tx1"/>
                </a:solidFill>
                <a:latin typeface="Arial "/>
              </a:rPr>
              <a:t> </a:t>
            </a:r>
            <a:r>
              <a:rPr lang="en-US" sz="1400" dirty="0" err="1">
                <a:solidFill>
                  <a:schemeClr val="tx1"/>
                </a:solidFill>
                <a:latin typeface="Arial "/>
              </a:rPr>
              <a:t>eksklusif</a:t>
            </a:r>
            <a:r>
              <a:rPr lang="en-US" sz="1400" dirty="0">
                <a:solidFill>
                  <a:schemeClr val="tx1"/>
                </a:solidFill>
                <a:latin typeface="Arial "/>
              </a:rPr>
              <a:t> </a:t>
            </a:r>
            <a:r>
              <a:rPr lang="en-US" sz="1400" dirty="0" err="1">
                <a:solidFill>
                  <a:schemeClr val="tx1"/>
                </a:solidFill>
                <a:latin typeface="Arial "/>
              </a:rPr>
              <a:t>bidang</a:t>
            </a:r>
            <a:r>
              <a:rPr lang="en-US" sz="1400" dirty="0">
                <a:solidFill>
                  <a:schemeClr val="tx1"/>
                </a:solidFill>
                <a:latin typeface="Arial "/>
              </a:rPr>
              <a:t> </a:t>
            </a:r>
            <a:r>
              <a:rPr lang="en-US" sz="1400" dirty="0" err="1">
                <a:solidFill>
                  <a:schemeClr val="tx1"/>
                </a:solidFill>
                <a:latin typeface="Arial "/>
              </a:rPr>
              <a:t>kesehatan</a:t>
            </a:r>
            <a:r>
              <a:rPr lang="en-US" sz="1400" dirty="0">
                <a:solidFill>
                  <a:schemeClr val="tx1"/>
                </a:solidFill>
                <a:latin typeface="Arial "/>
              </a:rPr>
              <a:t> </a:t>
            </a:r>
            <a:r>
              <a:rPr lang="en-US" sz="1400" dirty="0" err="1">
                <a:solidFill>
                  <a:schemeClr val="tx1"/>
                </a:solidFill>
                <a:latin typeface="Arial "/>
              </a:rPr>
              <a:t>dan</a:t>
            </a:r>
            <a:r>
              <a:rPr lang="en-US" sz="1400" dirty="0">
                <a:solidFill>
                  <a:schemeClr val="tx1"/>
                </a:solidFill>
                <a:latin typeface="Arial "/>
              </a:rPr>
              <a:t> </a:t>
            </a:r>
            <a:r>
              <a:rPr lang="en-US" sz="1400" dirty="0" err="1">
                <a:solidFill>
                  <a:schemeClr val="tx1"/>
                </a:solidFill>
                <a:latin typeface="Arial "/>
              </a:rPr>
              <a:t>eksklusif</a:t>
            </a:r>
            <a:r>
              <a:rPr lang="en-US" sz="1400" dirty="0">
                <a:solidFill>
                  <a:schemeClr val="tx1"/>
                </a:solidFill>
                <a:latin typeface="Arial "/>
              </a:rPr>
              <a:t> </a:t>
            </a:r>
            <a:r>
              <a:rPr lang="en-US" sz="1400" dirty="0" err="1">
                <a:solidFill>
                  <a:schemeClr val="tx1"/>
                </a:solidFill>
                <a:latin typeface="Arial "/>
              </a:rPr>
              <a:t>dilaksanakan</a:t>
            </a:r>
            <a:r>
              <a:rPr lang="en-US" sz="1400" dirty="0">
                <a:solidFill>
                  <a:schemeClr val="tx1"/>
                </a:solidFill>
                <a:latin typeface="Arial "/>
              </a:rPr>
              <a:t> </a:t>
            </a:r>
            <a:r>
              <a:rPr lang="en-US" sz="1400" dirty="0" err="1">
                <a:solidFill>
                  <a:schemeClr val="tx1"/>
                </a:solidFill>
                <a:latin typeface="Arial "/>
              </a:rPr>
              <a:t>oleh</a:t>
            </a:r>
            <a:r>
              <a:rPr lang="en-US" sz="1400" dirty="0">
                <a:solidFill>
                  <a:schemeClr val="tx1"/>
                </a:solidFill>
                <a:latin typeface="Arial "/>
              </a:rPr>
              <a:t> </a:t>
            </a:r>
            <a:r>
              <a:rPr lang="en-US" sz="1400" dirty="0" err="1">
                <a:solidFill>
                  <a:schemeClr val="tx1"/>
                </a:solidFill>
                <a:latin typeface="Arial "/>
              </a:rPr>
              <a:t>pemerintah</a:t>
            </a:r>
            <a:r>
              <a:rPr lang="en-US" sz="1400" dirty="0">
                <a:solidFill>
                  <a:schemeClr val="tx1"/>
                </a:solidFill>
                <a:latin typeface="Arial "/>
              </a:rPr>
              <a:t> </a:t>
            </a:r>
            <a:r>
              <a:rPr lang="en-US" sz="1400" dirty="0" err="1">
                <a:solidFill>
                  <a:schemeClr val="tx1"/>
                </a:solidFill>
                <a:latin typeface="Arial "/>
              </a:rPr>
              <a:t>daerah</a:t>
            </a:r>
            <a:r>
              <a:rPr lang="en-US" sz="1400" dirty="0">
                <a:solidFill>
                  <a:schemeClr val="tx1"/>
                </a:solidFill>
                <a:latin typeface="Arial "/>
              </a:rPr>
              <a:t>. </a:t>
            </a:r>
          </a:p>
          <a:p>
            <a:pPr marL="514350" indent="-514350" algn="just">
              <a:lnSpc>
                <a:spcPct val="120000"/>
              </a:lnSpc>
              <a:spcBef>
                <a:spcPts val="0"/>
              </a:spcBef>
              <a:buFontTx/>
              <a:buAutoNum type="arabicPeriod"/>
              <a:defRPr/>
            </a:pPr>
            <a:r>
              <a:rPr lang="en-US" sz="1400" b="1" dirty="0" err="1">
                <a:solidFill>
                  <a:schemeClr val="tx1"/>
                </a:solidFill>
                <a:latin typeface="Arial "/>
              </a:rPr>
              <a:t>Biaya</a:t>
            </a:r>
            <a:r>
              <a:rPr lang="en-US" sz="1400" b="1" dirty="0">
                <a:solidFill>
                  <a:schemeClr val="tx1"/>
                </a:solidFill>
                <a:latin typeface="Arial "/>
              </a:rPr>
              <a:t> </a:t>
            </a:r>
            <a:r>
              <a:rPr lang="en-US" sz="1400" dirty="0" err="1">
                <a:solidFill>
                  <a:schemeClr val="tx1"/>
                </a:solidFill>
                <a:latin typeface="Arial "/>
              </a:rPr>
              <a:t>penyelenggaraan</a:t>
            </a:r>
            <a:r>
              <a:rPr lang="en-US" sz="1400" dirty="0">
                <a:solidFill>
                  <a:schemeClr val="tx1"/>
                </a:solidFill>
                <a:latin typeface="Arial "/>
              </a:rPr>
              <a:t> </a:t>
            </a:r>
            <a:r>
              <a:rPr lang="en-US" sz="1400" b="1" dirty="0" err="1">
                <a:solidFill>
                  <a:schemeClr val="tx1"/>
                </a:solidFill>
                <a:latin typeface="Arial "/>
              </a:rPr>
              <a:t>sepenuhnya</a:t>
            </a:r>
            <a:r>
              <a:rPr lang="en-US" sz="1400" dirty="0">
                <a:solidFill>
                  <a:schemeClr val="tx1"/>
                </a:solidFill>
                <a:latin typeface="Arial "/>
              </a:rPr>
              <a:t> </a:t>
            </a:r>
            <a:r>
              <a:rPr lang="en-US" sz="1400" dirty="0" err="1">
                <a:solidFill>
                  <a:schemeClr val="tx1"/>
                </a:solidFill>
                <a:latin typeface="Arial "/>
              </a:rPr>
              <a:t>ditanggung</a:t>
            </a:r>
            <a:r>
              <a:rPr lang="en-US" sz="1400" dirty="0">
                <a:solidFill>
                  <a:schemeClr val="tx1"/>
                </a:solidFill>
                <a:latin typeface="Arial "/>
              </a:rPr>
              <a:t> </a:t>
            </a:r>
            <a:r>
              <a:rPr lang="en-US" sz="1400" dirty="0" err="1">
                <a:solidFill>
                  <a:schemeClr val="tx1"/>
                </a:solidFill>
                <a:latin typeface="Arial "/>
              </a:rPr>
              <a:t>oleh</a:t>
            </a:r>
            <a:r>
              <a:rPr lang="en-US" sz="1400" dirty="0">
                <a:solidFill>
                  <a:schemeClr val="tx1"/>
                </a:solidFill>
                <a:latin typeface="Arial "/>
              </a:rPr>
              <a:t> </a:t>
            </a:r>
            <a:r>
              <a:rPr lang="en-US" sz="1400" dirty="0" err="1">
                <a:solidFill>
                  <a:schemeClr val="tx1"/>
                </a:solidFill>
                <a:latin typeface="Arial "/>
              </a:rPr>
              <a:t>pemerintah</a:t>
            </a:r>
            <a:r>
              <a:rPr lang="en-US" sz="1400" dirty="0">
                <a:solidFill>
                  <a:schemeClr val="tx1"/>
                </a:solidFill>
                <a:latin typeface="Arial "/>
              </a:rPr>
              <a:t> </a:t>
            </a:r>
            <a:r>
              <a:rPr lang="en-US" sz="1400" dirty="0" err="1">
                <a:solidFill>
                  <a:schemeClr val="tx1"/>
                </a:solidFill>
                <a:latin typeface="Arial "/>
              </a:rPr>
              <a:t>daerah</a:t>
            </a:r>
            <a:r>
              <a:rPr lang="en-US" sz="1400" dirty="0">
                <a:solidFill>
                  <a:schemeClr val="tx1"/>
                </a:solidFill>
                <a:latin typeface="Arial "/>
              </a:rPr>
              <a:t>.</a:t>
            </a:r>
          </a:p>
          <a:p>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11</a:t>
            </a:fld>
            <a:endParaRPr lang="en-US"/>
          </a:p>
        </p:txBody>
      </p:sp>
    </p:spTree>
    <p:extLst>
      <p:ext uri="{BB962C8B-B14F-4D97-AF65-F5344CB8AC3E}">
        <p14:creationId xmlns:p14="http://schemas.microsoft.com/office/powerpoint/2010/main" val="100436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 y="319088"/>
            <a:ext cx="5954713" cy="3351212"/>
          </a:xfrm>
        </p:spPr>
      </p:sp>
      <p:sp>
        <p:nvSpPr>
          <p:cNvPr id="3" name="Notes Placeholder 2"/>
          <p:cNvSpPr>
            <a:spLocks noGrp="1"/>
          </p:cNvSpPr>
          <p:nvPr>
            <p:ph type="body" idx="1"/>
          </p:nvPr>
        </p:nvSpPr>
        <p:spPr>
          <a:xfrm>
            <a:off x="655138" y="3979004"/>
            <a:ext cx="5859300" cy="5735316"/>
          </a:xfrm>
        </p:spPr>
        <p:txBody>
          <a:bodyPr/>
          <a:lstStyle/>
          <a:p>
            <a:r>
              <a:rPr lang="id-ID" sz="1400" dirty="0">
                <a:latin typeface="Arial "/>
              </a:rPr>
              <a:t>Berikut ini adalah Jenis Pelayanan dasar dalam SPM bidang Kesehatan, yang meliputi SPM pada tingkat provinsi dan SPM pada tingkat Kab/Kota,</a:t>
            </a:r>
          </a:p>
          <a:p>
            <a:r>
              <a:rPr lang="id-ID" sz="1400" dirty="0">
                <a:latin typeface="Arial "/>
              </a:rPr>
              <a:t>Untuk SPM Provinsi, terdiri dari :</a:t>
            </a:r>
          </a:p>
          <a:p>
            <a:pPr marL="630237" indent="-514350" algn="l">
              <a:buFont typeface="+mj-lt"/>
              <a:buAutoNum type="arabicPeriod"/>
            </a:pPr>
            <a:r>
              <a:rPr lang="en-US" sz="1400" dirty="0" err="1">
                <a:latin typeface="Arial "/>
              </a:rPr>
              <a:t>Pelayanan</a:t>
            </a:r>
            <a:r>
              <a:rPr lang="en-US" sz="1400" dirty="0">
                <a:latin typeface="Arial "/>
              </a:rPr>
              <a:t> </a:t>
            </a:r>
            <a:r>
              <a:rPr lang="en-US" sz="1400" dirty="0" err="1">
                <a:latin typeface="Arial "/>
              </a:rPr>
              <a:t>kesehatan</a:t>
            </a:r>
            <a:r>
              <a:rPr lang="en-US" sz="1400" dirty="0">
                <a:latin typeface="Arial "/>
              </a:rPr>
              <a:t> </a:t>
            </a:r>
            <a:r>
              <a:rPr lang="en-US" sz="1400" dirty="0" err="1">
                <a:latin typeface="Arial "/>
              </a:rPr>
              <a:t>bagi</a:t>
            </a:r>
            <a:r>
              <a:rPr lang="en-US" sz="1400" dirty="0">
                <a:latin typeface="Arial "/>
              </a:rPr>
              <a:t> </a:t>
            </a:r>
            <a:r>
              <a:rPr lang="en-US" sz="1400" dirty="0" err="1">
                <a:latin typeface="Arial "/>
              </a:rPr>
              <a:t>penduduk</a:t>
            </a:r>
            <a:r>
              <a:rPr lang="en-US" sz="1400" dirty="0">
                <a:latin typeface="Arial "/>
              </a:rPr>
              <a:t> </a:t>
            </a:r>
            <a:r>
              <a:rPr lang="en-US" sz="1400" dirty="0" err="1">
                <a:latin typeface="Arial "/>
              </a:rPr>
              <a:t>terdampak</a:t>
            </a:r>
            <a:r>
              <a:rPr lang="en-US" sz="1400" dirty="0">
                <a:latin typeface="Arial "/>
              </a:rPr>
              <a:t> </a:t>
            </a:r>
            <a:r>
              <a:rPr lang="en-US" sz="1400" dirty="0" err="1">
                <a:latin typeface="Arial "/>
              </a:rPr>
              <a:t>krisis</a:t>
            </a:r>
            <a:r>
              <a:rPr lang="en-US" sz="1400" dirty="0">
                <a:latin typeface="Arial "/>
              </a:rPr>
              <a:t> </a:t>
            </a:r>
            <a:r>
              <a:rPr lang="en-US" sz="1400" dirty="0" err="1">
                <a:latin typeface="Arial "/>
              </a:rPr>
              <a:t>kesehatan</a:t>
            </a:r>
            <a:r>
              <a:rPr lang="en-US" sz="1400" dirty="0">
                <a:latin typeface="Arial "/>
              </a:rPr>
              <a:t> </a:t>
            </a:r>
            <a:r>
              <a:rPr lang="en-US" sz="1400" dirty="0" err="1">
                <a:latin typeface="Arial "/>
              </a:rPr>
              <a:t>akibat</a:t>
            </a:r>
            <a:r>
              <a:rPr lang="en-US" sz="1400" dirty="0">
                <a:latin typeface="Arial "/>
              </a:rPr>
              <a:t> </a:t>
            </a:r>
            <a:r>
              <a:rPr lang="en-US" sz="1400" dirty="0" err="1">
                <a:latin typeface="Arial "/>
              </a:rPr>
              <a:t>bencana</a:t>
            </a:r>
            <a:r>
              <a:rPr lang="en-US" sz="1400" dirty="0">
                <a:latin typeface="Arial "/>
              </a:rPr>
              <a:t> </a:t>
            </a:r>
            <a:r>
              <a:rPr lang="en-US" sz="1400" dirty="0" err="1">
                <a:latin typeface="Arial "/>
              </a:rPr>
              <a:t>dan</a:t>
            </a:r>
            <a:r>
              <a:rPr lang="en-US" sz="1400" dirty="0">
                <a:latin typeface="Arial "/>
              </a:rPr>
              <a:t>/</a:t>
            </a:r>
            <a:r>
              <a:rPr lang="en-US" sz="1400" dirty="0" err="1">
                <a:latin typeface="Arial "/>
              </a:rPr>
              <a:t>atau</a:t>
            </a:r>
            <a:r>
              <a:rPr lang="en-US" sz="1400" dirty="0">
                <a:latin typeface="Arial "/>
              </a:rPr>
              <a:t> </a:t>
            </a:r>
            <a:r>
              <a:rPr lang="en-US" sz="1400" dirty="0" err="1">
                <a:latin typeface="Arial "/>
              </a:rPr>
              <a:t>berpotensi</a:t>
            </a:r>
            <a:r>
              <a:rPr lang="en-US" sz="1400" dirty="0">
                <a:latin typeface="Arial "/>
              </a:rPr>
              <a:t> </a:t>
            </a:r>
            <a:r>
              <a:rPr lang="en-US" sz="1400" dirty="0" err="1">
                <a:latin typeface="Arial "/>
              </a:rPr>
              <a:t>bencana</a:t>
            </a:r>
            <a:r>
              <a:rPr lang="en-US" sz="1400" dirty="0">
                <a:latin typeface="Arial "/>
              </a:rPr>
              <a:t> </a:t>
            </a:r>
            <a:r>
              <a:rPr lang="en-US" sz="1400" dirty="0" err="1">
                <a:latin typeface="Arial "/>
              </a:rPr>
              <a:t>provinsi</a:t>
            </a:r>
            <a:r>
              <a:rPr lang="en-US" sz="1400" dirty="0">
                <a:latin typeface="Arial "/>
              </a:rPr>
              <a:t>, </a:t>
            </a:r>
            <a:r>
              <a:rPr lang="en-US" sz="1400" dirty="0" err="1">
                <a:latin typeface="Arial "/>
              </a:rPr>
              <a:t>dan</a:t>
            </a:r>
            <a:endParaRPr lang="id-ID" sz="1400" dirty="0">
              <a:latin typeface="Arial "/>
            </a:endParaRPr>
          </a:p>
          <a:p>
            <a:pPr marL="630237" indent="-514350" algn="l">
              <a:buFont typeface="+mj-lt"/>
              <a:buAutoNum type="arabicPeriod"/>
            </a:pPr>
            <a:endParaRPr lang="en-US" sz="1400" dirty="0">
              <a:latin typeface="Arial "/>
            </a:endParaRPr>
          </a:p>
          <a:p>
            <a:pPr marL="630237" indent="-514350" algn="l">
              <a:buFont typeface="+mj-lt"/>
              <a:buAutoNum type="arabicPeriod"/>
            </a:pPr>
            <a:r>
              <a:rPr lang="en-US" sz="1400" dirty="0" err="1">
                <a:latin typeface="Arial "/>
              </a:rPr>
              <a:t>Pelayana</a:t>
            </a:r>
            <a:r>
              <a:rPr lang="en-US" sz="1400" dirty="0">
                <a:latin typeface="Arial "/>
              </a:rPr>
              <a:t> </a:t>
            </a:r>
            <a:r>
              <a:rPr lang="en-US" sz="1400" dirty="0" err="1">
                <a:latin typeface="Arial "/>
              </a:rPr>
              <a:t>kesehatan</a:t>
            </a:r>
            <a:r>
              <a:rPr lang="en-US" sz="1400" dirty="0">
                <a:latin typeface="Arial "/>
              </a:rPr>
              <a:t> </a:t>
            </a:r>
            <a:r>
              <a:rPr lang="en-US" sz="1400" dirty="0" err="1">
                <a:latin typeface="Arial "/>
              </a:rPr>
              <a:t>bagi</a:t>
            </a:r>
            <a:r>
              <a:rPr lang="en-US" sz="1400" dirty="0">
                <a:latin typeface="Arial "/>
              </a:rPr>
              <a:t> </a:t>
            </a:r>
            <a:r>
              <a:rPr lang="en-US" sz="1400" dirty="0" err="1">
                <a:latin typeface="Arial "/>
              </a:rPr>
              <a:t>penduduk</a:t>
            </a:r>
            <a:r>
              <a:rPr lang="en-US" sz="1400" dirty="0">
                <a:latin typeface="Arial "/>
              </a:rPr>
              <a:t> </a:t>
            </a:r>
            <a:r>
              <a:rPr lang="en-US" sz="1400" dirty="0" err="1">
                <a:latin typeface="Arial "/>
              </a:rPr>
              <a:t>pada</a:t>
            </a:r>
            <a:r>
              <a:rPr lang="en-US" sz="1400" dirty="0">
                <a:latin typeface="Arial "/>
              </a:rPr>
              <a:t> </a:t>
            </a:r>
            <a:r>
              <a:rPr lang="en-US" sz="1400" dirty="0" err="1">
                <a:latin typeface="Arial "/>
              </a:rPr>
              <a:t>kondisi</a:t>
            </a:r>
            <a:r>
              <a:rPr lang="en-US" sz="1400" dirty="0">
                <a:latin typeface="Arial "/>
              </a:rPr>
              <a:t> </a:t>
            </a:r>
            <a:r>
              <a:rPr lang="en-US" sz="1400" dirty="0" err="1">
                <a:latin typeface="Arial "/>
              </a:rPr>
              <a:t>kejadian</a:t>
            </a:r>
            <a:r>
              <a:rPr lang="en-US" sz="1400" dirty="0">
                <a:latin typeface="Arial "/>
              </a:rPr>
              <a:t> </a:t>
            </a:r>
            <a:r>
              <a:rPr lang="en-US" sz="1400" dirty="0" err="1">
                <a:latin typeface="Arial "/>
              </a:rPr>
              <a:t>luar</a:t>
            </a:r>
            <a:r>
              <a:rPr lang="en-US" sz="1400" dirty="0">
                <a:latin typeface="Arial "/>
              </a:rPr>
              <a:t> </a:t>
            </a:r>
            <a:r>
              <a:rPr lang="en-US" sz="1400" dirty="0" err="1">
                <a:latin typeface="Arial "/>
              </a:rPr>
              <a:t>biasa</a:t>
            </a:r>
            <a:r>
              <a:rPr lang="en-US" sz="1400" dirty="0">
                <a:latin typeface="Arial "/>
              </a:rPr>
              <a:t> </a:t>
            </a:r>
            <a:r>
              <a:rPr lang="en-US" sz="1400" dirty="0" err="1">
                <a:latin typeface="Arial "/>
              </a:rPr>
              <a:t>provinsi</a:t>
            </a:r>
            <a:r>
              <a:rPr lang="en-US" sz="1400" dirty="0">
                <a:latin typeface="Arial "/>
              </a:rPr>
              <a:t>. </a:t>
            </a:r>
          </a:p>
          <a:p>
            <a:endParaRPr lang="id-ID" sz="1400" dirty="0">
              <a:latin typeface="Arial "/>
            </a:endParaRPr>
          </a:p>
          <a:p>
            <a:r>
              <a:rPr lang="id-ID" sz="1400" dirty="0">
                <a:latin typeface="Arial "/>
              </a:rPr>
              <a:t>Sedangkan SPM di Kabupaten/Kota, terdiri dari :</a:t>
            </a:r>
          </a:p>
          <a:p>
            <a:pPr marL="457200" indent="-457200" algn="l">
              <a:buFont typeface="+mj-lt"/>
              <a:buAutoNum type="arabicPeriod"/>
            </a:pPr>
            <a:r>
              <a:rPr lang="en-US" sz="1400" dirty="0">
                <a:latin typeface="Arial "/>
              </a:rPr>
              <a:t>Kesehatan </a:t>
            </a:r>
            <a:r>
              <a:rPr lang="en-US" sz="1400" dirty="0" err="1">
                <a:latin typeface="Arial "/>
              </a:rPr>
              <a:t>Ibu</a:t>
            </a:r>
            <a:r>
              <a:rPr lang="en-US" sz="1400" dirty="0">
                <a:latin typeface="Arial "/>
              </a:rPr>
              <a:t> </a:t>
            </a:r>
            <a:r>
              <a:rPr lang="en-US" sz="1400" dirty="0" err="1">
                <a:latin typeface="Arial "/>
              </a:rPr>
              <a:t>Hamil</a:t>
            </a:r>
            <a:endParaRPr lang="en-US" sz="1400" dirty="0">
              <a:latin typeface="Arial "/>
            </a:endParaRPr>
          </a:p>
          <a:p>
            <a:pPr marL="457200" indent="-457200" algn="l">
              <a:buFont typeface="+mj-lt"/>
              <a:buAutoNum type="arabicPeriod"/>
            </a:pPr>
            <a:r>
              <a:rPr lang="en-US" sz="1400" dirty="0">
                <a:latin typeface="Arial "/>
              </a:rPr>
              <a:t>Kesehatan </a:t>
            </a:r>
            <a:r>
              <a:rPr lang="en-US" sz="1400" dirty="0" err="1">
                <a:latin typeface="Arial "/>
              </a:rPr>
              <a:t>Ibu</a:t>
            </a:r>
            <a:r>
              <a:rPr lang="en-US" sz="1400" dirty="0">
                <a:latin typeface="Arial "/>
              </a:rPr>
              <a:t> </a:t>
            </a:r>
            <a:r>
              <a:rPr lang="en-US" sz="1400" dirty="0" err="1">
                <a:latin typeface="Arial "/>
              </a:rPr>
              <a:t>Bersalin</a:t>
            </a:r>
            <a:endParaRPr lang="en-US" sz="1400" dirty="0">
              <a:latin typeface="Arial "/>
            </a:endParaRPr>
          </a:p>
          <a:p>
            <a:pPr marL="457200" indent="-457200" algn="l">
              <a:buFont typeface="+mj-lt"/>
              <a:buAutoNum type="arabicPeriod"/>
            </a:pPr>
            <a:r>
              <a:rPr lang="en-US" sz="1400" dirty="0">
                <a:latin typeface="Arial "/>
              </a:rPr>
              <a:t>Kesehatan </a:t>
            </a:r>
            <a:r>
              <a:rPr lang="en-US" sz="1400" dirty="0" err="1">
                <a:latin typeface="Arial "/>
              </a:rPr>
              <a:t>Bayi</a:t>
            </a:r>
            <a:r>
              <a:rPr lang="en-US" sz="1400" dirty="0">
                <a:latin typeface="Arial "/>
              </a:rPr>
              <a:t> </a:t>
            </a:r>
            <a:r>
              <a:rPr lang="en-US" sz="1400" dirty="0" err="1">
                <a:latin typeface="Arial "/>
              </a:rPr>
              <a:t>Baru</a:t>
            </a:r>
            <a:r>
              <a:rPr lang="en-US" sz="1400" dirty="0">
                <a:latin typeface="Arial "/>
              </a:rPr>
              <a:t> </a:t>
            </a:r>
            <a:r>
              <a:rPr lang="en-US" sz="1400" dirty="0" err="1">
                <a:latin typeface="Arial "/>
              </a:rPr>
              <a:t>Lahir</a:t>
            </a:r>
            <a:endParaRPr lang="en-US" sz="1400" dirty="0">
              <a:latin typeface="Arial "/>
            </a:endParaRPr>
          </a:p>
          <a:p>
            <a:pPr marL="457200" indent="-457200" algn="l">
              <a:buFont typeface="+mj-lt"/>
              <a:buAutoNum type="arabicPeriod"/>
            </a:pPr>
            <a:r>
              <a:rPr lang="en-US" sz="1400" dirty="0">
                <a:latin typeface="Arial "/>
              </a:rPr>
              <a:t>Kesehatan </a:t>
            </a:r>
            <a:r>
              <a:rPr lang="en-US" sz="1400" dirty="0" err="1">
                <a:latin typeface="Arial "/>
              </a:rPr>
              <a:t>Balita</a:t>
            </a:r>
            <a:endParaRPr lang="en-US" sz="1400" dirty="0">
              <a:latin typeface="Arial "/>
            </a:endParaRPr>
          </a:p>
          <a:p>
            <a:pPr marL="457200" indent="-457200" algn="l">
              <a:buFont typeface="+mj-lt"/>
              <a:buAutoNum type="arabicPeriod"/>
            </a:pPr>
            <a:r>
              <a:rPr lang="en-US" sz="1400" dirty="0" err="1">
                <a:latin typeface="Arial "/>
              </a:rPr>
              <a:t>Kesehatanpada</a:t>
            </a:r>
            <a:r>
              <a:rPr lang="en-US" sz="1400" dirty="0">
                <a:latin typeface="Arial "/>
              </a:rPr>
              <a:t> </a:t>
            </a:r>
            <a:r>
              <a:rPr lang="en-US" sz="1400" dirty="0" err="1">
                <a:latin typeface="Arial "/>
              </a:rPr>
              <a:t>usia</a:t>
            </a:r>
            <a:r>
              <a:rPr lang="en-US" sz="1400" dirty="0">
                <a:latin typeface="Arial "/>
              </a:rPr>
              <a:t> </a:t>
            </a:r>
            <a:r>
              <a:rPr lang="en-US" sz="1400" dirty="0" err="1">
                <a:latin typeface="Arial "/>
              </a:rPr>
              <a:t>pendidikan</a:t>
            </a:r>
            <a:r>
              <a:rPr lang="en-US" sz="1400" dirty="0">
                <a:latin typeface="Arial "/>
              </a:rPr>
              <a:t> </a:t>
            </a:r>
            <a:r>
              <a:rPr lang="en-US" sz="1400" dirty="0" err="1">
                <a:latin typeface="Arial "/>
              </a:rPr>
              <a:t>dasar</a:t>
            </a:r>
            <a:endParaRPr lang="en-US" sz="1400" dirty="0">
              <a:latin typeface="Arial "/>
            </a:endParaRPr>
          </a:p>
          <a:p>
            <a:pPr marL="457200" indent="-457200" algn="l">
              <a:buFont typeface="+mj-lt"/>
              <a:buAutoNum type="arabicPeriod"/>
            </a:pPr>
            <a:r>
              <a:rPr lang="en-US" sz="1400" dirty="0">
                <a:latin typeface="Arial "/>
              </a:rPr>
              <a:t>Kesehatan </a:t>
            </a:r>
            <a:r>
              <a:rPr lang="en-US" sz="1400" dirty="0" err="1">
                <a:latin typeface="Arial "/>
              </a:rPr>
              <a:t>pada</a:t>
            </a:r>
            <a:r>
              <a:rPr lang="en-US" sz="1400" dirty="0">
                <a:latin typeface="Arial "/>
              </a:rPr>
              <a:t> </a:t>
            </a:r>
            <a:r>
              <a:rPr lang="en-US" sz="1400" dirty="0" err="1">
                <a:latin typeface="Arial "/>
              </a:rPr>
              <a:t>usia</a:t>
            </a:r>
            <a:r>
              <a:rPr lang="en-US" sz="1400" dirty="0">
                <a:latin typeface="Arial "/>
              </a:rPr>
              <a:t> </a:t>
            </a:r>
            <a:r>
              <a:rPr lang="en-US" sz="1400" dirty="0" err="1">
                <a:latin typeface="Arial "/>
              </a:rPr>
              <a:t>produktif</a:t>
            </a:r>
            <a:endParaRPr lang="en-US" sz="1400" dirty="0">
              <a:latin typeface="Arial "/>
            </a:endParaRPr>
          </a:p>
          <a:p>
            <a:pPr marL="457200" indent="-457200" algn="l">
              <a:buFont typeface="+mj-lt"/>
              <a:buAutoNum type="arabicPeriod"/>
            </a:pPr>
            <a:r>
              <a:rPr lang="en-US" sz="1400" dirty="0">
                <a:latin typeface="Arial "/>
              </a:rPr>
              <a:t>Kesehatan </a:t>
            </a:r>
            <a:r>
              <a:rPr lang="en-US" sz="1400" dirty="0" err="1">
                <a:latin typeface="Arial "/>
              </a:rPr>
              <a:t>pada</a:t>
            </a:r>
            <a:r>
              <a:rPr lang="en-US" sz="1400" dirty="0">
                <a:latin typeface="Arial "/>
              </a:rPr>
              <a:t> </a:t>
            </a:r>
            <a:r>
              <a:rPr lang="en-US" sz="1400" dirty="0" err="1">
                <a:latin typeface="Arial "/>
              </a:rPr>
              <a:t>usia</a:t>
            </a:r>
            <a:r>
              <a:rPr lang="en-US" sz="1400" dirty="0">
                <a:latin typeface="Arial "/>
              </a:rPr>
              <a:t> </a:t>
            </a:r>
            <a:r>
              <a:rPr lang="en-US" sz="1400" dirty="0" err="1">
                <a:latin typeface="Arial "/>
              </a:rPr>
              <a:t>lanjut</a:t>
            </a:r>
            <a:endParaRPr lang="en-US" sz="1400" dirty="0">
              <a:latin typeface="Arial "/>
            </a:endParaRPr>
          </a:p>
          <a:p>
            <a:pPr marL="457200" indent="-457200" algn="l">
              <a:buFont typeface="+mj-lt"/>
              <a:buAutoNum type="arabicPeriod"/>
            </a:pPr>
            <a:r>
              <a:rPr lang="en-US" sz="1400" dirty="0" err="1">
                <a:latin typeface="Arial "/>
              </a:rPr>
              <a:t>Keseha</a:t>
            </a:r>
            <a:r>
              <a:rPr lang="id-ID" sz="1400" dirty="0">
                <a:latin typeface="Arial "/>
              </a:rPr>
              <a:t>n </a:t>
            </a:r>
            <a:r>
              <a:rPr lang="en-US" sz="1400" dirty="0" err="1">
                <a:latin typeface="Arial "/>
              </a:rPr>
              <a:t>penderita</a:t>
            </a:r>
            <a:r>
              <a:rPr lang="en-US" sz="1400" dirty="0">
                <a:latin typeface="Arial "/>
              </a:rPr>
              <a:t> </a:t>
            </a:r>
            <a:r>
              <a:rPr lang="en-US" sz="1400" dirty="0" err="1">
                <a:latin typeface="Arial "/>
              </a:rPr>
              <a:t>hipertensi</a:t>
            </a:r>
            <a:endParaRPr lang="en-US" sz="1400" dirty="0">
              <a:latin typeface="Arial "/>
            </a:endParaRPr>
          </a:p>
          <a:p>
            <a:pPr marL="457200" indent="-457200" algn="l">
              <a:buFont typeface="+mj-lt"/>
              <a:buAutoNum type="arabicPeriod"/>
            </a:pPr>
            <a:r>
              <a:rPr lang="en-US" sz="1400" dirty="0">
                <a:latin typeface="Arial "/>
              </a:rPr>
              <a:t>Kesehatan </a:t>
            </a:r>
            <a:r>
              <a:rPr lang="en-US" sz="1400" dirty="0" err="1">
                <a:latin typeface="Arial "/>
              </a:rPr>
              <a:t>penderita</a:t>
            </a:r>
            <a:r>
              <a:rPr lang="en-US" sz="1400" dirty="0">
                <a:latin typeface="Arial "/>
              </a:rPr>
              <a:t> diabetes </a:t>
            </a:r>
            <a:r>
              <a:rPr lang="en-US" sz="1400" dirty="0" err="1">
                <a:latin typeface="Arial "/>
              </a:rPr>
              <a:t>melitus</a:t>
            </a:r>
            <a:endParaRPr lang="en-US" sz="1400" dirty="0">
              <a:latin typeface="Arial "/>
            </a:endParaRPr>
          </a:p>
          <a:p>
            <a:pPr marL="457200" indent="-457200" algn="l">
              <a:buFont typeface="+mj-lt"/>
              <a:buAutoNum type="arabicPeriod"/>
            </a:pPr>
            <a:r>
              <a:rPr lang="en-US" sz="1400" dirty="0">
                <a:latin typeface="Arial "/>
              </a:rPr>
              <a:t>Kesehatan orang </a:t>
            </a:r>
            <a:r>
              <a:rPr lang="en-US" sz="1400" dirty="0" err="1">
                <a:latin typeface="Arial "/>
              </a:rPr>
              <a:t>dengan</a:t>
            </a:r>
            <a:r>
              <a:rPr lang="en-US" sz="1400" dirty="0">
                <a:latin typeface="Arial "/>
              </a:rPr>
              <a:t> </a:t>
            </a:r>
            <a:r>
              <a:rPr lang="en-US" sz="1400" dirty="0" err="1">
                <a:latin typeface="Arial "/>
              </a:rPr>
              <a:t>gangguan</a:t>
            </a:r>
            <a:r>
              <a:rPr lang="en-US" sz="1400" dirty="0">
                <a:latin typeface="Arial "/>
              </a:rPr>
              <a:t> </a:t>
            </a:r>
            <a:r>
              <a:rPr lang="en-US" sz="1400" dirty="0" err="1">
                <a:latin typeface="Arial "/>
              </a:rPr>
              <a:t>jiwa</a:t>
            </a:r>
            <a:r>
              <a:rPr lang="en-US" sz="1400" dirty="0">
                <a:latin typeface="Arial "/>
              </a:rPr>
              <a:t> </a:t>
            </a:r>
            <a:r>
              <a:rPr lang="en-US" sz="1400" dirty="0" err="1">
                <a:latin typeface="Arial "/>
              </a:rPr>
              <a:t>berat</a:t>
            </a:r>
            <a:endParaRPr lang="en-US" sz="1400" dirty="0">
              <a:latin typeface="Arial "/>
            </a:endParaRPr>
          </a:p>
          <a:p>
            <a:pPr marL="457200" indent="-457200" algn="l">
              <a:buFont typeface="+mj-lt"/>
              <a:buAutoNum type="arabicPeriod"/>
            </a:pPr>
            <a:r>
              <a:rPr lang="en-US" sz="1400" dirty="0">
                <a:latin typeface="Arial "/>
              </a:rPr>
              <a:t>Kesehatan orang </a:t>
            </a:r>
            <a:r>
              <a:rPr lang="en-US" sz="1400" dirty="0" err="1">
                <a:latin typeface="Arial "/>
              </a:rPr>
              <a:t>terduga</a:t>
            </a:r>
            <a:r>
              <a:rPr lang="en-US" sz="1400" dirty="0">
                <a:latin typeface="Arial "/>
              </a:rPr>
              <a:t> </a:t>
            </a:r>
            <a:r>
              <a:rPr lang="en-US" sz="1400" dirty="0" err="1">
                <a:latin typeface="Arial "/>
              </a:rPr>
              <a:t>tuberkulosis</a:t>
            </a:r>
            <a:endParaRPr lang="en-US" sz="1400" dirty="0">
              <a:latin typeface="Arial "/>
            </a:endParaRPr>
          </a:p>
          <a:p>
            <a:pPr marL="457200" indent="-457200" algn="l">
              <a:buFont typeface="+mj-lt"/>
              <a:buAutoNum type="arabicPeriod"/>
            </a:pPr>
            <a:r>
              <a:rPr lang="en-US" sz="1400" dirty="0" err="1">
                <a:latin typeface="Arial "/>
              </a:rPr>
              <a:t>Kesehatanorang</a:t>
            </a:r>
            <a:r>
              <a:rPr lang="en-US" sz="1400" dirty="0">
                <a:latin typeface="Arial "/>
              </a:rPr>
              <a:t> </a:t>
            </a:r>
            <a:r>
              <a:rPr lang="en-US" sz="1400" dirty="0" err="1">
                <a:latin typeface="Arial "/>
              </a:rPr>
              <a:t>dengan</a:t>
            </a:r>
            <a:r>
              <a:rPr lang="en-US" sz="1400" dirty="0">
                <a:latin typeface="Arial "/>
              </a:rPr>
              <a:t> </a:t>
            </a:r>
            <a:r>
              <a:rPr lang="en-US" sz="1400" dirty="0" err="1">
                <a:latin typeface="Arial "/>
              </a:rPr>
              <a:t>risiko</a:t>
            </a:r>
            <a:r>
              <a:rPr lang="en-US" sz="1400" dirty="0">
                <a:latin typeface="Arial "/>
              </a:rPr>
              <a:t> </a:t>
            </a:r>
            <a:r>
              <a:rPr lang="en-US" sz="1400" dirty="0" err="1">
                <a:latin typeface="Arial "/>
              </a:rPr>
              <a:t>terinfeksi</a:t>
            </a:r>
            <a:r>
              <a:rPr lang="en-US" sz="1400" dirty="0">
                <a:latin typeface="Arial "/>
              </a:rPr>
              <a:t> virus yang </a:t>
            </a:r>
            <a:r>
              <a:rPr lang="en-US" sz="1400" dirty="0" err="1">
                <a:latin typeface="Arial "/>
              </a:rPr>
              <a:t>melemahkan</a:t>
            </a:r>
            <a:r>
              <a:rPr lang="en-US" sz="1400" dirty="0">
                <a:latin typeface="Arial "/>
              </a:rPr>
              <a:t> </a:t>
            </a:r>
            <a:r>
              <a:rPr lang="en-US" sz="1400" dirty="0" err="1">
                <a:latin typeface="Arial "/>
              </a:rPr>
              <a:t>daya</a:t>
            </a:r>
            <a:r>
              <a:rPr lang="en-US" sz="1400" dirty="0">
                <a:latin typeface="Arial "/>
              </a:rPr>
              <a:t> </a:t>
            </a:r>
            <a:r>
              <a:rPr lang="en-US" sz="1400" dirty="0" err="1">
                <a:latin typeface="Arial "/>
              </a:rPr>
              <a:t>tahan</a:t>
            </a:r>
            <a:r>
              <a:rPr lang="en-US" sz="1400" dirty="0">
                <a:latin typeface="Arial "/>
              </a:rPr>
              <a:t> </a:t>
            </a:r>
            <a:r>
              <a:rPr lang="en-US" sz="1400" dirty="0" err="1">
                <a:latin typeface="Arial "/>
              </a:rPr>
              <a:t>tubuh</a:t>
            </a:r>
            <a:r>
              <a:rPr lang="en-US" sz="1400" dirty="0">
                <a:latin typeface="Arial "/>
              </a:rPr>
              <a:t> </a:t>
            </a:r>
            <a:r>
              <a:rPr lang="en-US" sz="1400" dirty="0" err="1">
                <a:latin typeface="Arial "/>
              </a:rPr>
              <a:t>manusia</a:t>
            </a:r>
            <a:r>
              <a:rPr lang="en-US" sz="1400" dirty="0">
                <a:latin typeface="Arial "/>
              </a:rPr>
              <a:t> (</a:t>
            </a:r>
            <a:r>
              <a:rPr lang="en-US" sz="1400" i="1" dirty="0">
                <a:latin typeface="Arial "/>
              </a:rPr>
              <a:t>Human Immunodeficiency Virus</a:t>
            </a:r>
            <a:r>
              <a:rPr lang="en-US" sz="1400" dirty="0">
                <a:latin typeface="Arial "/>
              </a:rPr>
              <a:t>)</a:t>
            </a:r>
          </a:p>
          <a:p>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12</a:t>
            </a:fld>
            <a:endParaRPr lang="en-US"/>
          </a:p>
        </p:txBody>
      </p:sp>
    </p:spTree>
    <p:extLst>
      <p:ext uri="{BB962C8B-B14F-4D97-AF65-F5344CB8AC3E}">
        <p14:creationId xmlns:p14="http://schemas.microsoft.com/office/powerpoint/2010/main" val="181372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400050"/>
            <a:ext cx="5956300" cy="3351213"/>
          </a:xfrm>
        </p:spPr>
      </p:sp>
      <p:sp>
        <p:nvSpPr>
          <p:cNvPr id="3" name="Notes Placeholder 2"/>
          <p:cNvSpPr>
            <a:spLocks noGrp="1"/>
          </p:cNvSpPr>
          <p:nvPr>
            <p:ph type="body" idx="1"/>
          </p:nvPr>
        </p:nvSpPr>
        <p:spPr>
          <a:xfrm>
            <a:off x="765970" y="4046842"/>
            <a:ext cx="5438140" cy="3910489"/>
          </a:xfrm>
        </p:spPr>
        <p:txBody>
          <a:bodyPr/>
          <a:lstStyle/>
          <a:p>
            <a:r>
              <a:rPr lang="id-ID" sz="1400" dirty="0">
                <a:latin typeface="Arial "/>
              </a:rPr>
              <a:t>Dalam pelaksanaan urusan pemerintah daerah, pemerintah pusat memiliki peran antara lain :</a:t>
            </a:r>
          </a:p>
          <a:p>
            <a:pPr marL="228600" indent="-228600">
              <a:buAutoNum type="arabicPeriod"/>
            </a:pPr>
            <a:r>
              <a:rPr lang="id-ID" sz="1400" dirty="0">
                <a:latin typeface="Arial "/>
              </a:rPr>
              <a:t>Menetapkan Norma Standar Prosedur dan Kriteria di Bidang Kesehatan</a:t>
            </a:r>
          </a:p>
          <a:p>
            <a:pPr marL="228600" indent="-228600">
              <a:buAutoNum type="arabicPeriod"/>
            </a:pPr>
            <a:r>
              <a:rPr lang="id-ID" sz="1400" dirty="0">
                <a:latin typeface="Arial "/>
              </a:rPr>
              <a:t>Menetapkan standar pelayanan minimal (SPM), baik pada tingkat provinsi maupun kabupaten/kota</a:t>
            </a:r>
          </a:p>
          <a:p>
            <a:pPr marL="228600" indent="-228600">
              <a:buAutoNum type="arabicPeriod"/>
            </a:pPr>
            <a:r>
              <a:rPr lang="id-ID" sz="1400" dirty="0">
                <a:latin typeface="Arial "/>
              </a:rPr>
              <a:t>Melakukan pembinaan dan pengawasan terhadap pelaksanaan SPM dan penerapan NSPK</a:t>
            </a:r>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13</a:t>
            </a:fld>
            <a:endParaRPr lang="en-US"/>
          </a:p>
        </p:txBody>
      </p:sp>
    </p:spTree>
    <p:extLst>
      <p:ext uri="{BB962C8B-B14F-4D97-AF65-F5344CB8AC3E}">
        <p14:creationId xmlns:p14="http://schemas.microsoft.com/office/powerpoint/2010/main" val="386582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481013"/>
            <a:ext cx="5954712" cy="3351212"/>
          </a:xfrm>
        </p:spPr>
      </p:sp>
      <p:sp>
        <p:nvSpPr>
          <p:cNvPr id="3" name="Notes Placeholder 2"/>
          <p:cNvSpPr>
            <a:spLocks noGrp="1"/>
          </p:cNvSpPr>
          <p:nvPr>
            <p:ph type="body" idx="1"/>
          </p:nvPr>
        </p:nvSpPr>
        <p:spPr>
          <a:xfrm>
            <a:off x="655138" y="4182516"/>
            <a:ext cx="5438140" cy="3910489"/>
          </a:xfrm>
        </p:spPr>
        <p:txBody>
          <a:bodyPr/>
          <a:lstStyle/>
          <a:p>
            <a:pPr algn="just"/>
            <a:r>
              <a:rPr lang="id-ID" sz="1400" dirty="0">
                <a:latin typeface="Arial "/>
              </a:rPr>
              <a:t>Selain dukungan dalam hal penyusunan NSPK dan Standar Teknis SPM, Kementerian Kesehatan juga memberikan dukungan pembiayaan melalui belanja pusat, dana dekonsentrasi dan DAK bidang kesehatan, yang digunakan untuk kegiatan promotif dan preventif termasuk untuk penyediaan sarana/prasarana kesehatan, alat kesehatan dan obat program maupun obat pelayanan dasar</a:t>
            </a:r>
            <a:r>
              <a:rPr lang="id-ID" sz="1400" dirty="0" smtClean="0">
                <a:latin typeface="Arial "/>
              </a:rPr>
              <a:t>.</a:t>
            </a:r>
          </a:p>
          <a:p>
            <a:pPr algn="just"/>
            <a:endParaRPr lang="id-ID" sz="1400" dirty="0">
              <a:latin typeface="Arial "/>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d-ID" sz="1400" dirty="0">
                <a:latin typeface="Arial "/>
              </a:rPr>
              <a:t>Selain itu pelaksanaan SPM di daerah juga disinergiskan dengan pelaksanaan keluarga sehat dengan pendekatan keluarga, dimana </a:t>
            </a:r>
            <a:r>
              <a:rPr lang="en-US" sz="1400" b="1" dirty="0">
                <a:latin typeface="Arial "/>
              </a:rPr>
              <a:t>12 </a:t>
            </a:r>
            <a:r>
              <a:rPr lang="en-US" sz="1400" b="1" dirty="0" err="1">
                <a:latin typeface="Arial "/>
              </a:rPr>
              <a:t>Jenis</a:t>
            </a:r>
            <a:r>
              <a:rPr lang="en-US" sz="1400" b="1" dirty="0">
                <a:latin typeface="Arial "/>
              </a:rPr>
              <a:t> </a:t>
            </a:r>
            <a:r>
              <a:rPr lang="en-US" sz="1400" b="1" dirty="0" err="1">
                <a:latin typeface="Arial "/>
              </a:rPr>
              <a:t>Layanan</a:t>
            </a:r>
            <a:r>
              <a:rPr lang="en-US" sz="1400" b="1" dirty="0">
                <a:latin typeface="Arial "/>
              </a:rPr>
              <a:t> Dasar SPM  </a:t>
            </a:r>
            <a:r>
              <a:rPr lang="en-US" sz="1400" b="1" dirty="0" err="1">
                <a:latin typeface="Arial "/>
              </a:rPr>
              <a:t>Kab</a:t>
            </a:r>
            <a:r>
              <a:rPr lang="en-US" sz="1400" b="1" dirty="0">
                <a:latin typeface="Arial "/>
              </a:rPr>
              <a:t>/Kota </a:t>
            </a:r>
            <a:r>
              <a:rPr lang="en-US" sz="1400" b="1" dirty="0" err="1">
                <a:latin typeface="Arial "/>
              </a:rPr>
              <a:t>merupakan</a:t>
            </a:r>
            <a:r>
              <a:rPr lang="en-US" sz="1400" b="1" dirty="0">
                <a:latin typeface="Arial "/>
              </a:rPr>
              <a:t> </a:t>
            </a:r>
            <a:r>
              <a:rPr lang="en-US" sz="1400" b="1" dirty="0" err="1">
                <a:latin typeface="Arial "/>
              </a:rPr>
              <a:t>bagian</a:t>
            </a:r>
            <a:r>
              <a:rPr lang="en-US" sz="1400" b="1" dirty="0">
                <a:latin typeface="Arial "/>
              </a:rPr>
              <a:t> </a:t>
            </a:r>
            <a:r>
              <a:rPr lang="en-US" sz="1400" b="1" dirty="0" err="1">
                <a:latin typeface="Arial "/>
              </a:rPr>
              <a:t>dari</a:t>
            </a:r>
            <a:r>
              <a:rPr lang="en-US" sz="1400" b="1" dirty="0">
                <a:latin typeface="Arial "/>
              </a:rPr>
              <a:t> 8  </a:t>
            </a:r>
            <a:r>
              <a:rPr lang="en-US" sz="1400" b="1" dirty="0" err="1">
                <a:latin typeface="Arial "/>
              </a:rPr>
              <a:t>Indikator</a:t>
            </a:r>
            <a:r>
              <a:rPr lang="en-US" sz="1400" b="1" dirty="0">
                <a:latin typeface="Arial "/>
              </a:rPr>
              <a:t> </a:t>
            </a:r>
            <a:r>
              <a:rPr lang="en-US" sz="1400" b="1" dirty="0" err="1">
                <a:latin typeface="Arial "/>
              </a:rPr>
              <a:t>Keluarga</a:t>
            </a:r>
            <a:r>
              <a:rPr lang="en-US" sz="1400" b="1" dirty="0">
                <a:latin typeface="Arial "/>
              </a:rPr>
              <a:t> </a:t>
            </a:r>
            <a:r>
              <a:rPr lang="en-US" sz="1400" b="1" dirty="0" err="1">
                <a:latin typeface="Arial "/>
              </a:rPr>
              <a:t>Sehat</a:t>
            </a:r>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14</a:t>
            </a:fld>
            <a:endParaRPr lang="en-US"/>
          </a:p>
        </p:txBody>
      </p:sp>
    </p:spTree>
    <p:extLst>
      <p:ext uri="{BB962C8B-B14F-4D97-AF65-F5344CB8AC3E}">
        <p14:creationId xmlns:p14="http://schemas.microsoft.com/office/powerpoint/2010/main" val="345001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ChangeArrowheads="1" noTextEdit="1"/>
          </p:cNvSpPr>
          <p:nvPr>
            <p:ph type="sldImg" idx="4294967295"/>
          </p:nvPr>
        </p:nvSpPr>
        <p:spPr bwMode="auto">
          <a:xfrm>
            <a:off x="153988" y="134938"/>
            <a:ext cx="6513512" cy="3665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noChangeArrowheads="1"/>
          </p:cNvSpPr>
          <p:nvPr>
            <p:ph type="body" idx="4294967295"/>
          </p:nvPr>
        </p:nvSpPr>
        <p:spPr bwMode="auto">
          <a:xfrm>
            <a:off x="320180" y="3911167"/>
            <a:ext cx="6477495" cy="6020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id-ID" altLang="en-US" sz="1400" dirty="0">
                <a:latin typeface="Arial "/>
              </a:rPr>
              <a:t>Implementasi kegiatan SPM di daerah </a:t>
            </a:r>
            <a:r>
              <a:rPr lang="id-ID" altLang="en-US" sz="1400" dirty="0" smtClean="0">
                <a:latin typeface="Arial "/>
              </a:rPr>
              <a:t>yaitu sebagai berikut</a:t>
            </a:r>
          </a:p>
          <a:p>
            <a:pPr algn="just"/>
            <a:r>
              <a:rPr lang="id-ID" altLang="en-US" sz="1400" dirty="0" smtClean="0">
                <a:latin typeface="Arial "/>
              </a:rPr>
              <a:t>Kegiatan </a:t>
            </a:r>
            <a:r>
              <a:rPr lang="id-ID" altLang="en-US" sz="1400" dirty="0">
                <a:latin typeface="Arial "/>
              </a:rPr>
              <a:t>yang dilakukan pada tahan persiapan </a:t>
            </a:r>
            <a:r>
              <a:rPr lang="id-ID" altLang="en-US" sz="1400" dirty="0" smtClean="0">
                <a:latin typeface="Arial "/>
              </a:rPr>
              <a:t>adalah:</a:t>
            </a:r>
          </a:p>
          <a:p>
            <a:pPr marL="177800" indent="-177800" algn="just">
              <a:buFont typeface="Calibri Light" panose="020F0302020204030204" pitchFamily="34" charset="0"/>
              <a:buAutoNum type="arabicPeriod"/>
            </a:pPr>
            <a:r>
              <a:rPr lang="en-US" altLang="id-ID" sz="1400" b="1" dirty="0" err="1">
                <a:latin typeface="Arial "/>
                <a:ea typeface="SimSun" panose="02010600030101010101" pitchFamily="2" charset="-122"/>
              </a:rPr>
              <a:t>Melakukan</a:t>
            </a:r>
            <a:r>
              <a:rPr lang="en-US" altLang="id-ID" sz="1400" b="1" dirty="0">
                <a:latin typeface="Arial "/>
                <a:ea typeface="SimSun" panose="02010600030101010101" pitchFamily="2" charset="-122"/>
              </a:rPr>
              <a:t> Mapping/</a:t>
            </a:r>
            <a:r>
              <a:rPr lang="en-US" altLang="id-ID" sz="1400" b="1" dirty="0" err="1">
                <a:latin typeface="Arial "/>
                <a:ea typeface="SimSun" panose="02010600030101010101" pitchFamily="2" charset="-122"/>
              </a:rPr>
              <a:t>Hitung</a:t>
            </a:r>
            <a:r>
              <a:rPr lang="en-US" altLang="id-ID" sz="1400" b="1" dirty="0">
                <a:latin typeface="Arial "/>
                <a:ea typeface="SimSun" panose="02010600030101010101" pitchFamily="2" charset="-122"/>
              </a:rPr>
              <a:t> SDM, </a:t>
            </a:r>
            <a:r>
              <a:rPr lang="en-US" altLang="id-ID" sz="1400" b="1" dirty="0" err="1">
                <a:latin typeface="Arial "/>
                <a:ea typeface="SimSun" panose="02010600030101010101" pitchFamily="2" charset="-122"/>
              </a:rPr>
              <a:t>Sarana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prasarana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dan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Alat</a:t>
            </a:r>
            <a:r>
              <a:rPr lang="en-US" altLang="id-ID" sz="1400" b="1" dirty="0">
                <a:latin typeface="Arial "/>
                <a:ea typeface="SimSun" panose="02010600030101010101" pitchFamily="2" charset="-122"/>
              </a:rPr>
              <a:t> yang </a:t>
            </a:r>
            <a:r>
              <a:rPr lang="en-US" altLang="id-ID" sz="1400" b="1" dirty="0" err="1">
                <a:latin typeface="Arial "/>
                <a:ea typeface="SimSun" panose="02010600030101010101" pitchFamily="2" charset="-122"/>
              </a:rPr>
              <a:t>ada</a:t>
            </a:r>
            <a:endParaRPr lang="en-US" altLang="id-ID" sz="1400" b="1" dirty="0">
              <a:latin typeface="Arial "/>
              <a:ea typeface="SimSun" panose="02010600030101010101" pitchFamily="2" charset="-122"/>
            </a:endParaRPr>
          </a:p>
          <a:p>
            <a:pPr marL="177800" indent="-177800" algn="just">
              <a:buFont typeface="Calibri Light" panose="020F0302020204030204" pitchFamily="34" charset="0"/>
              <a:buAutoNum type="arabicPeriod"/>
            </a:pPr>
            <a:r>
              <a:rPr lang="en-US" altLang="id-ID" sz="1400" b="1" dirty="0" err="1" smtClean="0">
                <a:latin typeface="Arial "/>
                <a:ea typeface="SimSun" panose="02010600030101010101" pitchFamily="2" charset="-122"/>
              </a:rPr>
              <a:t>Mengidentifikasi</a:t>
            </a:r>
            <a:r>
              <a:rPr lang="en-US" altLang="id-ID" sz="1400" b="1" dirty="0" smtClean="0">
                <a:latin typeface="Arial "/>
                <a:ea typeface="SimSun" panose="02010600030101010101" pitchFamily="2" charset="-122"/>
              </a:rPr>
              <a:t> </a:t>
            </a:r>
            <a:r>
              <a:rPr lang="en-US" altLang="id-ID" sz="1400" b="1" dirty="0" err="1">
                <a:latin typeface="Arial "/>
                <a:ea typeface="SimSun" panose="02010600030101010101" pitchFamily="2" charset="-122"/>
              </a:rPr>
              <a:t>sasaran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dan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menetapkan</a:t>
            </a:r>
            <a:r>
              <a:rPr lang="en-US" altLang="id-ID" sz="1400" b="1" dirty="0">
                <a:latin typeface="Arial "/>
                <a:ea typeface="SimSun" panose="02010600030101010101" pitchFamily="2" charset="-122"/>
              </a:rPr>
              <a:t> target </a:t>
            </a:r>
            <a:r>
              <a:rPr lang="en-US" altLang="id-ID" sz="1400" b="1" dirty="0" err="1">
                <a:latin typeface="Arial "/>
                <a:ea typeface="SimSun" panose="02010600030101010101" pitchFamily="2" charset="-122"/>
              </a:rPr>
              <a:t>dalam</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masyarakat</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serta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menghitung</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akses</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masyarakat</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terhadap</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pelayanan</a:t>
            </a:r>
            <a:r>
              <a:rPr lang="en-US" altLang="id-ID" sz="1400" b="1" dirty="0">
                <a:latin typeface="Arial "/>
                <a:ea typeface="SimSun" panose="02010600030101010101" pitchFamily="2" charset="-122"/>
              </a:rPr>
              <a:t> yang </a:t>
            </a:r>
            <a:r>
              <a:rPr lang="en-US" altLang="id-ID" sz="1400" b="1" dirty="0" err="1">
                <a:latin typeface="Arial "/>
                <a:ea typeface="SimSun" panose="02010600030101010101" pitchFamily="2" charset="-122"/>
              </a:rPr>
              <a:t>ada</a:t>
            </a:r>
            <a:endParaRPr lang="en-US" altLang="id-ID" sz="1400" b="1" dirty="0">
              <a:latin typeface="Arial "/>
              <a:ea typeface="SimSun" panose="02010600030101010101" pitchFamily="2" charset="-122"/>
            </a:endParaRPr>
          </a:p>
          <a:p>
            <a:pPr marL="177800" indent="-177800" algn="just">
              <a:buFont typeface="Calibri Light" panose="020F0302020204030204" pitchFamily="34" charset="0"/>
              <a:buAutoNum type="arabicPeriod"/>
            </a:pPr>
            <a:r>
              <a:rPr lang="en-US" altLang="id-ID" sz="1400" b="1" dirty="0" err="1">
                <a:latin typeface="Arial "/>
                <a:ea typeface="SimSun" panose="02010600030101010101" pitchFamily="2" charset="-122"/>
              </a:rPr>
              <a:t>Menyusun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dan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memasukan</a:t>
            </a:r>
            <a:r>
              <a:rPr lang="en-US" altLang="id-ID" sz="1400" b="1" dirty="0">
                <a:latin typeface="Arial "/>
                <a:ea typeface="SimSun" panose="02010600030101010101" pitchFamily="2" charset="-122"/>
              </a:rPr>
              <a:t> SPM </a:t>
            </a:r>
            <a:r>
              <a:rPr lang="en-US" altLang="id-ID" sz="1400" b="1" dirty="0" err="1">
                <a:latin typeface="Arial "/>
                <a:ea typeface="SimSun" panose="02010600030101010101" pitchFamily="2" charset="-122"/>
              </a:rPr>
              <a:t>dalam</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Renstrada</a:t>
            </a:r>
            <a:r>
              <a:rPr lang="en-US" altLang="id-ID" sz="1400" b="1" dirty="0">
                <a:latin typeface="Arial "/>
                <a:ea typeface="SimSun" panose="02010600030101010101" pitchFamily="2" charset="-122"/>
              </a:rPr>
              <a:t>, RKPD, RKSKPD</a:t>
            </a:r>
          </a:p>
          <a:p>
            <a:pPr marL="177800" indent="-177800" algn="just">
              <a:buFont typeface="Calibri Light" panose="020F0302020204030204" pitchFamily="34" charset="0"/>
              <a:buAutoNum type="arabicPeriod"/>
            </a:pPr>
            <a:r>
              <a:rPr lang="en-US" altLang="id-ID" sz="1400" b="1" dirty="0" err="1">
                <a:latin typeface="Arial "/>
                <a:ea typeface="SimSun" panose="02010600030101010101" pitchFamily="2" charset="-122"/>
              </a:rPr>
              <a:t>Menyiapkan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Perda</a:t>
            </a:r>
            <a:r>
              <a:rPr lang="en-US" altLang="id-ID" sz="1400" b="1" dirty="0">
                <a:latin typeface="Arial "/>
                <a:ea typeface="SimSun" panose="02010600030101010101" pitchFamily="2" charset="-122"/>
              </a:rPr>
              <a:t>/</a:t>
            </a:r>
            <a:r>
              <a:rPr lang="en-US" altLang="id-ID" sz="1400" b="1" dirty="0" err="1">
                <a:latin typeface="Arial "/>
                <a:ea typeface="SimSun" panose="02010600030101010101" pitchFamily="2" charset="-122"/>
              </a:rPr>
              <a:t>Juknis</a:t>
            </a:r>
            <a:r>
              <a:rPr lang="en-US" altLang="id-ID" sz="1400" b="1" dirty="0">
                <a:latin typeface="Arial "/>
                <a:ea typeface="SimSun" panose="02010600030101010101" pitchFamily="2" charset="-122"/>
              </a:rPr>
              <a:t>  yang </a:t>
            </a:r>
            <a:r>
              <a:rPr lang="en-US" altLang="id-ID" sz="1400" b="1" dirty="0" err="1">
                <a:latin typeface="Arial "/>
                <a:ea typeface="SimSun" panose="02010600030101010101" pitchFamily="2" charset="-122"/>
              </a:rPr>
              <a:t>diperlukan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dalam</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pelaksanaan</a:t>
            </a:r>
            <a:endParaRPr lang="en-US" altLang="id-ID" sz="1400" b="1" dirty="0">
              <a:latin typeface="Arial "/>
              <a:ea typeface="SimSun" panose="02010600030101010101" pitchFamily="2" charset="-122"/>
            </a:endParaRPr>
          </a:p>
          <a:p>
            <a:pPr marL="177800" indent="-177800" algn="just">
              <a:buFont typeface="Calibri Light" panose="020F0302020204030204" pitchFamily="34" charset="0"/>
              <a:buAutoNum type="arabicPeriod"/>
            </a:pPr>
            <a:r>
              <a:rPr lang="id-ID" altLang="id-ID" sz="1400" b="1" dirty="0">
                <a:latin typeface="Arial "/>
                <a:ea typeface="SimSun" panose="02010600030101010101" pitchFamily="2" charset="-122"/>
              </a:rPr>
              <a:t>Menyediakan </a:t>
            </a:r>
            <a:r>
              <a:rPr lang="en-US" altLang="id-ID" sz="1400" b="1" dirty="0" err="1">
                <a:latin typeface="Arial "/>
                <a:ea typeface="SimSun" panose="02010600030101010101" pitchFamily="2" charset="-122"/>
              </a:rPr>
              <a:t>anggaran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untuk</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mendukung</a:t>
            </a:r>
            <a:r>
              <a:rPr lang="en-US" altLang="id-ID" sz="1400" b="1" dirty="0">
                <a:latin typeface="Arial "/>
                <a:ea typeface="SimSun" panose="02010600030101010101" pitchFamily="2" charset="-122"/>
              </a:rPr>
              <a:t> SPM </a:t>
            </a:r>
            <a:r>
              <a:rPr lang="en-US" altLang="id-ID" sz="1400" b="1" dirty="0" err="1">
                <a:latin typeface="Arial "/>
                <a:ea typeface="SimSun" panose="02010600030101010101" pitchFamily="2" charset="-122"/>
              </a:rPr>
              <a:t>dan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rencana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serta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cara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pemenuhannya</a:t>
            </a:r>
            <a:endParaRPr lang="en-US" altLang="id-ID" sz="1400" b="1" dirty="0">
              <a:latin typeface="Arial "/>
              <a:ea typeface="SimSun" panose="02010600030101010101" pitchFamily="2" charset="-122"/>
            </a:endParaRPr>
          </a:p>
          <a:p>
            <a:pPr marL="177800" indent="-177800" algn="just">
              <a:buFont typeface="Calibri Light" panose="020F0302020204030204" pitchFamily="34" charset="0"/>
              <a:buAutoNum type="arabicPeriod"/>
            </a:pPr>
            <a:r>
              <a:rPr lang="en-US" altLang="id-ID" sz="1400" b="1" dirty="0" err="1">
                <a:latin typeface="Arial "/>
                <a:ea typeface="SimSun" panose="02010600030101010101" pitchFamily="2" charset="-122"/>
              </a:rPr>
              <a:t>Mengintegrasikan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Jamkesda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dengan</a:t>
            </a:r>
            <a:r>
              <a:rPr lang="en-US" altLang="id-ID" sz="1400" b="1" dirty="0">
                <a:latin typeface="Arial "/>
                <a:ea typeface="SimSun" panose="02010600030101010101" pitchFamily="2" charset="-122"/>
              </a:rPr>
              <a:t> JKN</a:t>
            </a:r>
          </a:p>
          <a:p>
            <a:pPr marL="177800" indent="-177800" algn="just">
              <a:buFont typeface="Calibri Light" panose="020F0302020204030204" pitchFamily="34" charset="0"/>
              <a:buAutoNum type="arabicPeriod"/>
            </a:pPr>
            <a:r>
              <a:rPr lang="en-US" altLang="id-ID" sz="1400" b="1" dirty="0" err="1">
                <a:latin typeface="Arial "/>
                <a:ea typeface="SimSun" panose="02010600030101010101" pitchFamily="2" charset="-122"/>
              </a:rPr>
              <a:t>Melaksanakan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koordinasi</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lintas</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sektor</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dan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mengintegrasikan</a:t>
            </a:r>
            <a:r>
              <a:rPr lang="en-US" altLang="id-ID" sz="1400" b="1" dirty="0">
                <a:latin typeface="Arial "/>
                <a:ea typeface="SimSun" panose="02010600030101010101" pitchFamily="2" charset="-122"/>
              </a:rPr>
              <a:t> program yang </a:t>
            </a:r>
            <a:r>
              <a:rPr lang="en-US" altLang="id-ID" sz="1400" b="1" dirty="0" err="1">
                <a:latin typeface="Arial "/>
                <a:ea typeface="SimSun" panose="02010600030101010101" pitchFamily="2" charset="-122"/>
              </a:rPr>
              <a:t>ada</a:t>
            </a:r>
            <a:r>
              <a:rPr lang="en-US" altLang="id-ID" sz="1400" b="1" dirty="0">
                <a:latin typeface="Arial "/>
                <a:ea typeface="SimSun" panose="02010600030101010101" pitchFamily="2" charset="-122"/>
              </a:rPr>
              <a:t> (PKH, Program air </a:t>
            </a:r>
            <a:r>
              <a:rPr lang="en-US" altLang="id-ID" sz="1400" b="1" dirty="0" err="1">
                <a:latin typeface="Arial "/>
                <a:ea typeface="SimSun" panose="02010600030101010101" pitchFamily="2" charset="-122"/>
              </a:rPr>
              <a:t>bersih</a:t>
            </a:r>
            <a:r>
              <a:rPr lang="en-US" altLang="id-ID" sz="1400" b="1" dirty="0">
                <a:latin typeface="Arial "/>
                <a:ea typeface="SimSun" panose="02010600030101010101" pitchFamily="2" charset="-122"/>
              </a:rPr>
              <a:t>, KB, ADD </a:t>
            </a:r>
            <a:r>
              <a:rPr lang="en-US" altLang="id-ID" sz="1400" b="1" dirty="0" err="1">
                <a:latin typeface="Arial "/>
                <a:ea typeface="SimSun" panose="02010600030101010101" pitchFamily="2" charset="-122"/>
              </a:rPr>
              <a:t>dll</a:t>
            </a:r>
            <a:r>
              <a:rPr lang="en-US" altLang="id-ID" sz="1400" b="1" dirty="0">
                <a:latin typeface="Arial "/>
                <a:ea typeface="SimSun" panose="02010600030101010101" pitchFamily="2" charset="-122"/>
              </a:rPr>
              <a:t>)</a:t>
            </a:r>
          </a:p>
          <a:p>
            <a:pPr marL="177800" indent="-177800" algn="just">
              <a:buFont typeface="Calibri Light" panose="020F0302020204030204" pitchFamily="34" charset="0"/>
              <a:buAutoNum type="arabicPeriod"/>
            </a:pPr>
            <a:r>
              <a:rPr lang="en-US" altLang="id-ID" sz="1400" b="1" dirty="0" err="1">
                <a:latin typeface="Arial "/>
                <a:ea typeface="SimSun" panose="02010600030101010101" pitchFamily="2" charset="-122"/>
              </a:rPr>
              <a:t>kerjasama</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dengan</a:t>
            </a:r>
            <a:r>
              <a:rPr lang="en-US" altLang="id-ID" sz="1400" b="1" dirty="0">
                <a:latin typeface="Arial "/>
                <a:ea typeface="SimSun" panose="02010600030101010101" pitchFamily="2" charset="-122"/>
              </a:rPr>
              <a:t> </a:t>
            </a:r>
            <a:r>
              <a:rPr lang="en-US" altLang="id-ID" sz="1400" b="1" dirty="0" err="1">
                <a:latin typeface="Arial "/>
                <a:ea typeface="SimSun" panose="02010600030101010101" pitchFamily="2" charset="-122"/>
              </a:rPr>
              <a:t>swasta</a:t>
            </a:r>
            <a:r>
              <a:rPr lang="en-US" altLang="id-ID" sz="1400" b="1" dirty="0">
                <a:latin typeface="Arial "/>
                <a:ea typeface="SimSun" panose="02010600030101010101" pitchFamily="2" charset="-122"/>
              </a:rPr>
              <a:t>/stake holder yang </a:t>
            </a:r>
            <a:r>
              <a:rPr lang="en-US" altLang="id-ID" sz="1400" b="1" dirty="0" err="1">
                <a:latin typeface="Arial "/>
                <a:ea typeface="SimSun" panose="02010600030101010101" pitchFamily="2" charset="-122"/>
              </a:rPr>
              <a:t>ada</a:t>
            </a:r>
            <a:endParaRPr lang="en-US" altLang="id-ID" sz="1400" b="1" dirty="0">
              <a:latin typeface="Arial "/>
              <a:ea typeface="SimSun" panose="02010600030101010101" pitchFamily="2" charset="-122"/>
            </a:endParaRPr>
          </a:p>
          <a:p>
            <a:pPr algn="just"/>
            <a:endParaRPr lang="id-ID" altLang="en-US" sz="1400" dirty="0">
              <a:latin typeface="Arial "/>
            </a:endParaRPr>
          </a:p>
          <a:p>
            <a:pPr algn="just"/>
            <a:r>
              <a:rPr lang="id-ID" altLang="en-US" sz="1400" dirty="0">
                <a:latin typeface="Arial "/>
              </a:rPr>
              <a:t>Sedangkan kegiatan yang perlu dilakukan pada tahap pelaksanaan, antara lain : </a:t>
            </a:r>
          </a:p>
          <a:p>
            <a:pPr marL="177800" indent="-177800" algn="just">
              <a:lnSpc>
                <a:spcPct val="100000"/>
              </a:lnSpc>
              <a:spcBef>
                <a:spcPct val="0"/>
              </a:spcBef>
              <a:buFont typeface="Calibri Light" panose="020F0302020204030204" pitchFamily="34" charset="0"/>
              <a:buAutoNum type="arabicPeriod"/>
              <a:defRPr/>
            </a:pPr>
            <a:r>
              <a:rPr lang="en-US" altLang="id-ID" sz="1400" b="1" dirty="0" err="1">
                <a:latin typeface="Arial "/>
              </a:rPr>
              <a:t>Melaksanakan</a:t>
            </a:r>
            <a:r>
              <a:rPr lang="en-US" altLang="id-ID" sz="1400" b="1" dirty="0">
                <a:latin typeface="Arial "/>
              </a:rPr>
              <a:t> </a:t>
            </a:r>
            <a:r>
              <a:rPr lang="en-US" altLang="id-ID" sz="1400" b="1" dirty="0" err="1">
                <a:latin typeface="Arial "/>
              </a:rPr>
              <a:t>peningkatan</a:t>
            </a:r>
            <a:r>
              <a:rPr lang="en-US" altLang="id-ID" sz="1400" b="1" dirty="0">
                <a:latin typeface="Arial "/>
              </a:rPr>
              <a:t> </a:t>
            </a:r>
            <a:r>
              <a:rPr lang="en-US" altLang="id-ID" sz="1400" b="1" dirty="0" err="1">
                <a:latin typeface="Arial "/>
              </a:rPr>
              <a:t>kapasitas</a:t>
            </a:r>
            <a:r>
              <a:rPr lang="en-US" altLang="id-ID" sz="1400" b="1" dirty="0">
                <a:latin typeface="Arial "/>
              </a:rPr>
              <a:t> /</a:t>
            </a:r>
            <a:r>
              <a:rPr lang="en-US" altLang="id-ID" sz="1400" b="1" dirty="0" err="1">
                <a:latin typeface="Arial "/>
              </a:rPr>
              <a:t>pelatihan</a:t>
            </a:r>
            <a:r>
              <a:rPr lang="en-US" altLang="id-ID" sz="1400" b="1" dirty="0">
                <a:latin typeface="Arial "/>
              </a:rPr>
              <a:t> SDM</a:t>
            </a:r>
          </a:p>
          <a:p>
            <a:pPr marL="177800" indent="-177800" algn="just">
              <a:lnSpc>
                <a:spcPct val="100000"/>
              </a:lnSpc>
              <a:spcBef>
                <a:spcPct val="0"/>
              </a:spcBef>
              <a:buFont typeface="Calibri Light" panose="020F0302020204030204" pitchFamily="34" charset="0"/>
              <a:buAutoNum type="arabicPeriod"/>
              <a:defRPr/>
            </a:pPr>
            <a:r>
              <a:rPr lang="en-US" altLang="id-ID" sz="1400" b="1" dirty="0" err="1">
                <a:latin typeface="Arial "/>
              </a:rPr>
              <a:t>Mengintegrasikan</a:t>
            </a:r>
            <a:r>
              <a:rPr lang="en-US" altLang="id-ID" sz="1400" b="1" dirty="0">
                <a:latin typeface="Arial "/>
              </a:rPr>
              <a:t> SDM, </a:t>
            </a:r>
            <a:r>
              <a:rPr lang="en-US" altLang="id-ID" sz="1400" b="1" dirty="0" err="1">
                <a:latin typeface="Arial "/>
              </a:rPr>
              <a:t>kegiatan</a:t>
            </a:r>
            <a:r>
              <a:rPr lang="en-US" altLang="id-ID" sz="1400" b="1" dirty="0">
                <a:latin typeface="Arial "/>
              </a:rPr>
              <a:t> </a:t>
            </a:r>
            <a:r>
              <a:rPr lang="en-US" altLang="id-ID" sz="1400" b="1" dirty="0" err="1">
                <a:latin typeface="Arial "/>
              </a:rPr>
              <a:t>dan</a:t>
            </a:r>
            <a:r>
              <a:rPr lang="en-US" altLang="id-ID" sz="1400" b="1" dirty="0">
                <a:latin typeface="Arial "/>
              </a:rPr>
              <a:t> </a:t>
            </a:r>
            <a:r>
              <a:rPr lang="en-US" altLang="id-ID" sz="1400" b="1" dirty="0" err="1">
                <a:latin typeface="Arial "/>
              </a:rPr>
              <a:t>anggaran</a:t>
            </a:r>
            <a:r>
              <a:rPr lang="en-US" altLang="id-ID" sz="1400" b="1" dirty="0">
                <a:latin typeface="Arial "/>
              </a:rPr>
              <a:t> </a:t>
            </a:r>
            <a:r>
              <a:rPr lang="en-US" altLang="id-ID" sz="1400" b="1" dirty="0" err="1">
                <a:latin typeface="Arial "/>
              </a:rPr>
              <a:t>melalui</a:t>
            </a:r>
            <a:r>
              <a:rPr lang="en-US" altLang="id-ID" sz="1400" b="1" dirty="0">
                <a:latin typeface="Arial "/>
              </a:rPr>
              <a:t> </a:t>
            </a:r>
            <a:r>
              <a:rPr lang="en-US" altLang="id-ID" sz="1400" b="1" dirty="0" err="1">
                <a:latin typeface="Arial "/>
              </a:rPr>
              <a:t>pendekatan</a:t>
            </a:r>
            <a:r>
              <a:rPr lang="en-US" altLang="id-ID" sz="1400" b="1" dirty="0">
                <a:latin typeface="Arial "/>
              </a:rPr>
              <a:t> </a:t>
            </a:r>
            <a:r>
              <a:rPr lang="en-US" altLang="id-ID" sz="1400" b="1" dirty="0" err="1">
                <a:latin typeface="Arial "/>
              </a:rPr>
              <a:t>keluarga</a:t>
            </a:r>
            <a:endParaRPr lang="en-US" altLang="id-ID" sz="1400" b="1" dirty="0">
              <a:latin typeface="Arial "/>
            </a:endParaRPr>
          </a:p>
          <a:p>
            <a:pPr marL="177800" indent="-177800" algn="just">
              <a:lnSpc>
                <a:spcPct val="100000"/>
              </a:lnSpc>
              <a:spcBef>
                <a:spcPct val="0"/>
              </a:spcBef>
              <a:buFont typeface="Calibri Light" panose="020F0302020204030204" pitchFamily="34" charset="0"/>
              <a:buAutoNum type="arabicPeriod"/>
              <a:defRPr/>
            </a:pPr>
            <a:r>
              <a:rPr lang="en-US" altLang="id-ID" sz="1400" b="1" dirty="0" err="1">
                <a:latin typeface="Arial "/>
              </a:rPr>
              <a:t>Mendorong</a:t>
            </a:r>
            <a:r>
              <a:rPr lang="en-US" altLang="id-ID" sz="1400" b="1" dirty="0">
                <a:latin typeface="Arial "/>
              </a:rPr>
              <a:t> </a:t>
            </a:r>
            <a:r>
              <a:rPr lang="en-US" altLang="id-ID" sz="1400" b="1" dirty="0" err="1">
                <a:latin typeface="Arial "/>
              </a:rPr>
              <a:t>pelaksanaan</a:t>
            </a:r>
            <a:r>
              <a:rPr lang="en-US" altLang="id-ID" sz="1400" b="1" dirty="0">
                <a:latin typeface="Arial "/>
              </a:rPr>
              <a:t> </a:t>
            </a:r>
            <a:r>
              <a:rPr lang="en-US" altLang="id-ID" sz="1400" b="1" dirty="0" err="1">
                <a:latin typeface="Arial "/>
              </a:rPr>
              <a:t>Germas</a:t>
            </a:r>
            <a:r>
              <a:rPr lang="en-US" altLang="id-ID" sz="1400" b="1" dirty="0">
                <a:latin typeface="Arial "/>
              </a:rPr>
              <a:t> </a:t>
            </a:r>
            <a:r>
              <a:rPr lang="en-US" altLang="id-ID" sz="1400" b="1" dirty="0" err="1">
                <a:latin typeface="Arial "/>
              </a:rPr>
              <a:t>oleh</a:t>
            </a:r>
            <a:r>
              <a:rPr lang="en-US" altLang="id-ID" sz="1400" b="1" dirty="0">
                <a:latin typeface="Arial "/>
              </a:rPr>
              <a:t> </a:t>
            </a:r>
            <a:r>
              <a:rPr lang="en-US" altLang="id-ID" sz="1400" b="1" dirty="0" err="1">
                <a:latin typeface="Arial "/>
              </a:rPr>
              <a:t>seKtor</a:t>
            </a:r>
            <a:r>
              <a:rPr lang="en-US" altLang="id-ID" sz="1400" b="1" dirty="0">
                <a:latin typeface="Arial "/>
              </a:rPr>
              <a:t> lain</a:t>
            </a:r>
          </a:p>
          <a:p>
            <a:pPr marL="177800" indent="-177800" algn="just">
              <a:lnSpc>
                <a:spcPct val="100000"/>
              </a:lnSpc>
              <a:spcBef>
                <a:spcPct val="0"/>
              </a:spcBef>
              <a:buFont typeface="Calibri Light" panose="020F0302020204030204" pitchFamily="34" charset="0"/>
              <a:buAutoNum type="arabicPeriod"/>
              <a:defRPr/>
            </a:pPr>
            <a:r>
              <a:rPr lang="en-US" altLang="id-ID" sz="1400" b="1" dirty="0">
                <a:latin typeface="Arial "/>
              </a:rPr>
              <a:t>M</a:t>
            </a:r>
            <a:r>
              <a:rPr lang="id-ID" altLang="id-ID" sz="1400" b="1" dirty="0">
                <a:latin typeface="Arial "/>
              </a:rPr>
              <a:t>elakukan pengolahan data  </a:t>
            </a:r>
            <a:r>
              <a:rPr lang="en-US" altLang="id-ID" sz="1400" b="1" dirty="0" err="1">
                <a:latin typeface="Arial "/>
              </a:rPr>
              <a:t>dan</a:t>
            </a:r>
            <a:r>
              <a:rPr lang="en-US" altLang="id-ID" sz="1400" b="1" dirty="0">
                <a:latin typeface="Arial "/>
              </a:rPr>
              <a:t> </a:t>
            </a:r>
            <a:r>
              <a:rPr lang="en-US" altLang="id-ID" sz="1400" b="1" dirty="0" err="1">
                <a:latin typeface="Arial "/>
              </a:rPr>
              <a:t>tindak</a:t>
            </a:r>
            <a:r>
              <a:rPr lang="en-US" altLang="id-ID" sz="1400" b="1" dirty="0">
                <a:latin typeface="Arial "/>
              </a:rPr>
              <a:t> </a:t>
            </a:r>
            <a:r>
              <a:rPr lang="en-US" altLang="id-ID" sz="1400" b="1" dirty="0" err="1">
                <a:latin typeface="Arial "/>
              </a:rPr>
              <a:t>lanjut</a:t>
            </a:r>
            <a:r>
              <a:rPr lang="en-US" altLang="id-ID" sz="1400" b="1" dirty="0">
                <a:latin typeface="Arial "/>
              </a:rPr>
              <a:t> </a:t>
            </a:r>
            <a:r>
              <a:rPr lang="en-US" altLang="id-ID" sz="1400" b="1" dirty="0" err="1">
                <a:latin typeface="Arial "/>
              </a:rPr>
              <a:t>hasil</a:t>
            </a:r>
            <a:r>
              <a:rPr lang="en-US" altLang="id-ID" sz="1400" b="1" dirty="0">
                <a:latin typeface="Arial "/>
              </a:rPr>
              <a:t> </a:t>
            </a:r>
            <a:r>
              <a:rPr lang="en-US" altLang="id-ID" sz="1400" b="1" i="1" dirty="0">
                <a:latin typeface="Arial "/>
              </a:rPr>
              <a:t>mapping</a:t>
            </a:r>
            <a:r>
              <a:rPr lang="en-US" altLang="id-ID" sz="1400" b="1" dirty="0">
                <a:latin typeface="Arial "/>
              </a:rPr>
              <a:t> </a:t>
            </a:r>
            <a:r>
              <a:rPr lang="en-US" altLang="id-ID" sz="1400" b="1" dirty="0" err="1">
                <a:latin typeface="Arial "/>
              </a:rPr>
              <a:t>pendekatan</a:t>
            </a:r>
            <a:r>
              <a:rPr lang="en-US" altLang="id-ID" sz="1400" b="1" dirty="0">
                <a:latin typeface="Arial "/>
              </a:rPr>
              <a:t> </a:t>
            </a:r>
            <a:r>
              <a:rPr lang="en-US" altLang="id-ID" sz="1400" b="1" dirty="0" err="1">
                <a:latin typeface="Arial "/>
              </a:rPr>
              <a:t>keluarga</a:t>
            </a:r>
            <a:endParaRPr lang="id-ID" altLang="id-ID" sz="1400" b="1" dirty="0">
              <a:latin typeface="Arial "/>
            </a:endParaRPr>
          </a:p>
          <a:p>
            <a:pPr marL="177800" indent="-177800" algn="just">
              <a:lnSpc>
                <a:spcPct val="100000"/>
              </a:lnSpc>
              <a:spcBef>
                <a:spcPct val="0"/>
              </a:spcBef>
              <a:buFont typeface="Calibri Light" panose="020F0302020204030204" pitchFamily="34" charset="0"/>
              <a:buAutoNum type="arabicPeriod"/>
              <a:defRPr/>
            </a:pPr>
            <a:r>
              <a:rPr lang="en-US" altLang="id-ID" sz="1400" b="1" dirty="0">
                <a:latin typeface="Arial "/>
              </a:rPr>
              <a:t>M</a:t>
            </a:r>
            <a:r>
              <a:rPr lang="id-ID" altLang="id-ID" sz="1400" b="1" dirty="0">
                <a:latin typeface="Arial "/>
              </a:rPr>
              <a:t>embina dan melakukan koordinasi dengan dinas kesehatan kabupaten/kota</a:t>
            </a:r>
            <a:r>
              <a:rPr lang="en-US" altLang="id-ID" sz="1400" b="1" dirty="0">
                <a:latin typeface="Arial "/>
              </a:rPr>
              <a:t> </a:t>
            </a:r>
            <a:r>
              <a:rPr lang="id-ID" altLang="id-ID" sz="1400" b="1" dirty="0">
                <a:latin typeface="Arial "/>
              </a:rPr>
              <a:t>dalam  proses</a:t>
            </a:r>
            <a:r>
              <a:rPr lang="en-US" altLang="id-ID" sz="1400" b="1" dirty="0">
                <a:latin typeface="Arial "/>
              </a:rPr>
              <a:t> </a:t>
            </a:r>
            <a:r>
              <a:rPr lang="id-ID" altLang="id-ID" sz="1400" b="1" dirty="0">
                <a:latin typeface="Arial "/>
              </a:rPr>
              <a:t>kegiatan</a:t>
            </a:r>
            <a:endParaRPr lang="en-AU" altLang="id-ID" sz="1400" b="1" dirty="0">
              <a:latin typeface="Arial "/>
            </a:endParaRPr>
          </a:p>
          <a:p>
            <a:pPr marL="177800" indent="-177800" algn="just">
              <a:lnSpc>
                <a:spcPct val="100000"/>
              </a:lnSpc>
              <a:spcBef>
                <a:spcPct val="0"/>
              </a:spcBef>
              <a:buFont typeface="Calibri Light" panose="020F0302020204030204" pitchFamily="34" charset="0"/>
              <a:buAutoNum type="arabicPeriod"/>
              <a:defRPr/>
            </a:pPr>
            <a:r>
              <a:rPr lang="en-AU" sz="1400" b="1" dirty="0" err="1">
                <a:latin typeface="Arial "/>
              </a:rPr>
              <a:t>Koordinasi</a:t>
            </a:r>
            <a:r>
              <a:rPr lang="en-AU" sz="1400" b="1" dirty="0">
                <a:latin typeface="Arial "/>
              </a:rPr>
              <a:t> </a:t>
            </a:r>
            <a:r>
              <a:rPr lang="en-AU" sz="1400" b="1" dirty="0" err="1">
                <a:latin typeface="Arial "/>
              </a:rPr>
              <a:t>dengan</a:t>
            </a:r>
            <a:r>
              <a:rPr lang="en-AU" sz="1400" b="1" dirty="0">
                <a:latin typeface="Arial "/>
              </a:rPr>
              <a:t> </a:t>
            </a:r>
            <a:r>
              <a:rPr lang="en-AU" sz="1400" b="1" dirty="0" err="1">
                <a:latin typeface="Arial "/>
              </a:rPr>
              <a:t>Provinsi</a:t>
            </a:r>
            <a:r>
              <a:rPr lang="en-AU" sz="1400" b="1" dirty="0">
                <a:latin typeface="Arial "/>
              </a:rPr>
              <a:t> </a:t>
            </a:r>
            <a:r>
              <a:rPr lang="en-AU" sz="1400" b="1" dirty="0" err="1">
                <a:latin typeface="Arial "/>
              </a:rPr>
              <a:t>dan</a:t>
            </a:r>
            <a:r>
              <a:rPr lang="en-AU" sz="1400" b="1" dirty="0">
                <a:latin typeface="Arial "/>
              </a:rPr>
              <a:t> Pusat </a:t>
            </a:r>
            <a:r>
              <a:rPr lang="en-AU" sz="1400" b="1" dirty="0" err="1">
                <a:latin typeface="Arial "/>
              </a:rPr>
              <a:t>untuk</a:t>
            </a:r>
            <a:r>
              <a:rPr lang="en-AU" sz="1400" b="1" dirty="0">
                <a:latin typeface="Arial "/>
              </a:rPr>
              <a:t> </a:t>
            </a:r>
            <a:r>
              <a:rPr lang="en-AU" sz="1400" b="1" dirty="0" err="1">
                <a:latin typeface="Arial "/>
              </a:rPr>
              <a:t>permasalahan</a:t>
            </a:r>
            <a:r>
              <a:rPr lang="en-AU" sz="1400" b="1" dirty="0">
                <a:latin typeface="Arial "/>
              </a:rPr>
              <a:t> yang </a:t>
            </a:r>
            <a:r>
              <a:rPr lang="en-AU" sz="1400" b="1" dirty="0" err="1">
                <a:latin typeface="Arial "/>
              </a:rPr>
              <a:t>bersifat</a:t>
            </a:r>
            <a:r>
              <a:rPr lang="en-AU" sz="1400" b="1" dirty="0">
                <a:latin typeface="Arial "/>
              </a:rPr>
              <a:t> </a:t>
            </a:r>
            <a:r>
              <a:rPr lang="en-AU" sz="1400" b="1" dirty="0" err="1">
                <a:latin typeface="Arial "/>
              </a:rPr>
              <a:t>mendasar</a:t>
            </a:r>
            <a:endParaRPr lang="en-US" sz="1400" b="1" dirty="0">
              <a:latin typeface="Arial "/>
            </a:endParaRPr>
          </a:p>
          <a:p>
            <a:pPr algn="just"/>
            <a:endParaRPr lang="en-US" altLang="en-US" sz="1400" dirty="0">
              <a:latin typeface="Arial "/>
            </a:endParaRPr>
          </a:p>
        </p:txBody>
      </p:sp>
      <p:sp>
        <p:nvSpPr>
          <p:cNvPr id="952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27920" indent="-279968">
              <a:defRPr>
                <a:solidFill>
                  <a:schemeClr val="tx1"/>
                </a:solidFill>
                <a:latin typeface="Calibri" panose="020F0502020204030204" pitchFamily="34" charset="0"/>
                <a:ea typeface="MS PGothic" panose="020B0600070205080204" pitchFamily="34" charset="-128"/>
              </a:defRPr>
            </a:lvl2pPr>
            <a:lvl3pPr marL="1119876" indent="-223975">
              <a:defRPr>
                <a:solidFill>
                  <a:schemeClr val="tx1"/>
                </a:solidFill>
                <a:latin typeface="Calibri" panose="020F0502020204030204" pitchFamily="34" charset="0"/>
                <a:ea typeface="MS PGothic" panose="020B0600070205080204" pitchFamily="34" charset="-128"/>
              </a:defRPr>
            </a:lvl3pPr>
            <a:lvl4pPr marL="1567827" indent="-223975">
              <a:defRPr>
                <a:solidFill>
                  <a:schemeClr val="tx1"/>
                </a:solidFill>
                <a:latin typeface="Calibri" panose="020F0502020204030204" pitchFamily="34" charset="0"/>
                <a:ea typeface="MS PGothic" panose="020B0600070205080204" pitchFamily="34" charset="-128"/>
              </a:defRPr>
            </a:lvl4pPr>
            <a:lvl5pPr marL="2015777" indent="-223975">
              <a:defRPr>
                <a:solidFill>
                  <a:schemeClr val="tx1"/>
                </a:solidFill>
                <a:latin typeface="Calibri" panose="020F0502020204030204" pitchFamily="34" charset="0"/>
                <a:ea typeface="MS PGothic" panose="020B0600070205080204" pitchFamily="34" charset="-128"/>
              </a:defRPr>
            </a:lvl5pPr>
            <a:lvl6pPr marL="2463727" indent="-2239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11678" indent="-2239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59628" indent="-2239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07578" indent="-2239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25999C3-1019-4B93-9807-59E92CB6F546}" type="slidenum">
              <a:rPr lang="en-US" altLang="id-ID">
                <a:solidFill>
                  <a:prstClr val="black"/>
                </a:solidFill>
                <a:cs typeface="Arial" panose="020B0604020202020204" pitchFamily="34" charset="0"/>
              </a:rPr>
              <a:pPr/>
              <a:t>15</a:t>
            </a:fld>
            <a:endParaRPr lang="en-US" altLang="id-ID">
              <a:solidFill>
                <a:prstClr val="black"/>
              </a:solidFill>
              <a:cs typeface="Arial" panose="020B0604020202020204" pitchFamily="34" charset="0"/>
            </a:endParaRPr>
          </a:p>
        </p:txBody>
      </p:sp>
    </p:spTree>
    <p:extLst>
      <p:ext uri="{BB962C8B-B14F-4D97-AF65-F5344CB8AC3E}">
        <p14:creationId xmlns:p14="http://schemas.microsoft.com/office/powerpoint/2010/main" val="56361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1F21105-8510-4E8A-95B8-768211A861C0}" type="slidenum">
              <a:rPr lang="en-US" smtClean="0"/>
              <a:t>16</a:t>
            </a:fld>
            <a:endParaRPr lang="en-US"/>
          </a:p>
        </p:txBody>
      </p:sp>
    </p:spTree>
    <p:extLst>
      <p:ext uri="{BB962C8B-B14F-4D97-AF65-F5344CB8AC3E}">
        <p14:creationId xmlns:p14="http://schemas.microsoft.com/office/powerpoint/2010/main" val="39394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 y="387350"/>
            <a:ext cx="5954713" cy="3351213"/>
          </a:xfrm>
        </p:spPr>
      </p:sp>
      <p:sp>
        <p:nvSpPr>
          <p:cNvPr id="3" name="Notes Placeholder 2"/>
          <p:cNvSpPr>
            <a:spLocks noGrp="1"/>
          </p:cNvSpPr>
          <p:nvPr>
            <p:ph type="body" idx="1"/>
          </p:nvPr>
        </p:nvSpPr>
        <p:spPr>
          <a:xfrm>
            <a:off x="593565" y="4046842"/>
            <a:ext cx="5438140" cy="3910489"/>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d-ID" altLang="en-US" sz="1400" dirty="0">
                <a:latin typeface="Arial "/>
              </a:rPr>
              <a:t>P</a:t>
            </a:r>
            <a:r>
              <a:rPr lang="en-SG" altLang="en-US" sz="1400" dirty="0" err="1">
                <a:latin typeface="Arial "/>
              </a:rPr>
              <a:t>eran</a:t>
            </a:r>
            <a:r>
              <a:rPr lang="en-SG" altLang="en-US" sz="1400" dirty="0">
                <a:latin typeface="Arial "/>
              </a:rPr>
              <a:t> </a:t>
            </a:r>
            <a:r>
              <a:rPr lang="id-ID" altLang="en-US" sz="1400" dirty="0">
                <a:latin typeface="Arial "/>
              </a:rPr>
              <a:t>P</a:t>
            </a:r>
            <a:r>
              <a:rPr lang="en-SG" altLang="en-US" sz="1400" dirty="0" err="1">
                <a:latin typeface="Arial "/>
              </a:rPr>
              <a:t>rovinsi</a:t>
            </a:r>
            <a:r>
              <a:rPr lang="en-SG" altLang="en-US" sz="1400" dirty="0">
                <a:latin typeface="Arial "/>
              </a:rPr>
              <a:t> </a:t>
            </a:r>
            <a:r>
              <a:rPr lang="id-ID" altLang="en-US" sz="1400" dirty="0">
                <a:latin typeface="Arial "/>
              </a:rPr>
              <a:t>/ Daerah dalam rangka penguatan subsistem Kesehatan, yang antara lain terdiri dari </a:t>
            </a:r>
            <a:r>
              <a:rPr lang="en-SG" altLang="en-US" sz="1400" dirty="0" err="1">
                <a:latin typeface="Arial "/>
              </a:rPr>
              <a:t>upaya</a:t>
            </a:r>
            <a:r>
              <a:rPr lang="en-SG" altLang="en-US" sz="1400" dirty="0">
                <a:latin typeface="Arial "/>
              </a:rPr>
              <a:t> </a:t>
            </a:r>
            <a:r>
              <a:rPr lang="en-SG" altLang="en-US" sz="1400" dirty="0" err="1">
                <a:latin typeface="Arial "/>
              </a:rPr>
              <a:t>kesehatan</a:t>
            </a:r>
            <a:r>
              <a:rPr lang="en-SG" altLang="en-US" sz="1400" dirty="0">
                <a:latin typeface="Arial "/>
              </a:rPr>
              <a:t>;  </a:t>
            </a:r>
            <a:r>
              <a:rPr lang="en-SG" altLang="en-US" sz="1400" dirty="0" err="1">
                <a:latin typeface="Arial "/>
              </a:rPr>
              <a:t>pembiayaan</a:t>
            </a:r>
            <a:r>
              <a:rPr lang="en-SG" altLang="en-US" sz="1400" dirty="0">
                <a:latin typeface="Arial "/>
              </a:rPr>
              <a:t> </a:t>
            </a:r>
            <a:r>
              <a:rPr lang="en-SG" altLang="en-US" sz="1400" dirty="0" err="1">
                <a:latin typeface="Arial "/>
              </a:rPr>
              <a:t>kesehatan</a:t>
            </a:r>
            <a:r>
              <a:rPr lang="en-SG" altLang="en-US" sz="1400" dirty="0">
                <a:latin typeface="Arial "/>
              </a:rPr>
              <a:t>; </a:t>
            </a:r>
            <a:r>
              <a:rPr lang="en-SG" altLang="en-US" sz="1400" dirty="0" err="1">
                <a:latin typeface="Arial "/>
              </a:rPr>
              <a:t>sumber</a:t>
            </a:r>
            <a:r>
              <a:rPr lang="en-SG" altLang="en-US" sz="1400" dirty="0">
                <a:latin typeface="Arial "/>
              </a:rPr>
              <a:t> </a:t>
            </a:r>
            <a:r>
              <a:rPr lang="en-SG" altLang="en-US" sz="1400" dirty="0" err="1">
                <a:latin typeface="Arial "/>
              </a:rPr>
              <a:t>daya</a:t>
            </a:r>
            <a:r>
              <a:rPr lang="en-SG" altLang="en-US" sz="1400" dirty="0">
                <a:latin typeface="Arial "/>
              </a:rPr>
              <a:t> </a:t>
            </a:r>
            <a:r>
              <a:rPr lang="en-SG" altLang="en-US" sz="1400" dirty="0" err="1">
                <a:latin typeface="Arial "/>
              </a:rPr>
              <a:t>manusia</a:t>
            </a:r>
            <a:r>
              <a:rPr lang="en-SG" altLang="en-US" sz="1400" dirty="0">
                <a:latin typeface="Arial "/>
              </a:rPr>
              <a:t>; </a:t>
            </a:r>
            <a:r>
              <a:rPr lang="en-SG" altLang="en-US" sz="1400" dirty="0" err="1">
                <a:latin typeface="Arial "/>
              </a:rPr>
              <a:t>farmasi</a:t>
            </a:r>
            <a:r>
              <a:rPr lang="en-SG" altLang="en-US" sz="1400" dirty="0">
                <a:latin typeface="Arial "/>
              </a:rPr>
              <a:t>, </a:t>
            </a:r>
            <a:r>
              <a:rPr lang="en-SG" altLang="en-US" sz="1400" dirty="0" err="1">
                <a:latin typeface="Arial "/>
              </a:rPr>
              <a:t>alat</a:t>
            </a:r>
            <a:r>
              <a:rPr lang="en-SG" altLang="en-US" sz="1400" dirty="0">
                <a:latin typeface="Arial "/>
              </a:rPr>
              <a:t> </a:t>
            </a:r>
            <a:r>
              <a:rPr lang="en-SG" altLang="en-US" sz="1400" dirty="0" err="1">
                <a:latin typeface="Arial "/>
              </a:rPr>
              <a:t>kesehatan</a:t>
            </a:r>
            <a:r>
              <a:rPr lang="en-SG" altLang="en-US" sz="1400" dirty="0">
                <a:latin typeface="Arial "/>
              </a:rPr>
              <a:t> </a:t>
            </a:r>
            <a:r>
              <a:rPr lang="en-SG" altLang="en-US" sz="1400" dirty="0" err="1">
                <a:latin typeface="Arial "/>
              </a:rPr>
              <a:t>dan</a:t>
            </a:r>
            <a:r>
              <a:rPr lang="en-SG" altLang="en-US" sz="1400" dirty="0">
                <a:latin typeface="Arial "/>
              </a:rPr>
              <a:t> </a:t>
            </a:r>
            <a:r>
              <a:rPr lang="en-SG" altLang="en-US" sz="1400" dirty="0" err="1">
                <a:latin typeface="Arial "/>
              </a:rPr>
              <a:t>makan</a:t>
            </a:r>
            <a:r>
              <a:rPr lang="id-ID" altLang="en-US" sz="1400" dirty="0">
                <a:latin typeface="Arial "/>
              </a:rPr>
              <a:t>an</a:t>
            </a:r>
            <a:r>
              <a:rPr lang="en-SG" altLang="en-US" sz="1400" dirty="0">
                <a:latin typeface="Arial "/>
              </a:rPr>
              <a:t>; </a:t>
            </a:r>
            <a:r>
              <a:rPr lang="en-SG" altLang="en-US" sz="1400" dirty="0" err="1">
                <a:latin typeface="Arial "/>
              </a:rPr>
              <a:t>manajemen</a:t>
            </a:r>
            <a:r>
              <a:rPr lang="en-SG" altLang="en-US" sz="1400" dirty="0">
                <a:latin typeface="Arial "/>
              </a:rPr>
              <a:t>, </a:t>
            </a:r>
            <a:r>
              <a:rPr lang="en-SG" altLang="en-US" sz="1400" dirty="0" err="1">
                <a:latin typeface="Arial "/>
              </a:rPr>
              <a:t>informasi</a:t>
            </a:r>
            <a:r>
              <a:rPr lang="en-SG" altLang="en-US" sz="1400" dirty="0">
                <a:latin typeface="Arial "/>
              </a:rPr>
              <a:t> </a:t>
            </a:r>
            <a:r>
              <a:rPr lang="en-SG" altLang="en-US" sz="1400" dirty="0" err="1">
                <a:latin typeface="Arial "/>
              </a:rPr>
              <a:t>dan</a:t>
            </a:r>
            <a:r>
              <a:rPr lang="en-SG" altLang="en-US" sz="1400" dirty="0">
                <a:latin typeface="Arial "/>
              </a:rPr>
              <a:t> </a:t>
            </a:r>
            <a:r>
              <a:rPr lang="en-SG" altLang="en-US" sz="1400" dirty="0" err="1">
                <a:latin typeface="Arial "/>
              </a:rPr>
              <a:t>regulasi</a:t>
            </a:r>
            <a:r>
              <a:rPr lang="en-SG" altLang="en-US" sz="1400" dirty="0">
                <a:latin typeface="Arial "/>
              </a:rPr>
              <a:t> </a:t>
            </a:r>
            <a:r>
              <a:rPr lang="en-SG" altLang="en-US" sz="1400" dirty="0" err="1">
                <a:latin typeface="Arial "/>
              </a:rPr>
              <a:t>serta</a:t>
            </a:r>
            <a:r>
              <a:rPr lang="en-SG" altLang="en-US" sz="1400" dirty="0">
                <a:latin typeface="Arial "/>
              </a:rPr>
              <a:t> </a:t>
            </a:r>
            <a:r>
              <a:rPr lang="en-SG" altLang="en-US" sz="1400" dirty="0" err="1">
                <a:latin typeface="Arial "/>
              </a:rPr>
              <a:t>pemberdayaan</a:t>
            </a:r>
            <a:r>
              <a:rPr lang="en-SG" altLang="en-US" sz="1400" dirty="0">
                <a:latin typeface="Arial "/>
              </a:rPr>
              <a:t> </a:t>
            </a:r>
            <a:r>
              <a:rPr lang="en-SG" altLang="en-US" sz="1400" dirty="0" err="1">
                <a:latin typeface="Arial "/>
              </a:rPr>
              <a:t>masyarakat</a:t>
            </a:r>
            <a:r>
              <a:rPr lang="id-ID" altLang="en-US" sz="1400" dirty="0">
                <a:latin typeface="Arial "/>
              </a:rPr>
              <a:t> akan mendukung Program dan Kegiatan </a:t>
            </a:r>
            <a:endParaRPr lang="id-ID" altLang="en-US" sz="1400" dirty="0" smtClean="0">
              <a:latin typeface="Arial "/>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d-ID" altLang="en-US" sz="1400" dirty="0" smtClean="0">
                <a:latin typeface="Arial "/>
              </a:rPr>
              <a:t>Prioritas </a:t>
            </a:r>
            <a:r>
              <a:rPr lang="id-ID" altLang="en-US" sz="1400" dirty="0">
                <a:latin typeface="Arial "/>
              </a:rPr>
              <a:t>Kesehatan dan diimplemntasikan secara operasional melalui kegiatan yang terintegrasi dan terkordinasi antara PIS-PK, SPM dan Germas, yang pada akhirnya akan mempercepat pencapaian sasaran pembangunan kesehatan</a:t>
            </a:r>
            <a:endParaRPr lang="en-SG" altLang="en-US" sz="1400" dirty="0">
              <a:latin typeface="Arial "/>
            </a:endParaRPr>
          </a:p>
          <a:p>
            <a:pPr algn="just"/>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17</a:t>
            </a:fld>
            <a:endParaRPr lang="en-US"/>
          </a:p>
        </p:txBody>
      </p:sp>
    </p:spTree>
    <p:extLst>
      <p:ext uri="{BB962C8B-B14F-4D97-AF65-F5344CB8AC3E}">
        <p14:creationId xmlns:p14="http://schemas.microsoft.com/office/powerpoint/2010/main" val="2257174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414338"/>
            <a:ext cx="5954712" cy="3351212"/>
          </a:xfrm>
        </p:spPr>
      </p:sp>
      <p:sp>
        <p:nvSpPr>
          <p:cNvPr id="3" name="Notes Placeholder 2"/>
          <p:cNvSpPr>
            <a:spLocks noGrp="1"/>
          </p:cNvSpPr>
          <p:nvPr>
            <p:ph type="body" idx="1"/>
          </p:nvPr>
        </p:nvSpPr>
        <p:spPr>
          <a:xfrm>
            <a:off x="679768" y="4209651"/>
            <a:ext cx="5438140" cy="3910489"/>
          </a:xfrm>
        </p:spPr>
        <p:txBody>
          <a:bodyPr/>
          <a:lstStyle/>
          <a:p>
            <a:pPr algn="just"/>
            <a:r>
              <a:rPr lang="en-US" sz="1400" dirty="0">
                <a:latin typeface="Arial "/>
              </a:rPr>
              <a:t>Bagan</a:t>
            </a:r>
            <a:r>
              <a:rPr lang="en-US" sz="1400" baseline="0" dirty="0">
                <a:latin typeface="Arial "/>
              </a:rPr>
              <a:t> </a:t>
            </a:r>
            <a:r>
              <a:rPr lang="en-US" sz="1400" baseline="0" dirty="0" err="1">
                <a:latin typeface="Arial "/>
              </a:rPr>
              <a:t>Alur</a:t>
            </a:r>
            <a:r>
              <a:rPr lang="en-US" sz="1400" baseline="0" dirty="0">
                <a:latin typeface="Arial "/>
              </a:rPr>
              <a:t> </a:t>
            </a:r>
            <a:r>
              <a:rPr lang="en-US" sz="1400" baseline="0" dirty="0" err="1">
                <a:latin typeface="Arial "/>
              </a:rPr>
              <a:t>Pelaksanaan</a:t>
            </a:r>
            <a:r>
              <a:rPr lang="en-US" sz="1400" baseline="0" dirty="0">
                <a:latin typeface="Arial "/>
              </a:rPr>
              <a:t> Program </a:t>
            </a:r>
            <a:r>
              <a:rPr lang="en-US" sz="1400" baseline="0" dirty="0" err="1">
                <a:latin typeface="Arial "/>
              </a:rPr>
              <a:t>dan</a:t>
            </a:r>
            <a:r>
              <a:rPr lang="en-US" sz="1400" baseline="0" dirty="0">
                <a:latin typeface="Arial "/>
              </a:rPr>
              <a:t> </a:t>
            </a:r>
            <a:r>
              <a:rPr lang="en-US" sz="1400" baseline="0" dirty="0" err="1">
                <a:latin typeface="Arial "/>
              </a:rPr>
              <a:t>Pembiayaan</a:t>
            </a:r>
            <a:r>
              <a:rPr lang="en-US" sz="1400" baseline="0" dirty="0">
                <a:latin typeface="Arial "/>
              </a:rPr>
              <a:t> </a:t>
            </a:r>
            <a:r>
              <a:rPr lang="en-US" sz="1400" baseline="0" dirty="0" err="1">
                <a:latin typeface="Arial "/>
              </a:rPr>
              <a:t>digambarkan</a:t>
            </a:r>
            <a:r>
              <a:rPr lang="en-US" sz="1400" baseline="0" dirty="0">
                <a:latin typeface="Arial "/>
              </a:rPr>
              <a:t> </a:t>
            </a:r>
            <a:r>
              <a:rPr lang="en-US" sz="1400" baseline="0" dirty="0" err="1">
                <a:latin typeface="Arial "/>
              </a:rPr>
              <a:t>sebagai</a:t>
            </a:r>
            <a:r>
              <a:rPr lang="en-US" sz="1400" baseline="0" dirty="0">
                <a:latin typeface="Arial "/>
              </a:rPr>
              <a:t> </a:t>
            </a:r>
            <a:r>
              <a:rPr lang="en-US" sz="1400" baseline="0" dirty="0" err="1">
                <a:latin typeface="Arial "/>
              </a:rPr>
              <a:t>berikut</a:t>
            </a:r>
            <a:r>
              <a:rPr lang="en-US" sz="1400" baseline="0" dirty="0">
                <a:latin typeface="Arial "/>
              </a:rPr>
              <a:t> :</a:t>
            </a:r>
          </a:p>
          <a:p>
            <a:pPr algn="just"/>
            <a:endParaRPr lang="en-US" sz="1400" baseline="0" dirty="0">
              <a:latin typeface="Arial "/>
            </a:endParaRPr>
          </a:p>
          <a:p>
            <a:pPr algn="just"/>
            <a:r>
              <a:rPr lang="en-US" sz="1400" baseline="0" dirty="0">
                <a:latin typeface="Arial "/>
              </a:rPr>
              <a:t>Program  PIS PK </a:t>
            </a:r>
            <a:r>
              <a:rPr lang="en-US" sz="1400" baseline="0" dirty="0" err="1">
                <a:latin typeface="Arial "/>
              </a:rPr>
              <a:t>secara</a:t>
            </a:r>
            <a:r>
              <a:rPr lang="en-US" sz="1400" baseline="0" dirty="0">
                <a:latin typeface="Arial "/>
              </a:rPr>
              <a:t> </a:t>
            </a:r>
            <a:r>
              <a:rPr lang="en-US" sz="1400" baseline="0" dirty="0" err="1">
                <a:latin typeface="Arial "/>
              </a:rPr>
              <a:t>berjenjang</a:t>
            </a:r>
            <a:r>
              <a:rPr lang="en-US" sz="1400" baseline="0" dirty="0">
                <a:latin typeface="Arial "/>
              </a:rPr>
              <a:t> </a:t>
            </a:r>
            <a:r>
              <a:rPr lang="en-US" sz="1400" baseline="0" dirty="0" err="1">
                <a:latin typeface="Arial "/>
              </a:rPr>
              <a:t>diturunkan</a:t>
            </a:r>
            <a:r>
              <a:rPr lang="en-US" sz="1400" baseline="0" dirty="0">
                <a:latin typeface="Arial "/>
              </a:rPr>
              <a:t> </a:t>
            </a:r>
            <a:r>
              <a:rPr lang="en-US" sz="1400" baseline="0" dirty="0" err="1">
                <a:latin typeface="Arial "/>
              </a:rPr>
              <a:t>dari</a:t>
            </a:r>
            <a:r>
              <a:rPr lang="en-US" sz="1400" baseline="0" dirty="0">
                <a:latin typeface="Arial "/>
              </a:rPr>
              <a:t> Pusat </a:t>
            </a:r>
            <a:r>
              <a:rPr lang="en-US" sz="1400" baseline="0" dirty="0" err="1">
                <a:latin typeface="Arial "/>
              </a:rPr>
              <a:t>sampai</a:t>
            </a:r>
            <a:r>
              <a:rPr lang="en-US" sz="1400" baseline="0" dirty="0">
                <a:latin typeface="Arial "/>
              </a:rPr>
              <a:t> </a:t>
            </a:r>
            <a:r>
              <a:rPr lang="en-US" sz="1400" baseline="0" dirty="0" err="1">
                <a:latin typeface="Arial "/>
              </a:rPr>
              <a:t>dengan</a:t>
            </a:r>
            <a:r>
              <a:rPr lang="en-US" sz="1400" baseline="0" dirty="0">
                <a:latin typeface="Arial "/>
              </a:rPr>
              <a:t> </a:t>
            </a:r>
            <a:r>
              <a:rPr lang="en-US" sz="1400" baseline="0" dirty="0" err="1">
                <a:latin typeface="Arial "/>
              </a:rPr>
              <a:t>pelaksanaaan</a:t>
            </a:r>
            <a:r>
              <a:rPr lang="en-US" sz="1400" baseline="0" dirty="0">
                <a:latin typeface="Arial "/>
              </a:rPr>
              <a:t> di </a:t>
            </a:r>
            <a:r>
              <a:rPr lang="en-US" sz="1400" baseline="0" dirty="0" err="1">
                <a:latin typeface="Arial "/>
              </a:rPr>
              <a:t>Puskesmas</a:t>
            </a:r>
            <a:r>
              <a:rPr lang="en-US" sz="1400" baseline="0" dirty="0">
                <a:latin typeface="Arial "/>
              </a:rPr>
              <a:t>.</a:t>
            </a:r>
          </a:p>
          <a:p>
            <a:pPr algn="just"/>
            <a:r>
              <a:rPr lang="en-US" sz="1400" baseline="0" dirty="0" err="1">
                <a:latin typeface="Arial "/>
              </a:rPr>
              <a:t>Anggaran</a:t>
            </a:r>
            <a:r>
              <a:rPr lang="en-US" sz="1400" baseline="0" dirty="0">
                <a:latin typeface="Arial "/>
              </a:rPr>
              <a:t> </a:t>
            </a:r>
            <a:r>
              <a:rPr lang="en-US" sz="1400" baseline="0" dirty="0" err="1">
                <a:latin typeface="Arial "/>
              </a:rPr>
              <a:t>untuk</a:t>
            </a:r>
            <a:r>
              <a:rPr lang="en-US" sz="1400" baseline="0" dirty="0">
                <a:latin typeface="Arial "/>
              </a:rPr>
              <a:t> </a:t>
            </a:r>
            <a:r>
              <a:rPr lang="en-US" sz="1400" baseline="0" dirty="0" err="1">
                <a:latin typeface="Arial "/>
              </a:rPr>
              <a:t>kegiatan</a:t>
            </a:r>
            <a:r>
              <a:rPr lang="en-US" sz="1400" baseline="0" dirty="0">
                <a:latin typeface="Arial "/>
              </a:rPr>
              <a:t> di </a:t>
            </a:r>
            <a:r>
              <a:rPr lang="en-US" sz="1400" baseline="0" dirty="0" err="1">
                <a:latin typeface="Arial "/>
              </a:rPr>
              <a:t>pusat</a:t>
            </a:r>
            <a:r>
              <a:rPr lang="en-US" sz="1400" baseline="0" dirty="0">
                <a:latin typeface="Arial "/>
              </a:rPr>
              <a:t> </a:t>
            </a:r>
            <a:r>
              <a:rPr lang="en-US" sz="1400" baseline="0" dirty="0" err="1">
                <a:latin typeface="Arial "/>
              </a:rPr>
              <a:t>dan</a:t>
            </a:r>
            <a:r>
              <a:rPr lang="en-US" sz="1400" baseline="0" dirty="0">
                <a:latin typeface="Arial "/>
              </a:rPr>
              <a:t> </a:t>
            </a:r>
            <a:r>
              <a:rPr lang="en-US" sz="1400" baseline="0" dirty="0" err="1">
                <a:latin typeface="Arial "/>
              </a:rPr>
              <a:t>dekon</a:t>
            </a:r>
            <a:r>
              <a:rPr lang="en-US" sz="1400" baseline="0" dirty="0">
                <a:latin typeface="Arial "/>
              </a:rPr>
              <a:t> </a:t>
            </a:r>
            <a:r>
              <a:rPr lang="en-US" sz="1400" baseline="0" dirty="0" err="1">
                <a:latin typeface="Arial "/>
              </a:rPr>
              <a:t>provinsi</a:t>
            </a:r>
            <a:r>
              <a:rPr lang="en-US" sz="1400" baseline="0" dirty="0">
                <a:latin typeface="Arial "/>
              </a:rPr>
              <a:t> </a:t>
            </a:r>
            <a:r>
              <a:rPr lang="en-US" sz="1400" baseline="0" dirty="0" err="1">
                <a:latin typeface="Arial "/>
              </a:rPr>
              <a:t>dibiayai</a:t>
            </a:r>
            <a:r>
              <a:rPr lang="en-US" sz="1400" baseline="0" dirty="0">
                <a:latin typeface="Arial "/>
              </a:rPr>
              <a:t> APBN. Di </a:t>
            </a:r>
            <a:r>
              <a:rPr lang="en-US" sz="1400" baseline="0" dirty="0" err="1">
                <a:latin typeface="Arial "/>
              </a:rPr>
              <a:t>provinsi</a:t>
            </a:r>
            <a:r>
              <a:rPr lang="en-US" sz="1400" baseline="0" dirty="0">
                <a:latin typeface="Arial "/>
              </a:rPr>
              <a:t> juga </a:t>
            </a:r>
            <a:r>
              <a:rPr lang="en-US" sz="1400" baseline="0" dirty="0" err="1">
                <a:latin typeface="Arial "/>
              </a:rPr>
              <a:t>dapat</a:t>
            </a:r>
            <a:r>
              <a:rPr lang="en-US" sz="1400" baseline="0" dirty="0">
                <a:latin typeface="Arial "/>
              </a:rPr>
              <a:t> </a:t>
            </a:r>
            <a:r>
              <a:rPr lang="en-US" sz="1400" baseline="0" dirty="0" err="1">
                <a:latin typeface="Arial "/>
              </a:rPr>
              <a:t>mengalokasikan</a:t>
            </a:r>
            <a:r>
              <a:rPr lang="en-US" sz="1400" baseline="0" dirty="0">
                <a:latin typeface="Arial "/>
              </a:rPr>
              <a:t> </a:t>
            </a:r>
            <a:r>
              <a:rPr lang="en-US" sz="1400" baseline="0" dirty="0" err="1">
                <a:latin typeface="Arial "/>
              </a:rPr>
              <a:t>anggaran</a:t>
            </a:r>
            <a:r>
              <a:rPr lang="en-US" sz="1400" baseline="0" dirty="0">
                <a:latin typeface="Arial "/>
              </a:rPr>
              <a:t> </a:t>
            </a:r>
            <a:r>
              <a:rPr lang="en-US" sz="1400" baseline="0" dirty="0" err="1">
                <a:latin typeface="Arial "/>
              </a:rPr>
              <a:t>melalui</a:t>
            </a:r>
            <a:r>
              <a:rPr lang="en-US" sz="1400" baseline="0" dirty="0">
                <a:latin typeface="Arial "/>
              </a:rPr>
              <a:t> APBD </a:t>
            </a:r>
            <a:r>
              <a:rPr lang="en-US" sz="1400" baseline="0" dirty="0" err="1">
                <a:latin typeface="Arial "/>
              </a:rPr>
              <a:t>antara</a:t>
            </a:r>
            <a:r>
              <a:rPr lang="en-US" sz="1400" baseline="0" dirty="0">
                <a:latin typeface="Arial "/>
              </a:rPr>
              <a:t> lain </a:t>
            </a:r>
            <a:r>
              <a:rPr lang="en-US" sz="1400" baseline="0" dirty="0" err="1">
                <a:latin typeface="Arial "/>
              </a:rPr>
              <a:t>untuk</a:t>
            </a:r>
            <a:r>
              <a:rPr lang="en-US" sz="1400" baseline="0" dirty="0">
                <a:latin typeface="Arial "/>
              </a:rPr>
              <a:t> </a:t>
            </a:r>
            <a:r>
              <a:rPr lang="en-US" sz="1400" baseline="0" dirty="0" err="1">
                <a:latin typeface="Arial "/>
              </a:rPr>
              <a:t>kegiatan</a:t>
            </a:r>
            <a:r>
              <a:rPr lang="en-US" sz="1400" baseline="0" dirty="0">
                <a:latin typeface="Arial "/>
              </a:rPr>
              <a:t> </a:t>
            </a:r>
            <a:r>
              <a:rPr lang="id-ID" sz="1400" baseline="0" dirty="0">
                <a:latin typeface="Arial "/>
              </a:rPr>
              <a:t>SPM dan </a:t>
            </a:r>
            <a:r>
              <a:rPr lang="en-US" sz="1400" baseline="0" dirty="0">
                <a:latin typeface="Arial "/>
              </a:rPr>
              <a:t>GERMAS di </a:t>
            </a:r>
            <a:r>
              <a:rPr lang="en-US" sz="1400" baseline="0" dirty="0" err="1">
                <a:latin typeface="Arial "/>
              </a:rPr>
              <a:t>provinsi</a:t>
            </a:r>
            <a:r>
              <a:rPr lang="en-US" sz="1400" baseline="0" dirty="0">
                <a:latin typeface="Arial "/>
              </a:rPr>
              <a:t>.  </a:t>
            </a:r>
          </a:p>
          <a:p>
            <a:pPr algn="just"/>
            <a:r>
              <a:rPr lang="id-ID" sz="1400" baseline="0" dirty="0">
                <a:latin typeface="Arial "/>
              </a:rPr>
              <a:t>Sedangkan </a:t>
            </a:r>
            <a:r>
              <a:rPr lang="en-US" sz="1400" baseline="0" dirty="0" err="1">
                <a:latin typeface="Arial "/>
              </a:rPr>
              <a:t>Kegiatan</a:t>
            </a:r>
            <a:r>
              <a:rPr lang="en-US" sz="1400" baseline="0" dirty="0">
                <a:latin typeface="Arial "/>
              </a:rPr>
              <a:t> </a:t>
            </a:r>
            <a:r>
              <a:rPr lang="id-ID" sz="1400" baseline="0" dirty="0">
                <a:latin typeface="Arial "/>
              </a:rPr>
              <a:t>SPM dan PIS-PK </a:t>
            </a:r>
            <a:r>
              <a:rPr lang="en-US" sz="1400" baseline="0" dirty="0">
                <a:latin typeface="Arial "/>
              </a:rPr>
              <a:t>di </a:t>
            </a:r>
            <a:r>
              <a:rPr lang="en-US" sz="1400" baseline="0" dirty="0" err="1">
                <a:latin typeface="Arial "/>
              </a:rPr>
              <a:t>kab</a:t>
            </a:r>
            <a:r>
              <a:rPr lang="en-US" sz="1400" baseline="0" dirty="0">
                <a:latin typeface="Arial "/>
              </a:rPr>
              <a:t>/</a:t>
            </a:r>
            <a:r>
              <a:rPr lang="en-US" sz="1400" baseline="0" dirty="0" err="1">
                <a:latin typeface="Arial "/>
              </a:rPr>
              <a:t>kota</a:t>
            </a:r>
            <a:r>
              <a:rPr lang="en-US" sz="1400" baseline="0" dirty="0">
                <a:latin typeface="Arial "/>
              </a:rPr>
              <a:t> </a:t>
            </a:r>
            <a:r>
              <a:rPr lang="en-US" sz="1400" baseline="0" dirty="0" err="1">
                <a:latin typeface="Arial "/>
              </a:rPr>
              <a:t>sampai</a:t>
            </a:r>
            <a:r>
              <a:rPr lang="en-US" sz="1400" baseline="0" dirty="0">
                <a:latin typeface="Arial "/>
              </a:rPr>
              <a:t> </a:t>
            </a:r>
            <a:r>
              <a:rPr lang="en-US" sz="1400" baseline="0" dirty="0" err="1">
                <a:latin typeface="Arial "/>
              </a:rPr>
              <a:t>dengan</a:t>
            </a:r>
            <a:r>
              <a:rPr lang="en-US" sz="1400" baseline="0" dirty="0">
                <a:latin typeface="Arial "/>
              </a:rPr>
              <a:t> level </a:t>
            </a:r>
            <a:r>
              <a:rPr lang="en-US" sz="1400" baseline="0" dirty="0" err="1">
                <a:latin typeface="Arial "/>
              </a:rPr>
              <a:t>Puskesmas</a:t>
            </a:r>
            <a:r>
              <a:rPr lang="en-US" sz="1400" baseline="0" dirty="0">
                <a:latin typeface="Arial "/>
              </a:rPr>
              <a:t> </a:t>
            </a:r>
            <a:r>
              <a:rPr lang="en-US" sz="1400" baseline="0" dirty="0" err="1">
                <a:latin typeface="Arial "/>
              </a:rPr>
              <a:t>dan</a:t>
            </a:r>
            <a:r>
              <a:rPr lang="en-US" sz="1400" baseline="0" dirty="0">
                <a:latin typeface="Arial "/>
              </a:rPr>
              <a:t> Masyarakat  </a:t>
            </a:r>
            <a:r>
              <a:rPr lang="en-US" sz="1400" baseline="0" dirty="0" err="1">
                <a:latin typeface="Arial "/>
              </a:rPr>
              <a:t>sumber</a:t>
            </a:r>
            <a:r>
              <a:rPr lang="en-US" sz="1400" baseline="0" dirty="0">
                <a:latin typeface="Arial "/>
              </a:rPr>
              <a:t> </a:t>
            </a:r>
            <a:r>
              <a:rPr lang="en-US" sz="1400" baseline="0" dirty="0" err="1">
                <a:latin typeface="Arial "/>
              </a:rPr>
              <a:t>pembiayaan</a:t>
            </a:r>
            <a:r>
              <a:rPr lang="en-US" sz="1400" baseline="0" dirty="0">
                <a:latin typeface="Arial "/>
              </a:rPr>
              <a:t> </a:t>
            </a:r>
            <a:r>
              <a:rPr lang="en-US" sz="1400" baseline="0" dirty="0" err="1">
                <a:latin typeface="Arial "/>
              </a:rPr>
              <a:t>antara</a:t>
            </a:r>
            <a:r>
              <a:rPr lang="en-US" sz="1400" baseline="0" dirty="0">
                <a:latin typeface="Arial "/>
              </a:rPr>
              <a:t> lain </a:t>
            </a:r>
            <a:r>
              <a:rPr lang="en-US" sz="1400" baseline="0" dirty="0" err="1">
                <a:latin typeface="Arial "/>
              </a:rPr>
              <a:t>menggunakan</a:t>
            </a:r>
            <a:r>
              <a:rPr lang="en-US" sz="1400" baseline="0" dirty="0">
                <a:latin typeface="Arial "/>
              </a:rPr>
              <a:t> APBD, DAK </a:t>
            </a:r>
            <a:r>
              <a:rPr lang="en-US" sz="1400" baseline="0" dirty="0" err="1">
                <a:latin typeface="Arial "/>
              </a:rPr>
              <a:t>Fisik</a:t>
            </a:r>
            <a:r>
              <a:rPr lang="en-US" sz="1400" baseline="0" dirty="0">
                <a:latin typeface="Arial "/>
              </a:rPr>
              <a:t>, DAK Non </a:t>
            </a:r>
            <a:r>
              <a:rPr lang="en-US" sz="1400" baseline="0" dirty="0" err="1">
                <a:latin typeface="Arial "/>
              </a:rPr>
              <a:t>Fisik</a:t>
            </a:r>
            <a:r>
              <a:rPr lang="en-US" sz="1400" baseline="0" dirty="0">
                <a:latin typeface="Arial "/>
              </a:rPr>
              <a:t>, </a:t>
            </a:r>
            <a:r>
              <a:rPr lang="en-US" sz="1400" baseline="0" dirty="0" err="1">
                <a:latin typeface="Arial "/>
              </a:rPr>
              <a:t>pemanfaatan</a:t>
            </a:r>
            <a:r>
              <a:rPr lang="en-US" sz="1400" baseline="0" dirty="0">
                <a:latin typeface="Arial "/>
              </a:rPr>
              <a:t> Dana </a:t>
            </a:r>
            <a:r>
              <a:rPr lang="en-US" sz="1400" baseline="0" dirty="0" err="1">
                <a:latin typeface="Arial "/>
              </a:rPr>
              <a:t>Kapitasi</a:t>
            </a:r>
            <a:r>
              <a:rPr lang="en-US" sz="1400" baseline="0" dirty="0">
                <a:latin typeface="Arial "/>
              </a:rPr>
              <a:t> JKN </a:t>
            </a:r>
            <a:r>
              <a:rPr lang="en-US" sz="1400" baseline="0" dirty="0" err="1">
                <a:latin typeface="Arial "/>
              </a:rPr>
              <a:t>dan</a:t>
            </a:r>
            <a:r>
              <a:rPr lang="en-US" sz="1400" baseline="0" dirty="0">
                <a:latin typeface="Arial "/>
              </a:rPr>
              <a:t> Dana </a:t>
            </a:r>
            <a:r>
              <a:rPr lang="en-US" sz="1400" baseline="0" dirty="0" err="1">
                <a:latin typeface="Arial "/>
              </a:rPr>
              <a:t>Desa</a:t>
            </a:r>
            <a:r>
              <a:rPr lang="en-US" sz="1400" baseline="0" dirty="0">
                <a:latin typeface="Arial "/>
              </a:rPr>
              <a:t>.</a:t>
            </a:r>
          </a:p>
          <a:p>
            <a:pPr algn="just"/>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18</a:t>
            </a:fld>
            <a:endParaRPr lang="en-US"/>
          </a:p>
        </p:txBody>
      </p:sp>
    </p:spTree>
    <p:extLst>
      <p:ext uri="{BB962C8B-B14F-4D97-AF65-F5344CB8AC3E}">
        <p14:creationId xmlns:p14="http://schemas.microsoft.com/office/powerpoint/2010/main" val="44307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lnSpc>
                <a:spcPct val="150000"/>
              </a:lnSpc>
              <a:spcBef>
                <a:spcPct val="0"/>
              </a:spcBef>
            </a:pPr>
            <a:r>
              <a:rPr lang="en-US" sz="1400" dirty="0" err="1">
                <a:latin typeface="Arial "/>
              </a:rPr>
              <a:t>Demikian</a:t>
            </a:r>
            <a:r>
              <a:rPr lang="en-US" sz="1400" dirty="0">
                <a:latin typeface="Arial "/>
              </a:rPr>
              <a:t> yang </a:t>
            </a:r>
            <a:r>
              <a:rPr lang="en-US" sz="1400" dirty="0" err="1">
                <a:latin typeface="Arial "/>
              </a:rPr>
              <a:t>dapat</a:t>
            </a:r>
            <a:r>
              <a:rPr lang="en-US" sz="1400" dirty="0">
                <a:latin typeface="Arial "/>
              </a:rPr>
              <a:t> Saya </a:t>
            </a:r>
            <a:r>
              <a:rPr lang="en-US" sz="1400" dirty="0" err="1">
                <a:latin typeface="Arial "/>
              </a:rPr>
              <a:t>sampaikan</a:t>
            </a:r>
            <a:r>
              <a:rPr lang="en-US" sz="1400" dirty="0">
                <a:latin typeface="Arial "/>
              </a:rPr>
              <a:t>, </a:t>
            </a:r>
            <a:r>
              <a:rPr lang="en-US" sz="1400" dirty="0" err="1">
                <a:latin typeface="Arial "/>
              </a:rPr>
              <a:t>semoga</a:t>
            </a:r>
            <a:r>
              <a:rPr lang="en-US" sz="1400" dirty="0">
                <a:latin typeface="Arial "/>
              </a:rPr>
              <a:t> </a:t>
            </a:r>
            <a:r>
              <a:rPr lang="id-ID" sz="1400" dirty="0">
                <a:latin typeface="Arial "/>
              </a:rPr>
              <a:t>bermanfaat, </a:t>
            </a:r>
            <a:r>
              <a:rPr lang="en-US" sz="1400" dirty="0" err="1">
                <a:latin typeface="Arial "/>
              </a:rPr>
              <a:t>Terima</a:t>
            </a:r>
            <a:r>
              <a:rPr lang="en-US" sz="1400" dirty="0">
                <a:latin typeface="Arial "/>
              </a:rPr>
              <a:t> </a:t>
            </a:r>
            <a:r>
              <a:rPr lang="en-US" sz="1400" dirty="0" err="1">
                <a:latin typeface="Arial "/>
              </a:rPr>
              <a:t>kasih</a:t>
            </a:r>
            <a:r>
              <a:rPr lang="en-US" sz="1400" dirty="0">
                <a:latin typeface="Arial "/>
              </a:rPr>
              <a:t>.</a:t>
            </a:r>
          </a:p>
          <a:p>
            <a:pPr algn="just"/>
            <a:endParaRPr lang="id-ID" sz="1400" dirty="0">
              <a:latin typeface="Arial "/>
            </a:endParaRPr>
          </a:p>
          <a:p>
            <a:pPr algn="just"/>
            <a:r>
              <a:rPr lang="id-ID" altLang="en-US" sz="1400" b="1" dirty="0">
                <a:latin typeface="Arial "/>
                <a:cs typeface="Arial" panose="020B0604020202020204" pitchFamily="34" charset="0"/>
              </a:rPr>
              <a:t>Wassalamualaikum, Warrahmatullahi Wabarakatuh</a:t>
            </a:r>
            <a:endParaRPr lang="id-ID" altLang="en-US" sz="1400" dirty="0">
              <a:latin typeface="Arial "/>
              <a:cs typeface="Arial" panose="020B0604020202020204" pitchFamily="34" charset="0"/>
            </a:endParaRPr>
          </a:p>
          <a:p>
            <a:endParaRPr lang="en-US" sz="1400" dirty="0">
              <a:latin typeface="Arial "/>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DE8B7-5320-476B-B6C9-DA071A8EE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9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r>
              <a:rPr lang="id-ID" sz="1400" dirty="0">
                <a:latin typeface="Arial "/>
                <a:cs typeface="Arial" pitchFamily="34" charset="0"/>
              </a:rPr>
              <a:t>Dalam paparan ini, akan saya sampaikan sistematika paparan  sebagai berikut:</a:t>
            </a:r>
          </a:p>
          <a:p>
            <a:pPr marL="228600" indent="-228600" algn="just" eaLnBrk="1" fontAlgn="t" hangingPunct="1">
              <a:buFontTx/>
              <a:buAutoNum type="arabicPeriod"/>
              <a:defRPr/>
            </a:pPr>
            <a:r>
              <a:rPr lang="id-ID" sz="1400" dirty="0">
                <a:latin typeface="Arial "/>
                <a:cs typeface="Arial" pitchFamily="34" charset="0"/>
              </a:rPr>
              <a:t>Program dan Kegiatan Prioritas Kesehatan Dalam RKP 2019</a:t>
            </a:r>
            <a:endParaRPr lang="en-US" sz="1400" dirty="0">
              <a:latin typeface="Arial "/>
              <a:cs typeface="Arial" pitchFamily="34" charset="0"/>
            </a:endParaRPr>
          </a:p>
          <a:p>
            <a:pPr marL="228600" indent="-228600" algn="just" eaLnBrk="1" fontAlgn="t" hangingPunct="1">
              <a:buFontTx/>
              <a:buAutoNum type="arabicPeriod"/>
              <a:defRPr/>
            </a:pPr>
            <a:r>
              <a:rPr lang="id-ID" sz="1400" dirty="0">
                <a:latin typeface="Arial "/>
                <a:cs typeface="Arial" pitchFamily="34" charset="0"/>
              </a:rPr>
              <a:t>Standar Pelayanan Minimal Bidang Kesehatan (SPM)</a:t>
            </a:r>
            <a:endParaRPr lang="en-US" sz="1400" dirty="0">
              <a:latin typeface="Arial "/>
              <a:cs typeface="Arial" pitchFamily="34" charset="0"/>
            </a:endParaRPr>
          </a:p>
          <a:p>
            <a:pPr marL="228600" indent="-228600" algn="just" eaLnBrk="1" fontAlgn="t" hangingPunct="1">
              <a:buFontTx/>
              <a:buAutoNum type="arabicPeriod"/>
              <a:defRPr/>
            </a:pPr>
            <a:r>
              <a:rPr lang="id-ID" sz="1400" dirty="0">
                <a:latin typeface="Arial "/>
                <a:cs typeface="Arial" pitchFamily="34" charset="0"/>
              </a:rPr>
              <a:t>Sinergi Program Prioritas Kesehatan dan SPM</a:t>
            </a:r>
            <a:endParaRPr lang="en-US" sz="1400" dirty="0">
              <a:latin typeface="Arial "/>
              <a:cs typeface="Arial" pitchFamily="34" charset="0"/>
            </a:endParaRPr>
          </a:p>
          <a:p>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2</a:t>
            </a:fld>
            <a:endParaRPr lang="en-US"/>
          </a:p>
        </p:txBody>
      </p:sp>
    </p:spTree>
    <p:extLst>
      <p:ext uri="{BB962C8B-B14F-4D97-AF65-F5344CB8AC3E}">
        <p14:creationId xmlns:p14="http://schemas.microsoft.com/office/powerpoint/2010/main" val="256275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1F21105-8510-4E8A-95B8-768211A861C0}" type="slidenum">
              <a:rPr lang="en-US" smtClean="0"/>
              <a:t>3</a:t>
            </a:fld>
            <a:endParaRPr lang="en-US"/>
          </a:p>
        </p:txBody>
      </p:sp>
    </p:spTree>
    <p:extLst>
      <p:ext uri="{BB962C8B-B14F-4D97-AF65-F5344CB8AC3E}">
        <p14:creationId xmlns:p14="http://schemas.microsoft.com/office/powerpoint/2010/main" val="291129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D" sz="1400" dirty="0" err="1">
                <a:latin typeface="Arial "/>
              </a:rPr>
              <a:t>Kebiijakan</a:t>
            </a:r>
            <a:r>
              <a:rPr lang="en-ID" sz="1400" dirty="0">
                <a:latin typeface="Arial "/>
              </a:rPr>
              <a:t> Pembangunan </a:t>
            </a:r>
            <a:r>
              <a:rPr lang="en-ID" sz="1400" dirty="0" err="1">
                <a:latin typeface="Arial "/>
              </a:rPr>
              <a:t>Kesehatan</a:t>
            </a:r>
            <a:r>
              <a:rPr lang="en-ID" sz="1400" dirty="0">
                <a:latin typeface="Arial "/>
              </a:rPr>
              <a:t> </a:t>
            </a:r>
            <a:r>
              <a:rPr lang="en-ID" sz="1400" dirty="0" err="1">
                <a:latin typeface="Arial "/>
              </a:rPr>
              <a:t>Tahun</a:t>
            </a:r>
            <a:r>
              <a:rPr lang="en-ID" sz="1400" dirty="0">
                <a:latin typeface="Arial "/>
              </a:rPr>
              <a:t> 2019 </a:t>
            </a:r>
            <a:r>
              <a:rPr lang="en-ID" sz="1400" dirty="0" err="1">
                <a:latin typeface="Arial "/>
              </a:rPr>
              <a:t>diarahkan</a:t>
            </a:r>
            <a:r>
              <a:rPr lang="en-ID" sz="1400" dirty="0">
                <a:latin typeface="Arial "/>
              </a:rPr>
              <a:t> </a:t>
            </a:r>
            <a:r>
              <a:rPr lang="en-ID" sz="1400" dirty="0" err="1">
                <a:latin typeface="Arial "/>
              </a:rPr>
              <a:t>untuk</a:t>
            </a:r>
            <a:r>
              <a:rPr lang="en-ID" sz="1400" dirty="0">
                <a:latin typeface="Arial "/>
              </a:rPr>
              <a:t> :</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SG" sz="1400" dirty="0" err="1">
                <a:latin typeface="Arial "/>
              </a:rPr>
              <a:t>Fokus</a:t>
            </a:r>
            <a:r>
              <a:rPr lang="en-SG" sz="1400" dirty="0">
                <a:latin typeface="Arial "/>
              </a:rPr>
              <a:t> </a:t>
            </a:r>
            <a:r>
              <a:rPr lang="en-SG" sz="1400" dirty="0" err="1">
                <a:latin typeface="Arial "/>
              </a:rPr>
              <a:t>pada</a:t>
            </a:r>
            <a:r>
              <a:rPr lang="en-SG" sz="1400" dirty="0">
                <a:latin typeface="Arial "/>
              </a:rPr>
              <a:t> </a:t>
            </a:r>
            <a:r>
              <a:rPr lang="en-SG" sz="1400" dirty="0" err="1">
                <a:latin typeface="Arial "/>
              </a:rPr>
              <a:t>pencapaian</a:t>
            </a:r>
            <a:r>
              <a:rPr lang="en-SG" sz="1400" dirty="0">
                <a:latin typeface="Arial "/>
              </a:rPr>
              <a:t> </a:t>
            </a:r>
            <a:r>
              <a:rPr lang="en-SG" sz="1400" dirty="0" err="1">
                <a:latin typeface="Arial "/>
              </a:rPr>
              <a:t>prioritas</a:t>
            </a:r>
            <a:r>
              <a:rPr lang="en-SG" sz="1400" dirty="0">
                <a:latin typeface="Arial "/>
              </a:rPr>
              <a:t> </a:t>
            </a:r>
            <a:r>
              <a:rPr lang="en-SG" sz="1400" dirty="0" err="1">
                <a:latin typeface="Arial "/>
              </a:rPr>
              <a:t>nasional</a:t>
            </a:r>
            <a:r>
              <a:rPr lang="en-SG" sz="1400" dirty="0">
                <a:latin typeface="Arial "/>
              </a:rPr>
              <a:t> </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SG" sz="1400" dirty="0" err="1">
                <a:latin typeface="Arial "/>
              </a:rPr>
              <a:t>Penguatan</a:t>
            </a:r>
            <a:r>
              <a:rPr lang="en-SG" sz="1400" dirty="0">
                <a:latin typeface="Arial "/>
              </a:rPr>
              <a:t> </a:t>
            </a:r>
            <a:r>
              <a:rPr lang="en-SG" sz="1400" dirty="0" err="1">
                <a:latin typeface="Arial "/>
              </a:rPr>
              <a:t>pelaksanaan</a:t>
            </a:r>
            <a:r>
              <a:rPr lang="en-SG" sz="1400" dirty="0">
                <a:latin typeface="Arial "/>
              </a:rPr>
              <a:t> Program Indonesia </a:t>
            </a:r>
            <a:r>
              <a:rPr lang="en-SG" sz="1400" dirty="0" err="1">
                <a:latin typeface="Arial "/>
              </a:rPr>
              <a:t>Sehat</a:t>
            </a:r>
            <a:r>
              <a:rPr lang="en-SG" sz="1400" dirty="0">
                <a:latin typeface="Arial "/>
              </a:rPr>
              <a:t> </a:t>
            </a:r>
            <a:r>
              <a:rPr lang="en-SG" sz="1400" dirty="0" err="1">
                <a:latin typeface="Arial "/>
              </a:rPr>
              <a:t>dengan</a:t>
            </a:r>
            <a:r>
              <a:rPr lang="en-SG" sz="1400" dirty="0">
                <a:latin typeface="Arial "/>
              </a:rPr>
              <a:t> </a:t>
            </a:r>
            <a:r>
              <a:rPr lang="en-SG" sz="1400" dirty="0" err="1">
                <a:latin typeface="Arial "/>
              </a:rPr>
              <a:t>Pendekatan</a:t>
            </a:r>
            <a:r>
              <a:rPr lang="en-SG" sz="1400" dirty="0">
                <a:latin typeface="Arial "/>
              </a:rPr>
              <a:t> </a:t>
            </a:r>
            <a:r>
              <a:rPr lang="en-SG" sz="1400" dirty="0" err="1">
                <a:latin typeface="Arial "/>
              </a:rPr>
              <a:t>Keluarga</a:t>
            </a:r>
            <a:endParaRPr lang="en-SG" sz="1400" dirty="0">
              <a:latin typeface="Arial "/>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SG" sz="1400" dirty="0" err="1">
                <a:latin typeface="Arial "/>
              </a:rPr>
              <a:t>Penguatan</a:t>
            </a:r>
            <a:r>
              <a:rPr lang="en-SG" sz="1400" dirty="0">
                <a:latin typeface="Arial "/>
              </a:rPr>
              <a:t> </a:t>
            </a:r>
            <a:r>
              <a:rPr lang="en-SG" sz="1400" dirty="0" err="1">
                <a:latin typeface="Arial "/>
              </a:rPr>
              <a:t>pelayanan</a:t>
            </a:r>
            <a:r>
              <a:rPr lang="en-SG" sz="1400" dirty="0">
                <a:latin typeface="Arial "/>
              </a:rPr>
              <a:t> </a:t>
            </a:r>
            <a:r>
              <a:rPr lang="en-SG" sz="1400" dirty="0" err="1">
                <a:latin typeface="Arial "/>
              </a:rPr>
              <a:t>kesehatan</a:t>
            </a:r>
            <a:r>
              <a:rPr lang="en-SG" sz="1400" dirty="0">
                <a:latin typeface="Arial "/>
              </a:rPr>
              <a:t>, </a:t>
            </a:r>
            <a:r>
              <a:rPr lang="en-SG" sz="1400" dirty="0" err="1">
                <a:latin typeface="Arial "/>
              </a:rPr>
              <a:t>termasuk</a:t>
            </a:r>
            <a:r>
              <a:rPr lang="en-SG" sz="1400" dirty="0">
                <a:latin typeface="Arial "/>
              </a:rPr>
              <a:t> </a:t>
            </a:r>
            <a:r>
              <a:rPr lang="en-SG" sz="1400" dirty="0" err="1">
                <a:latin typeface="Arial "/>
              </a:rPr>
              <a:t>melanjutkan</a:t>
            </a:r>
            <a:r>
              <a:rPr lang="en-SG" sz="1400" dirty="0">
                <a:latin typeface="Arial "/>
              </a:rPr>
              <a:t> </a:t>
            </a:r>
            <a:r>
              <a:rPr lang="en-SG" sz="1400" dirty="0" err="1">
                <a:latin typeface="Arial "/>
              </a:rPr>
              <a:t>pembangunan</a:t>
            </a:r>
            <a:r>
              <a:rPr lang="en-SG" sz="1400" dirty="0">
                <a:latin typeface="Arial "/>
              </a:rPr>
              <a:t> 3 RS </a:t>
            </a:r>
            <a:r>
              <a:rPr lang="en-SG" sz="1400" dirty="0" err="1">
                <a:latin typeface="Arial "/>
              </a:rPr>
              <a:t>vertikal</a:t>
            </a:r>
            <a:r>
              <a:rPr lang="en-SG" sz="1400" dirty="0">
                <a:latin typeface="Arial "/>
              </a:rPr>
              <a:t> di Papua, Maluku </a:t>
            </a:r>
            <a:r>
              <a:rPr lang="en-SG" sz="1400" dirty="0" err="1">
                <a:latin typeface="Arial "/>
              </a:rPr>
              <a:t>dan</a:t>
            </a:r>
            <a:r>
              <a:rPr lang="en-SG" sz="1400" dirty="0">
                <a:latin typeface="Arial "/>
              </a:rPr>
              <a:t> NTT</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SG" sz="1400" dirty="0" err="1">
                <a:latin typeface="Arial "/>
              </a:rPr>
              <a:t>Mendorong</a:t>
            </a:r>
            <a:r>
              <a:rPr lang="en-SG" sz="1400" dirty="0">
                <a:latin typeface="Arial "/>
              </a:rPr>
              <a:t> </a:t>
            </a:r>
            <a:r>
              <a:rPr lang="en-SG" sz="1400" dirty="0" err="1">
                <a:latin typeface="Arial "/>
              </a:rPr>
              <a:t>kemandirian</a:t>
            </a:r>
            <a:r>
              <a:rPr lang="en-SG" sz="1400" dirty="0">
                <a:latin typeface="Arial "/>
              </a:rPr>
              <a:t> </a:t>
            </a:r>
            <a:r>
              <a:rPr lang="en-SG" sz="1400" dirty="0" err="1">
                <a:latin typeface="Arial "/>
              </a:rPr>
              <a:t>satker</a:t>
            </a:r>
            <a:r>
              <a:rPr lang="en-SG" sz="1400" dirty="0">
                <a:latin typeface="Arial "/>
              </a:rPr>
              <a:t> UPT BLU</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SG" sz="1400" dirty="0" err="1">
                <a:latin typeface="Arial "/>
                <a:sym typeface="Wingdings" panose="05000000000000000000" pitchFamily="2" charset="2"/>
              </a:rPr>
              <a:t>Penguatan</a:t>
            </a:r>
            <a:r>
              <a:rPr lang="en-SG" sz="1400" dirty="0">
                <a:latin typeface="Arial "/>
                <a:sym typeface="Wingdings" panose="05000000000000000000" pitchFamily="2" charset="2"/>
              </a:rPr>
              <a:t> </a:t>
            </a:r>
            <a:r>
              <a:rPr lang="en-SG" sz="1400" dirty="0" err="1">
                <a:latin typeface="Arial "/>
                <a:sym typeface="Wingdings" panose="05000000000000000000" pitchFamily="2" charset="2"/>
              </a:rPr>
              <a:t>manajemen</a:t>
            </a:r>
            <a:r>
              <a:rPr lang="en-SG" sz="1400" dirty="0">
                <a:latin typeface="Arial "/>
                <a:sym typeface="Wingdings" panose="05000000000000000000" pitchFamily="2" charset="2"/>
              </a:rPr>
              <a:t> </a:t>
            </a:r>
            <a:r>
              <a:rPr lang="en-SG" sz="1400" dirty="0" err="1">
                <a:latin typeface="Arial "/>
                <a:sym typeface="Wingdings" panose="05000000000000000000" pitchFamily="2" charset="2"/>
              </a:rPr>
              <a:t>kesehatan</a:t>
            </a:r>
            <a:endParaRPr lang="en-SG" sz="1400" dirty="0">
              <a:latin typeface="Arial "/>
            </a:endParaRPr>
          </a:p>
          <a:p>
            <a:endParaRPr lang="en-US" sz="1400" dirty="0">
              <a:latin typeface="Arial "/>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F21105-8510-4E8A-95B8-768211A861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26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87400"/>
            <a:ext cx="6040437" cy="3398838"/>
          </a:xfrm>
        </p:spPr>
      </p:sp>
      <p:sp>
        <p:nvSpPr>
          <p:cNvPr id="3" name="Notes Placeholder 2"/>
          <p:cNvSpPr>
            <a:spLocks noGrp="1"/>
          </p:cNvSpPr>
          <p:nvPr>
            <p:ph type="body" idx="1"/>
          </p:nvPr>
        </p:nvSpPr>
        <p:spPr>
          <a:xfrm>
            <a:off x="531521" y="4501826"/>
            <a:ext cx="5835142" cy="4732825"/>
          </a:xfrm>
        </p:spPr>
        <p:txBody>
          <a:bodyPr>
            <a:normAutofit/>
          </a:bodyPr>
          <a:lstStyle/>
          <a:p>
            <a:pPr algn="just">
              <a:lnSpc>
                <a:spcPct val="120000"/>
              </a:lnSpc>
            </a:pPr>
            <a:r>
              <a:rPr lang="id-ID" sz="1400" dirty="0" smtClean="0">
                <a:latin typeface="Arial "/>
                <a:cs typeface="Arial" pitchFamily="34" charset="0"/>
              </a:rPr>
              <a:t>Sinergisme </a:t>
            </a:r>
            <a:r>
              <a:rPr lang="id-ID" sz="1400" dirty="0">
                <a:latin typeface="Arial "/>
                <a:cs typeface="Arial" pitchFamily="34" charset="0"/>
              </a:rPr>
              <a:t>Pusat dan Daerah dalam mewujudkan Universal Health Coverage dilakukan melalui Percepatan Eliminasi Tuberculosis, Penurunan Stunting dan Peningkatan Cakupan serta Mutu Imunisasi, </a:t>
            </a:r>
          </a:p>
          <a:p>
            <a:pPr algn="just">
              <a:lnSpc>
                <a:spcPct val="120000"/>
              </a:lnSpc>
            </a:pPr>
            <a:r>
              <a:rPr lang="id-ID" sz="1400" dirty="0">
                <a:latin typeface="Arial "/>
                <a:cs typeface="Arial" pitchFamily="34" charset="0"/>
              </a:rPr>
              <a:t>Maka, pada acara Rakerkesnas telah disepakati 3 (Tiga) Tematik Fokus Prioritas Kesehatan yaitu :</a:t>
            </a:r>
          </a:p>
          <a:p>
            <a:pPr marL="342900" indent="-342900" algn="just">
              <a:lnSpc>
                <a:spcPct val="120000"/>
              </a:lnSpc>
              <a:buAutoNum type="alphaLcPeriod"/>
            </a:pPr>
            <a:r>
              <a:rPr lang="id-ID" sz="1400" dirty="0">
                <a:latin typeface="Arial "/>
                <a:cs typeface="Arial" pitchFamily="34" charset="0"/>
              </a:rPr>
              <a:t>Percepatan Eliminasi Tuberculosis dengan pokok bahasan: Missing Cases, Compliance dan MDR-TB. </a:t>
            </a:r>
          </a:p>
          <a:p>
            <a:pPr marL="342900" indent="-342900" algn="just">
              <a:lnSpc>
                <a:spcPct val="120000"/>
              </a:lnSpc>
              <a:buAutoNum type="alphaLcPeriod"/>
            </a:pPr>
            <a:r>
              <a:rPr lang="id-ID" sz="1400" dirty="0">
                <a:latin typeface="Arial "/>
                <a:cs typeface="Arial" pitchFamily="34" charset="0"/>
              </a:rPr>
              <a:t>Peningkatan Cakupan dan Mutu Imunisasi dengan pokok bahasan : Peningkatan Cakupan, Peningkatan Mutu Imunisasi dan Penguatan Surveilans. </a:t>
            </a:r>
          </a:p>
          <a:p>
            <a:pPr marL="342900" marR="0" lvl="0" indent="-342900" algn="just" defTabSz="914400" rtl="0" eaLnBrk="1" fontAlgn="auto" latinLnBrk="0" hangingPunct="1">
              <a:lnSpc>
                <a:spcPct val="120000"/>
              </a:lnSpc>
              <a:spcBef>
                <a:spcPts val="0"/>
              </a:spcBef>
              <a:spcAft>
                <a:spcPts val="0"/>
              </a:spcAft>
              <a:buClrTx/>
              <a:buSzTx/>
              <a:buFontTx/>
              <a:buAutoNum type="alphaLcPeriod"/>
              <a:tabLst/>
              <a:defRPr/>
            </a:pPr>
            <a:r>
              <a:rPr lang="id-ID" sz="1400" dirty="0">
                <a:latin typeface="Arial "/>
                <a:cs typeface="Arial" pitchFamily="34" charset="0"/>
              </a:rPr>
              <a:t>Penurunan Stunting dengan pokok bahasan : Pencegahan dan Intervensi.</a:t>
            </a:r>
          </a:p>
          <a:p>
            <a:pPr marL="342900" indent="-342900" algn="just">
              <a:lnSpc>
                <a:spcPct val="120000"/>
              </a:lnSpc>
              <a:buAutoNum type="alphaLcPeriod"/>
            </a:pPr>
            <a:endParaRPr lang="id-ID" sz="1400" dirty="0">
              <a:latin typeface="Arial "/>
              <a:cs typeface="Arial" pitchFamily="34" charset="0"/>
            </a:endParaRPr>
          </a:p>
          <a:p>
            <a:pPr algn="just">
              <a:lnSpc>
                <a:spcPct val="120000"/>
              </a:lnSpc>
            </a:pPr>
            <a:r>
              <a:rPr lang="id-ID" sz="1400" dirty="0">
                <a:latin typeface="Arial "/>
                <a:cs typeface="Arial" pitchFamily="34" charset="0"/>
              </a:rPr>
              <a:t> </a:t>
            </a:r>
          </a:p>
        </p:txBody>
      </p:sp>
      <p:sp>
        <p:nvSpPr>
          <p:cNvPr id="4" name="Slide Number Placeholder 3"/>
          <p:cNvSpPr>
            <a:spLocks noGrp="1"/>
          </p:cNvSpPr>
          <p:nvPr>
            <p:ph type="sldNum" sz="quarter" idx="10"/>
          </p:nvPr>
        </p:nvSpPr>
        <p:spPr/>
        <p:txBody>
          <a:bodyPr/>
          <a:lstStyle/>
          <a:p>
            <a:fld id="{ECF55DE4-1F87-48C5-827A-5FCDED025B3E}" type="slidenum">
              <a:rPr lang="id-ID" smtClean="0"/>
              <a:pPr/>
              <a:t>5</a:t>
            </a:fld>
            <a:endParaRPr lang="id-ID"/>
          </a:p>
        </p:txBody>
      </p:sp>
    </p:spTree>
    <p:extLst>
      <p:ext uri="{BB962C8B-B14F-4D97-AF65-F5344CB8AC3E}">
        <p14:creationId xmlns:p14="http://schemas.microsoft.com/office/powerpoint/2010/main" val="307208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1F21105-8510-4E8A-95B8-768211A861C0}" type="slidenum">
              <a:rPr lang="en-US" smtClean="0"/>
              <a:t>6</a:t>
            </a:fld>
            <a:endParaRPr lang="en-US"/>
          </a:p>
        </p:txBody>
      </p:sp>
    </p:spTree>
    <p:extLst>
      <p:ext uri="{BB962C8B-B14F-4D97-AF65-F5344CB8AC3E}">
        <p14:creationId xmlns:p14="http://schemas.microsoft.com/office/powerpoint/2010/main" val="181149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a:latin typeface="Arial "/>
              </a:rPr>
              <a:t>Dasar Hukum dalam pelaksanaan SPM adalah :</a:t>
            </a:r>
          </a:p>
          <a:p>
            <a:endParaRPr lang="id-ID" sz="1400" dirty="0">
              <a:latin typeface="Arial "/>
            </a:endParaRPr>
          </a:p>
          <a:p>
            <a:pPr algn="just">
              <a:buFont typeface="+mj-lt"/>
              <a:buAutoNum type="alphaLcPeriod"/>
            </a:pPr>
            <a:r>
              <a:rPr lang="id-ID" sz="1400" b="1" dirty="0">
                <a:latin typeface="Arial "/>
              </a:rPr>
              <a:t>  </a:t>
            </a:r>
            <a:r>
              <a:rPr lang="en-US" sz="1400" b="1" dirty="0">
                <a:latin typeface="Arial "/>
              </a:rPr>
              <a:t>UU 23 TAHUN 2014: </a:t>
            </a:r>
            <a:endParaRPr lang="id-ID" sz="1400" b="1" dirty="0">
              <a:latin typeface="Arial "/>
            </a:endParaRPr>
          </a:p>
          <a:p>
            <a:pPr algn="just">
              <a:buFont typeface="Wingdings 3" charset="2"/>
              <a:buNone/>
            </a:pPr>
            <a:r>
              <a:rPr lang="id-ID" sz="1400" dirty="0">
                <a:latin typeface="Arial "/>
              </a:rPr>
              <a:t>	Pasal 18 ayat (1), (2) &amp; (3)</a:t>
            </a:r>
            <a:r>
              <a:rPr lang="en-US" sz="1400" dirty="0">
                <a:latin typeface="Arial "/>
              </a:rPr>
              <a:t> “</a:t>
            </a:r>
            <a:r>
              <a:rPr lang="id-ID" sz="1400" dirty="0">
                <a:latin typeface="Arial "/>
                <a:cs typeface="Arial" pitchFamily="34" charset="0"/>
              </a:rPr>
              <a:t>Penyelenggara pemerintahan daerah memprioritaskan </a:t>
            </a:r>
            <a:r>
              <a:rPr lang="fi-FI" sz="1400" dirty="0">
                <a:latin typeface="Arial "/>
                <a:cs typeface="Arial" pitchFamily="34" charset="0"/>
              </a:rPr>
              <a:t>pelaksanaan urusan pemerintahan wajib yang berkaitan</a:t>
            </a:r>
            <a:r>
              <a:rPr lang="id-ID" sz="1400" dirty="0">
                <a:latin typeface="Arial "/>
                <a:cs typeface="Arial" pitchFamily="34" charset="0"/>
              </a:rPr>
              <a:t> dengan pelayanan dasar yang dilaksanakan berdasarkan </a:t>
            </a:r>
            <a:r>
              <a:rPr lang="en-US" sz="1400" dirty="0">
                <a:latin typeface="Arial "/>
                <a:cs typeface="Arial" pitchFamily="34" charset="0"/>
              </a:rPr>
              <a:t>SPM”</a:t>
            </a:r>
            <a:r>
              <a:rPr lang="id-ID" sz="1400" dirty="0">
                <a:latin typeface="Arial "/>
                <a:cs typeface="Arial" pitchFamily="34" charset="0"/>
              </a:rPr>
              <a:t> </a:t>
            </a:r>
            <a:endParaRPr lang="id-ID" sz="1400" dirty="0">
              <a:latin typeface="Arial "/>
              <a:cs typeface="Arial" pitchFamily="34" charset="0"/>
              <a:sym typeface="Wingdings" pitchFamily="2" charset="2"/>
            </a:endParaRPr>
          </a:p>
          <a:p>
            <a:pPr algn="just">
              <a:buFont typeface="Wingdings 3" charset="2"/>
              <a:buNone/>
            </a:pPr>
            <a:endParaRPr lang="id-ID" sz="1400" dirty="0">
              <a:latin typeface="Arial "/>
              <a:cs typeface="Arial" pitchFamily="34" charset="0"/>
              <a:sym typeface="Wingdings" pitchFamily="2" charset="2"/>
            </a:endParaRPr>
          </a:p>
          <a:p>
            <a:pPr algn="just">
              <a:buFont typeface="Wingdings 3" charset="2"/>
              <a:buNone/>
            </a:pPr>
            <a:r>
              <a:rPr lang="en-US" sz="1400" dirty="0" err="1" smtClean="0">
                <a:latin typeface="Arial "/>
                <a:cs typeface="Calibri"/>
              </a:rPr>
              <a:t>Pasal</a:t>
            </a:r>
            <a:r>
              <a:rPr lang="en-US" sz="1400" dirty="0" smtClean="0">
                <a:latin typeface="Arial "/>
                <a:cs typeface="Calibri"/>
              </a:rPr>
              <a:t> </a:t>
            </a:r>
            <a:r>
              <a:rPr lang="en-US" sz="1400" dirty="0">
                <a:latin typeface="Arial "/>
                <a:cs typeface="Calibri"/>
              </a:rPr>
              <a:t>298</a:t>
            </a:r>
            <a:r>
              <a:rPr lang="id-ID" sz="1400" dirty="0">
                <a:latin typeface="Arial "/>
                <a:cs typeface="Calibri"/>
              </a:rPr>
              <a:t>:</a:t>
            </a:r>
            <a:r>
              <a:rPr lang="en-US" sz="1400" dirty="0">
                <a:latin typeface="Arial "/>
                <a:cs typeface="Calibri"/>
              </a:rPr>
              <a:t> </a:t>
            </a:r>
            <a:r>
              <a:rPr lang="en-US" sz="1400" b="1" dirty="0" err="1">
                <a:solidFill>
                  <a:srgbClr val="FF0000"/>
                </a:solidFill>
                <a:latin typeface="Arial "/>
                <a:cs typeface="Calibri"/>
              </a:rPr>
              <a:t>Belanja</a:t>
            </a:r>
            <a:r>
              <a:rPr lang="en-US" sz="1400" b="1" dirty="0">
                <a:solidFill>
                  <a:srgbClr val="FF0000"/>
                </a:solidFill>
                <a:latin typeface="Arial "/>
                <a:cs typeface="Calibri"/>
              </a:rPr>
              <a:t> Daerah </a:t>
            </a:r>
            <a:r>
              <a:rPr lang="en-US" sz="1400" b="1" dirty="0" err="1">
                <a:latin typeface="Arial "/>
                <a:cs typeface="Calibri"/>
              </a:rPr>
              <a:t>diprioritaskan</a:t>
            </a:r>
            <a:r>
              <a:rPr lang="en-US" sz="1400" b="1" dirty="0">
                <a:latin typeface="Arial "/>
                <a:cs typeface="Calibri"/>
              </a:rPr>
              <a:t> </a:t>
            </a:r>
            <a:r>
              <a:rPr lang="en-US" sz="1400" b="1" dirty="0" err="1">
                <a:latin typeface="Arial "/>
                <a:cs typeface="Calibri"/>
              </a:rPr>
              <a:t>untuk</a:t>
            </a:r>
            <a:r>
              <a:rPr lang="en-US" sz="1400" b="1" dirty="0">
                <a:latin typeface="Arial "/>
                <a:cs typeface="Calibri"/>
              </a:rPr>
              <a:t> </a:t>
            </a:r>
            <a:r>
              <a:rPr lang="en-US" sz="1400" b="1" dirty="0" err="1">
                <a:latin typeface="Arial "/>
                <a:cs typeface="Calibri"/>
              </a:rPr>
              <a:t>mendanai</a:t>
            </a:r>
            <a:r>
              <a:rPr lang="en-US" sz="1400" b="1" dirty="0">
                <a:latin typeface="Arial "/>
                <a:cs typeface="Calibri"/>
              </a:rPr>
              <a:t> </a:t>
            </a:r>
            <a:r>
              <a:rPr lang="en-US" sz="1400" b="1" dirty="0" err="1">
                <a:latin typeface="Arial "/>
                <a:cs typeface="Calibri"/>
              </a:rPr>
              <a:t>Urusan</a:t>
            </a:r>
            <a:r>
              <a:rPr lang="en-US" sz="1400" b="1" dirty="0">
                <a:latin typeface="Arial "/>
                <a:cs typeface="Calibri"/>
              </a:rPr>
              <a:t> </a:t>
            </a:r>
            <a:r>
              <a:rPr lang="en-US" sz="1400" b="1" dirty="0" err="1">
                <a:latin typeface="Arial "/>
                <a:cs typeface="Calibri"/>
              </a:rPr>
              <a:t>Pemerintahan</a:t>
            </a:r>
            <a:r>
              <a:rPr lang="en-US" sz="1400" b="1" dirty="0">
                <a:latin typeface="Arial "/>
                <a:cs typeface="Calibri"/>
              </a:rPr>
              <a:t> </a:t>
            </a:r>
            <a:r>
              <a:rPr lang="en-US" sz="1400" b="1" dirty="0" err="1">
                <a:latin typeface="Arial "/>
                <a:cs typeface="Calibri"/>
              </a:rPr>
              <a:t>Wajib</a:t>
            </a:r>
            <a:r>
              <a:rPr lang="en-US" sz="1400" b="1" dirty="0">
                <a:latin typeface="Arial "/>
                <a:cs typeface="Calibri"/>
              </a:rPr>
              <a:t> yang </a:t>
            </a:r>
            <a:r>
              <a:rPr lang="en-US" sz="1400" b="1" dirty="0" err="1">
                <a:latin typeface="Arial "/>
                <a:cs typeface="Calibri"/>
              </a:rPr>
              <a:t>terkait</a:t>
            </a:r>
            <a:r>
              <a:rPr lang="en-US" sz="1400" b="1" dirty="0">
                <a:latin typeface="Arial "/>
                <a:cs typeface="Calibri"/>
              </a:rPr>
              <a:t> </a:t>
            </a:r>
            <a:r>
              <a:rPr lang="en-US" sz="1400" b="1" dirty="0" err="1">
                <a:latin typeface="Arial "/>
                <a:cs typeface="Calibri"/>
              </a:rPr>
              <a:t>Pelayanan</a:t>
            </a:r>
            <a:r>
              <a:rPr lang="en-US" sz="1400" b="1" dirty="0">
                <a:latin typeface="Arial "/>
                <a:cs typeface="Calibri"/>
              </a:rPr>
              <a:t> Dasar yang </a:t>
            </a:r>
            <a:r>
              <a:rPr lang="en-US" sz="1400" b="1" dirty="0" err="1">
                <a:latin typeface="Arial "/>
                <a:cs typeface="Calibri"/>
              </a:rPr>
              <a:t>ditetapkan</a:t>
            </a:r>
            <a:r>
              <a:rPr lang="en-US" sz="1400" b="1" dirty="0">
                <a:latin typeface="Arial "/>
                <a:cs typeface="Calibri"/>
              </a:rPr>
              <a:t> </a:t>
            </a:r>
            <a:r>
              <a:rPr lang="en-US" sz="1400" b="1" dirty="0" err="1">
                <a:latin typeface="Arial "/>
                <a:cs typeface="Calibri"/>
              </a:rPr>
              <a:t>dengan</a:t>
            </a:r>
            <a:r>
              <a:rPr lang="en-US" sz="1400" b="1" dirty="0">
                <a:latin typeface="Arial "/>
                <a:cs typeface="Calibri"/>
              </a:rPr>
              <a:t> </a:t>
            </a:r>
            <a:r>
              <a:rPr lang="en-US" sz="1400" b="1" dirty="0" err="1">
                <a:solidFill>
                  <a:srgbClr val="FF0000"/>
                </a:solidFill>
                <a:latin typeface="Arial "/>
                <a:cs typeface="Calibri"/>
              </a:rPr>
              <a:t>standar</a:t>
            </a:r>
            <a:r>
              <a:rPr lang="en-US" sz="1400" b="1" dirty="0">
                <a:solidFill>
                  <a:srgbClr val="FF0000"/>
                </a:solidFill>
                <a:latin typeface="Arial "/>
                <a:cs typeface="Calibri"/>
              </a:rPr>
              <a:t> </a:t>
            </a:r>
            <a:r>
              <a:rPr lang="en-US" sz="1400" b="1" dirty="0" err="1">
                <a:solidFill>
                  <a:srgbClr val="FF0000"/>
                </a:solidFill>
                <a:latin typeface="Arial "/>
                <a:cs typeface="Calibri"/>
              </a:rPr>
              <a:t>pelayanan</a:t>
            </a:r>
            <a:r>
              <a:rPr lang="en-US" sz="1400" b="1" dirty="0">
                <a:solidFill>
                  <a:srgbClr val="FF0000"/>
                </a:solidFill>
                <a:latin typeface="Arial "/>
                <a:cs typeface="Calibri"/>
              </a:rPr>
              <a:t> minimal </a:t>
            </a:r>
            <a:r>
              <a:rPr lang="id-ID" sz="1400" b="1" dirty="0">
                <a:solidFill>
                  <a:srgbClr val="FF0000"/>
                </a:solidFill>
                <a:latin typeface="Arial "/>
                <a:cs typeface="Calibri"/>
              </a:rPr>
              <a:t>.</a:t>
            </a:r>
          </a:p>
          <a:p>
            <a:pPr algn="just">
              <a:buFont typeface="Wingdings 3" charset="2"/>
              <a:buNone/>
            </a:pPr>
            <a:r>
              <a:rPr lang="id-ID" sz="1400" dirty="0">
                <a:latin typeface="Arial "/>
              </a:rPr>
              <a:t>	</a:t>
            </a:r>
            <a:endParaRPr lang="en-US" sz="1400" dirty="0">
              <a:latin typeface="Arial "/>
            </a:endParaRPr>
          </a:p>
          <a:p>
            <a:pPr algn="just">
              <a:buFont typeface="Wingdings 3" charset="2"/>
              <a:buNone/>
            </a:pPr>
            <a:r>
              <a:rPr lang="id-ID" sz="1400" dirty="0">
                <a:latin typeface="Arial "/>
              </a:rPr>
              <a:t>b</a:t>
            </a:r>
            <a:r>
              <a:rPr lang="id-ID" sz="1400" b="1" dirty="0">
                <a:latin typeface="Arial "/>
              </a:rPr>
              <a:t>.  </a:t>
            </a:r>
            <a:r>
              <a:rPr lang="en-US" sz="1400" b="1" dirty="0">
                <a:latin typeface="Arial "/>
              </a:rPr>
              <a:t>PP NOMOR 2 TAHUN 2018</a:t>
            </a:r>
            <a:r>
              <a:rPr lang="id-ID" sz="1400" b="1" dirty="0">
                <a:latin typeface="Arial "/>
              </a:rPr>
              <a:t>:</a:t>
            </a:r>
          </a:p>
          <a:p>
            <a:pPr algn="just">
              <a:buFont typeface="Wingdings 3" charset="2"/>
              <a:buNone/>
            </a:pPr>
            <a:r>
              <a:rPr lang="en-US" sz="1400" dirty="0" err="1" smtClean="0">
                <a:latin typeface="Arial "/>
              </a:rPr>
              <a:t>pasal</a:t>
            </a:r>
            <a:r>
              <a:rPr lang="en-US" sz="1400" dirty="0" smtClean="0">
                <a:latin typeface="Arial "/>
              </a:rPr>
              <a:t> </a:t>
            </a:r>
            <a:r>
              <a:rPr lang="en-US" sz="1400" dirty="0">
                <a:latin typeface="Arial "/>
              </a:rPr>
              <a:t>6 </a:t>
            </a:r>
            <a:r>
              <a:rPr lang="en-US" sz="1400" dirty="0" err="1">
                <a:latin typeface="Arial "/>
              </a:rPr>
              <a:t>ayat</a:t>
            </a:r>
            <a:r>
              <a:rPr lang="en-US" sz="1400" dirty="0">
                <a:latin typeface="Arial "/>
              </a:rPr>
              <a:t> (4) </a:t>
            </a:r>
            <a:r>
              <a:rPr lang="en-US" sz="1400" dirty="0" err="1">
                <a:latin typeface="Arial "/>
              </a:rPr>
              <a:t>Mutu</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untuk</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jenis</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ditetapkan</a:t>
            </a:r>
            <a:r>
              <a:rPr lang="en-US" sz="1400" dirty="0">
                <a:latin typeface="Arial "/>
              </a:rPr>
              <a:t> </a:t>
            </a:r>
            <a:r>
              <a:rPr lang="en-US" sz="1400" dirty="0" err="1">
                <a:latin typeface="Arial "/>
              </a:rPr>
              <a:t>dalam</a:t>
            </a:r>
            <a:r>
              <a:rPr lang="en-US" sz="1400" dirty="0">
                <a:latin typeface="Arial "/>
              </a:rPr>
              <a:t> </a:t>
            </a:r>
            <a:r>
              <a:rPr lang="en-US" sz="1400" dirty="0" err="1">
                <a:latin typeface="Arial "/>
              </a:rPr>
              <a:t>standar</a:t>
            </a:r>
            <a:r>
              <a:rPr lang="en-US" sz="1400" dirty="0">
                <a:latin typeface="Arial "/>
              </a:rPr>
              <a:t> </a:t>
            </a:r>
            <a:r>
              <a:rPr lang="en-US" sz="1400" dirty="0" err="1">
                <a:latin typeface="Arial "/>
              </a:rPr>
              <a:t>teknis</a:t>
            </a:r>
            <a:r>
              <a:rPr lang="en-US" sz="1400" dirty="0">
                <a:latin typeface="Arial "/>
              </a:rPr>
              <a:t>, </a:t>
            </a:r>
          </a:p>
          <a:p>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7</a:t>
            </a:fld>
            <a:endParaRPr lang="en-US"/>
          </a:p>
        </p:txBody>
      </p:sp>
    </p:spTree>
    <p:extLst>
      <p:ext uri="{BB962C8B-B14F-4D97-AF65-F5344CB8AC3E}">
        <p14:creationId xmlns:p14="http://schemas.microsoft.com/office/powerpoint/2010/main" val="203744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96875" y="414338"/>
            <a:ext cx="5954713"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716711" y="4141814"/>
            <a:ext cx="5438140" cy="477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defRPr/>
            </a:pPr>
            <a:r>
              <a:rPr lang="en-AU" sz="1400" dirty="0" err="1">
                <a:latin typeface="Arial "/>
              </a:rPr>
              <a:t>Perubahan</a:t>
            </a:r>
            <a:r>
              <a:rPr lang="en-AU" sz="1400" dirty="0">
                <a:latin typeface="Arial "/>
              </a:rPr>
              <a:t> SPM </a:t>
            </a:r>
            <a:r>
              <a:rPr lang="en-AU" sz="1400" dirty="0" err="1">
                <a:latin typeface="Arial "/>
              </a:rPr>
              <a:t>dari</a:t>
            </a:r>
            <a:r>
              <a:rPr lang="en-AU" sz="1400" dirty="0">
                <a:latin typeface="Arial "/>
              </a:rPr>
              <a:t> </a:t>
            </a:r>
            <a:r>
              <a:rPr lang="en-AU" sz="1400" b="1" dirty="0">
                <a:latin typeface="Arial "/>
              </a:rPr>
              <a:t>22</a:t>
            </a:r>
            <a:r>
              <a:rPr lang="en-AU" sz="1400" dirty="0">
                <a:latin typeface="Arial "/>
              </a:rPr>
              <a:t> </a:t>
            </a:r>
            <a:r>
              <a:rPr lang="en-AU" sz="1400" dirty="0" err="1">
                <a:latin typeface="Arial "/>
              </a:rPr>
              <a:t>Indikator</a:t>
            </a:r>
            <a:r>
              <a:rPr lang="en-AU" sz="1400" dirty="0">
                <a:latin typeface="Arial "/>
              </a:rPr>
              <a:t> </a:t>
            </a:r>
            <a:r>
              <a:rPr lang="en-AU" sz="1400" dirty="0" err="1">
                <a:latin typeface="Arial "/>
              </a:rPr>
              <a:t>menjadi</a:t>
            </a:r>
            <a:r>
              <a:rPr lang="en-AU" sz="1400" dirty="0">
                <a:latin typeface="Arial "/>
              </a:rPr>
              <a:t> </a:t>
            </a:r>
            <a:r>
              <a:rPr lang="id-ID" sz="1400" dirty="0">
                <a:latin typeface="Arial "/>
              </a:rPr>
              <a:t>2 jenis layanan Provinsi</a:t>
            </a:r>
            <a:r>
              <a:rPr lang="id-ID" sz="1400" b="0" dirty="0">
                <a:latin typeface="Arial "/>
              </a:rPr>
              <a:t> </a:t>
            </a:r>
            <a:r>
              <a:rPr lang="en-AU" sz="1400" b="1" dirty="0">
                <a:latin typeface="Arial "/>
              </a:rPr>
              <a:t>12</a:t>
            </a:r>
            <a:r>
              <a:rPr lang="en-AU" sz="1400" dirty="0">
                <a:latin typeface="Arial "/>
              </a:rPr>
              <a:t> </a:t>
            </a:r>
            <a:r>
              <a:rPr lang="id-ID" sz="1400" dirty="0">
                <a:latin typeface="Arial "/>
              </a:rPr>
              <a:t>Jenis layanan Kab/Kota, dikarenakan jenis pelayanan dasar dalam SPM harus menjangkau semua sasaran dan dilakukan secara kontinyu dan focus penanganannya melalui pendekatan </a:t>
            </a:r>
            <a:r>
              <a:rPr lang="id-ID" sz="1400" b="1" i="1" dirty="0">
                <a:latin typeface="Arial "/>
              </a:rPr>
              <a:t>life cycle. </a:t>
            </a:r>
            <a:endParaRPr lang="id-ID" sz="1400" b="1" i="1" dirty="0" smtClean="0">
              <a:latin typeface="Arial "/>
            </a:endParaRPr>
          </a:p>
          <a:p>
            <a:pPr algn="just">
              <a:defRPr/>
            </a:pPr>
            <a:endParaRPr lang="id-ID" sz="1400" b="1" i="1" dirty="0">
              <a:latin typeface="Arial "/>
            </a:endParaRPr>
          </a:p>
          <a:p>
            <a:pPr algn="just">
              <a:defRPr/>
            </a:pPr>
            <a:r>
              <a:rPr lang="id-ID" sz="1400" b="0" i="0" dirty="0" smtClean="0">
                <a:latin typeface="Arial "/>
              </a:rPr>
              <a:t>Adanya </a:t>
            </a:r>
            <a:r>
              <a:rPr lang="id-ID" sz="1400" b="0" i="0" dirty="0">
                <a:latin typeface="Arial "/>
              </a:rPr>
              <a:t>SPM Provinsi dan Kab/Kota yang sebelumnya tidak ada, karena Provinsi, dan Kab/Kota merupakan ujung tombak di dalam pelaksanaan pelayanan dasar</a:t>
            </a:r>
            <a:r>
              <a:rPr lang="id-ID" sz="1400" b="0" i="0" dirty="0" smtClean="0">
                <a:latin typeface="Arial "/>
              </a:rPr>
              <a:t>.</a:t>
            </a:r>
          </a:p>
          <a:p>
            <a:pPr algn="just">
              <a:defRPr/>
            </a:pPr>
            <a:endParaRPr lang="id-ID" sz="1400" b="0" i="0" dirty="0">
              <a:latin typeface="Arial "/>
            </a:endParaRPr>
          </a:p>
          <a:p>
            <a:pPr algn="just">
              <a:defRPr/>
            </a:pPr>
            <a:r>
              <a:rPr lang="id-ID" sz="1400" b="0" i="0" dirty="0">
                <a:latin typeface="Arial "/>
              </a:rPr>
              <a:t>Perubahan jenis pelayanan dasar dalam SPM kesehatan, juga didasarkan pada data dan informasi bahwa :</a:t>
            </a:r>
          </a:p>
          <a:p>
            <a:pPr algn="just" eaLnBrk="1" hangingPunct="1">
              <a:buFont typeface="Arial" panose="020B0604020202020204" pitchFamily="34" charset="0"/>
              <a:buChar char="•"/>
            </a:pPr>
            <a:r>
              <a:rPr lang="id-ID" altLang="en-US" sz="1400" dirty="0">
                <a:latin typeface="Arial "/>
              </a:rPr>
              <a:t> </a:t>
            </a:r>
            <a:r>
              <a:rPr lang="en-AU" altLang="en-US" sz="1400" dirty="0" err="1">
                <a:latin typeface="Arial "/>
              </a:rPr>
              <a:t>Angka</a:t>
            </a:r>
            <a:r>
              <a:rPr lang="en-AU" altLang="en-US" sz="1400" dirty="0">
                <a:latin typeface="Arial "/>
              </a:rPr>
              <a:t> </a:t>
            </a:r>
            <a:r>
              <a:rPr lang="en-AU" altLang="en-US" sz="1400" dirty="0" err="1">
                <a:latin typeface="Arial "/>
              </a:rPr>
              <a:t>Kematian</a:t>
            </a:r>
            <a:r>
              <a:rPr lang="en-AU" altLang="en-US" sz="1400" dirty="0">
                <a:latin typeface="Arial "/>
              </a:rPr>
              <a:t> </a:t>
            </a:r>
            <a:r>
              <a:rPr lang="en-AU" altLang="en-US" sz="1400" dirty="0" err="1">
                <a:latin typeface="Arial "/>
              </a:rPr>
              <a:t>Ibu</a:t>
            </a:r>
            <a:r>
              <a:rPr lang="en-AU" altLang="en-US" sz="1400" dirty="0">
                <a:latin typeface="Arial "/>
              </a:rPr>
              <a:t>, </a:t>
            </a:r>
            <a:r>
              <a:rPr lang="en-AU" altLang="en-US" sz="1400" dirty="0" err="1">
                <a:latin typeface="Arial "/>
              </a:rPr>
              <a:t>Anak</a:t>
            </a:r>
            <a:r>
              <a:rPr lang="en-AU" altLang="en-US" sz="1400" dirty="0">
                <a:latin typeface="Arial "/>
              </a:rPr>
              <a:t> </a:t>
            </a:r>
            <a:r>
              <a:rPr lang="en-AU" altLang="en-US" sz="1400" dirty="0" err="1">
                <a:latin typeface="Arial "/>
              </a:rPr>
              <a:t>dan</a:t>
            </a:r>
            <a:r>
              <a:rPr lang="en-AU" altLang="en-US" sz="1400" dirty="0">
                <a:latin typeface="Arial "/>
              </a:rPr>
              <a:t> </a:t>
            </a:r>
            <a:r>
              <a:rPr lang="en-AU" altLang="en-US" sz="1400" dirty="0" err="1">
                <a:latin typeface="Arial "/>
              </a:rPr>
              <a:t>Gangguan</a:t>
            </a:r>
            <a:r>
              <a:rPr lang="en-AU" altLang="en-US" sz="1400" dirty="0">
                <a:latin typeface="Arial "/>
              </a:rPr>
              <a:t> </a:t>
            </a:r>
            <a:r>
              <a:rPr lang="en-AU" altLang="en-US" sz="1400" dirty="0" err="1">
                <a:latin typeface="Arial "/>
              </a:rPr>
              <a:t>Gizi</a:t>
            </a:r>
            <a:r>
              <a:rPr lang="en-AU" altLang="en-US" sz="1400" dirty="0">
                <a:latin typeface="Arial "/>
              </a:rPr>
              <a:t> </a:t>
            </a:r>
            <a:r>
              <a:rPr lang="en-AU" altLang="en-US" sz="1400" dirty="0" err="1">
                <a:latin typeface="Arial "/>
              </a:rPr>
              <a:t>menurun</a:t>
            </a:r>
            <a:r>
              <a:rPr lang="en-AU" altLang="en-US" sz="1400" dirty="0">
                <a:latin typeface="Arial "/>
              </a:rPr>
              <a:t> </a:t>
            </a:r>
            <a:r>
              <a:rPr lang="en-AU" altLang="en-US" sz="1400" dirty="0" err="1">
                <a:latin typeface="Arial "/>
              </a:rPr>
              <a:t>namun</a:t>
            </a:r>
            <a:r>
              <a:rPr lang="en-AU" altLang="en-US" sz="1400" dirty="0">
                <a:latin typeface="Arial "/>
              </a:rPr>
              <a:t> </a:t>
            </a:r>
            <a:r>
              <a:rPr lang="en-AU" altLang="en-US" sz="1400" dirty="0" err="1">
                <a:latin typeface="Arial "/>
              </a:rPr>
              <a:t>belum</a:t>
            </a:r>
            <a:r>
              <a:rPr lang="en-AU" altLang="en-US" sz="1400" dirty="0">
                <a:latin typeface="Arial "/>
              </a:rPr>
              <a:t> </a:t>
            </a:r>
            <a:r>
              <a:rPr lang="en-AU" altLang="en-US" sz="1400" dirty="0" err="1">
                <a:latin typeface="Arial "/>
              </a:rPr>
              <a:t>mencapai</a:t>
            </a:r>
            <a:r>
              <a:rPr lang="en-AU" altLang="en-US" sz="1400" dirty="0">
                <a:latin typeface="Arial "/>
              </a:rPr>
              <a:t> target</a:t>
            </a:r>
          </a:p>
          <a:p>
            <a:pPr algn="just" eaLnBrk="1" hangingPunct="1">
              <a:buFont typeface="Arial" panose="020B0604020202020204" pitchFamily="34" charset="0"/>
              <a:buChar char="•"/>
            </a:pPr>
            <a:r>
              <a:rPr lang="id-ID" altLang="en-US" sz="1400" dirty="0">
                <a:latin typeface="Arial "/>
              </a:rPr>
              <a:t> </a:t>
            </a:r>
            <a:r>
              <a:rPr lang="en-AU" altLang="en-US" sz="1400" dirty="0" err="1">
                <a:latin typeface="Arial "/>
              </a:rPr>
              <a:t>Penyakit</a:t>
            </a:r>
            <a:r>
              <a:rPr lang="en-AU" altLang="en-US" sz="1400" dirty="0">
                <a:latin typeface="Arial "/>
              </a:rPr>
              <a:t> </a:t>
            </a:r>
            <a:r>
              <a:rPr lang="en-AU" altLang="en-US" sz="1400" dirty="0" err="1">
                <a:latin typeface="Arial "/>
              </a:rPr>
              <a:t>Menular</a:t>
            </a:r>
            <a:r>
              <a:rPr lang="en-AU" altLang="en-US" sz="1400" dirty="0">
                <a:latin typeface="Arial "/>
              </a:rPr>
              <a:t> (TB </a:t>
            </a:r>
            <a:r>
              <a:rPr lang="en-AU" altLang="en-US" sz="1400" dirty="0" err="1">
                <a:latin typeface="Arial "/>
              </a:rPr>
              <a:t>dan</a:t>
            </a:r>
            <a:r>
              <a:rPr lang="en-AU" altLang="en-US" sz="1400" dirty="0">
                <a:latin typeface="Arial "/>
              </a:rPr>
              <a:t> AIDS) </a:t>
            </a:r>
            <a:r>
              <a:rPr lang="en-AU" altLang="en-US" sz="1400" dirty="0" err="1">
                <a:latin typeface="Arial "/>
              </a:rPr>
              <a:t>masih</a:t>
            </a:r>
            <a:r>
              <a:rPr lang="en-AU" altLang="en-US" sz="1400" dirty="0">
                <a:latin typeface="Arial "/>
              </a:rPr>
              <a:t> </a:t>
            </a:r>
            <a:r>
              <a:rPr lang="en-AU" altLang="en-US" sz="1400" dirty="0" err="1">
                <a:latin typeface="Arial "/>
              </a:rPr>
              <a:t>belum</a:t>
            </a:r>
            <a:r>
              <a:rPr lang="en-AU" altLang="en-US" sz="1400" dirty="0">
                <a:latin typeface="Arial "/>
              </a:rPr>
              <a:t> </a:t>
            </a:r>
            <a:r>
              <a:rPr lang="en-AU" altLang="en-US" sz="1400" dirty="0" err="1">
                <a:latin typeface="Arial "/>
              </a:rPr>
              <a:t>dapat</a:t>
            </a:r>
            <a:r>
              <a:rPr lang="en-AU" altLang="en-US" sz="1400" dirty="0">
                <a:latin typeface="Arial "/>
              </a:rPr>
              <a:t> </a:t>
            </a:r>
            <a:r>
              <a:rPr lang="en-AU" altLang="en-US" sz="1400" dirty="0" err="1">
                <a:latin typeface="Arial "/>
              </a:rPr>
              <a:t>dikendalikan</a:t>
            </a:r>
            <a:r>
              <a:rPr lang="en-AU" altLang="en-US" sz="1400" dirty="0">
                <a:latin typeface="Arial "/>
              </a:rPr>
              <a:t> </a:t>
            </a:r>
            <a:r>
              <a:rPr lang="en-AU" altLang="en-US" sz="1400" dirty="0" err="1">
                <a:latin typeface="Arial "/>
              </a:rPr>
              <a:t>secara</a:t>
            </a:r>
            <a:r>
              <a:rPr lang="en-AU" altLang="en-US" sz="1400" dirty="0">
                <a:latin typeface="Arial "/>
              </a:rPr>
              <a:t> optimal</a:t>
            </a:r>
          </a:p>
          <a:p>
            <a:pPr algn="just" eaLnBrk="1" hangingPunct="1">
              <a:buFont typeface="Arial" panose="020B0604020202020204" pitchFamily="34" charset="0"/>
              <a:buChar char="•"/>
            </a:pPr>
            <a:r>
              <a:rPr lang="id-ID" altLang="en-US" sz="1400" dirty="0">
                <a:latin typeface="Arial "/>
              </a:rPr>
              <a:t> </a:t>
            </a:r>
            <a:r>
              <a:rPr lang="en-AU" altLang="en-US" sz="1400" dirty="0" err="1">
                <a:latin typeface="Arial "/>
              </a:rPr>
              <a:t>Penyakit</a:t>
            </a:r>
            <a:r>
              <a:rPr lang="en-AU" altLang="en-US" sz="1400" dirty="0">
                <a:latin typeface="Arial "/>
              </a:rPr>
              <a:t> </a:t>
            </a:r>
            <a:r>
              <a:rPr lang="en-AU" altLang="en-US" sz="1400" dirty="0" err="1">
                <a:latin typeface="Arial "/>
              </a:rPr>
              <a:t>Tidak</a:t>
            </a:r>
            <a:r>
              <a:rPr lang="en-AU" altLang="en-US" sz="1400" dirty="0">
                <a:latin typeface="Arial "/>
              </a:rPr>
              <a:t> </a:t>
            </a:r>
            <a:r>
              <a:rPr lang="en-AU" altLang="en-US" sz="1400" dirty="0" err="1">
                <a:latin typeface="Arial "/>
              </a:rPr>
              <a:t>Menular</a:t>
            </a:r>
            <a:r>
              <a:rPr lang="en-AU" altLang="en-US" sz="1400" dirty="0">
                <a:latin typeface="Arial "/>
              </a:rPr>
              <a:t> (</a:t>
            </a:r>
            <a:r>
              <a:rPr lang="en-AU" altLang="en-US" sz="1400" dirty="0" err="1">
                <a:latin typeface="Arial "/>
              </a:rPr>
              <a:t>Hipertensi</a:t>
            </a:r>
            <a:r>
              <a:rPr lang="id-ID" altLang="en-US" sz="1400" dirty="0">
                <a:latin typeface="Arial "/>
              </a:rPr>
              <a:t> dan</a:t>
            </a:r>
            <a:r>
              <a:rPr lang="en-AU" altLang="en-US" sz="1400" dirty="0">
                <a:latin typeface="Arial "/>
              </a:rPr>
              <a:t> DM), </a:t>
            </a:r>
            <a:r>
              <a:rPr lang="en-AU" altLang="en-US" sz="1400" dirty="0" err="1">
                <a:latin typeface="Arial "/>
              </a:rPr>
              <a:t>Gangguan</a:t>
            </a:r>
            <a:r>
              <a:rPr lang="en-AU" altLang="en-US" sz="1400" dirty="0">
                <a:latin typeface="Arial "/>
              </a:rPr>
              <a:t> Jiwa </a:t>
            </a:r>
            <a:r>
              <a:rPr lang="en-AU" altLang="en-US" sz="1400" dirty="0" err="1">
                <a:latin typeface="Arial "/>
              </a:rPr>
              <a:t>dan</a:t>
            </a:r>
            <a:r>
              <a:rPr lang="en-AU" altLang="en-US" sz="1400" dirty="0">
                <a:latin typeface="Arial "/>
              </a:rPr>
              <a:t> </a:t>
            </a:r>
            <a:r>
              <a:rPr lang="id-ID" altLang="en-US" sz="1400" dirty="0">
                <a:latin typeface="Arial "/>
              </a:rPr>
              <a:t>risiko karena </a:t>
            </a:r>
            <a:r>
              <a:rPr lang="en-AU" altLang="en-US" sz="1400" dirty="0" err="1">
                <a:latin typeface="Arial "/>
              </a:rPr>
              <a:t>merokok</a:t>
            </a:r>
            <a:r>
              <a:rPr lang="en-AU" altLang="en-US" sz="1400" dirty="0">
                <a:latin typeface="Arial "/>
              </a:rPr>
              <a:t> </a:t>
            </a:r>
            <a:r>
              <a:rPr lang="en-AU" altLang="en-US" sz="1400" dirty="0" err="1">
                <a:latin typeface="Arial "/>
              </a:rPr>
              <a:t>terus</a:t>
            </a:r>
            <a:r>
              <a:rPr lang="en-AU" altLang="en-US" sz="1400" dirty="0">
                <a:latin typeface="Arial "/>
              </a:rPr>
              <a:t> </a:t>
            </a:r>
            <a:r>
              <a:rPr lang="en-AU" altLang="en-US" sz="1400" dirty="0" err="1">
                <a:latin typeface="Arial "/>
              </a:rPr>
              <a:t>meningkat</a:t>
            </a:r>
            <a:endParaRPr lang="en-AU" altLang="en-US" sz="1400" dirty="0">
              <a:latin typeface="Arial "/>
            </a:endParaRPr>
          </a:p>
          <a:p>
            <a:pPr algn="just" eaLnBrk="1" hangingPunct="1">
              <a:buFont typeface="Arial" panose="020B0604020202020204" pitchFamily="34" charset="0"/>
              <a:buChar char="•"/>
            </a:pPr>
            <a:r>
              <a:rPr lang="id-ID" altLang="en-US" sz="1400" dirty="0">
                <a:latin typeface="Arial "/>
              </a:rPr>
              <a:t> </a:t>
            </a:r>
            <a:r>
              <a:rPr lang="en-AU" altLang="en-US" sz="1400" dirty="0" err="1">
                <a:latin typeface="Arial "/>
              </a:rPr>
              <a:t>Respon</a:t>
            </a:r>
            <a:r>
              <a:rPr lang="id-ID" altLang="en-US" sz="1400" dirty="0">
                <a:latin typeface="Arial "/>
              </a:rPr>
              <a:t> KLB dan </a:t>
            </a:r>
            <a:r>
              <a:rPr lang="en-AU" altLang="en-US" sz="1400" dirty="0">
                <a:latin typeface="Arial "/>
              </a:rPr>
              <a:t> </a:t>
            </a:r>
            <a:r>
              <a:rPr lang="id-ID" altLang="en-US" sz="1400" dirty="0">
                <a:latin typeface="Arial "/>
              </a:rPr>
              <a:t>Krisis Kesehatan Bencana</a:t>
            </a:r>
            <a:r>
              <a:rPr lang="en-AU" altLang="en-US" sz="1400" dirty="0">
                <a:latin typeface="Arial "/>
              </a:rPr>
              <a:t> yang </a:t>
            </a:r>
            <a:r>
              <a:rPr lang="en-AU" altLang="en-US" sz="1400" dirty="0" err="1">
                <a:latin typeface="Arial "/>
              </a:rPr>
              <a:t>perlu</a:t>
            </a:r>
            <a:r>
              <a:rPr lang="en-AU" altLang="en-US" sz="1400" dirty="0">
                <a:latin typeface="Arial "/>
              </a:rPr>
              <a:t> </a:t>
            </a:r>
            <a:r>
              <a:rPr lang="en-AU" altLang="en-US" sz="1400" dirty="0" err="1">
                <a:latin typeface="Arial "/>
              </a:rPr>
              <a:t>ditingkatkan</a:t>
            </a:r>
            <a:endParaRPr lang="en-AU" altLang="en-US" sz="1400" dirty="0">
              <a:latin typeface="Arial "/>
            </a:endParaRPr>
          </a:p>
          <a:p>
            <a:pPr algn="just">
              <a:defRPr/>
            </a:pPr>
            <a:endParaRPr lang="en-AU" sz="1400" b="0" i="0" dirty="0">
              <a:latin typeface="Arial "/>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71679" indent="-257103">
              <a:defRPr>
                <a:solidFill>
                  <a:schemeClr val="tx1"/>
                </a:solidFill>
                <a:latin typeface="Arial" panose="020B0604020202020204" pitchFamily="34" charset="0"/>
              </a:defRPr>
            </a:lvl2pPr>
            <a:lvl3pPr marL="1033228" indent="-205681">
              <a:defRPr>
                <a:solidFill>
                  <a:schemeClr val="tx1"/>
                </a:solidFill>
                <a:latin typeface="Arial" panose="020B0604020202020204" pitchFamily="34" charset="0"/>
              </a:defRPr>
            </a:lvl3pPr>
            <a:lvl4pPr marL="1447806" indent="-205681">
              <a:defRPr>
                <a:solidFill>
                  <a:schemeClr val="tx1"/>
                </a:solidFill>
                <a:latin typeface="Arial" panose="020B0604020202020204" pitchFamily="34" charset="0"/>
              </a:defRPr>
            </a:lvl4pPr>
            <a:lvl5pPr marL="1860776" indent="-205681">
              <a:defRPr>
                <a:solidFill>
                  <a:schemeClr val="tx1"/>
                </a:solidFill>
                <a:latin typeface="Arial" panose="020B0604020202020204" pitchFamily="34" charset="0"/>
              </a:defRPr>
            </a:lvl5pPr>
            <a:lvl6pPr marL="2323559" indent="-205681" eaLnBrk="0" fontAlgn="base" hangingPunct="0">
              <a:spcBef>
                <a:spcPct val="0"/>
              </a:spcBef>
              <a:spcAft>
                <a:spcPct val="0"/>
              </a:spcAft>
              <a:defRPr>
                <a:solidFill>
                  <a:schemeClr val="tx1"/>
                </a:solidFill>
                <a:latin typeface="Arial" panose="020B0604020202020204" pitchFamily="34" charset="0"/>
              </a:defRPr>
            </a:lvl6pPr>
            <a:lvl7pPr marL="2786344" indent="-205681" eaLnBrk="0" fontAlgn="base" hangingPunct="0">
              <a:spcBef>
                <a:spcPct val="0"/>
              </a:spcBef>
              <a:spcAft>
                <a:spcPct val="0"/>
              </a:spcAft>
              <a:defRPr>
                <a:solidFill>
                  <a:schemeClr val="tx1"/>
                </a:solidFill>
                <a:latin typeface="Arial" panose="020B0604020202020204" pitchFamily="34" charset="0"/>
              </a:defRPr>
            </a:lvl7pPr>
            <a:lvl8pPr marL="3249126" indent="-205681" eaLnBrk="0" fontAlgn="base" hangingPunct="0">
              <a:spcBef>
                <a:spcPct val="0"/>
              </a:spcBef>
              <a:spcAft>
                <a:spcPct val="0"/>
              </a:spcAft>
              <a:defRPr>
                <a:solidFill>
                  <a:schemeClr val="tx1"/>
                </a:solidFill>
                <a:latin typeface="Arial" panose="020B0604020202020204" pitchFamily="34" charset="0"/>
              </a:defRPr>
            </a:lvl8pPr>
            <a:lvl9pPr marL="3711911" indent="-205681" eaLnBrk="0" fontAlgn="base" hangingPunct="0">
              <a:spcBef>
                <a:spcPct val="0"/>
              </a:spcBef>
              <a:spcAft>
                <a:spcPct val="0"/>
              </a:spcAft>
              <a:defRPr>
                <a:solidFill>
                  <a:schemeClr val="tx1"/>
                </a:solidFill>
                <a:latin typeface="Arial" panose="020B0604020202020204" pitchFamily="34" charset="0"/>
              </a:defRPr>
            </a:lvl9pPr>
          </a:lstStyle>
          <a:p>
            <a:fld id="{67602118-527F-4844-BADE-BAC6702FB31F}" type="slidenum">
              <a:rPr lang="en-US" altLang="id-ID" smtClean="0">
                <a:latin typeface="Calibri" panose="020F0502020204030204" pitchFamily="34" charset="0"/>
              </a:rPr>
              <a:pPr/>
              <a:t>8</a:t>
            </a:fld>
            <a:endParaRPr lang="en-US" altLang="id-ID">
              <a:latin typeface="Calibri" panose="020F0502020204030204" pitchFamily="34" charset="0"/>
            </a:endParaRPr>
          </a:p>
        </p:txBody>
      </p:sp>
    </p:spTree>
    <p:extLst>
      <p:ext uri="{BB962C8B-B14F-4D97-AF65-F5344CB8AC3E}">
        <p14:creationId xmlns:p14="http://schemas.microsoft.com/office/powerpoint/2010/main" val="34089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454025"/>
            <a:ext cx="5954713" cy="3351213"/>
          </a:xfrm>
        </p:spPr>
      </p:sp>
      <p:sp>
        <p:nvSpPr>
          <p:cNvPr id="3" name="Notes Placeholder 2"/>
          <p:cNvSpPr>
            <a:spLocks noGrp="1"/>
          </p:cNvSpPr>
          <p:nvPr>
            <p:ph type="body" idx="1"/>
          </p:nvPr>
        </p:nvSpPr>
        <p:spPr>
          <a:xfrm>
            <a:off x="692082" y="4155381"/>
            <a:ext cx="5438140" cy="5192617"/>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id-ID" sz="1400" dirty="0">
                <a:latin typeface="Arial "/>
              </a:rPr>
              <a:t>DEFINISI SPM, adalah :</a:t>
            </a:r>
          </a:p>
          <a:p>
            <a:pPr marL="0" indent="0" algn="l">
              <a:lnSpc>
                <a:spcPct val="120000"/>
              </a:lnSpc>
              <a:buNone/>
            </a:pPr>
            <a:endParaRPr lang="id-ID" sz="1400" dirty="0">
              <a:latin typeface="Arial "/>
            </a:endParaRPr>
          </a:p>
          <a:p>
            <a:pPr marL="514350" indent="-514350" algn="l">
              <a:lnSpc>
                <a:spcPct val="120000"/>
              </a:lnSpc>
              <a:buAutoNum type="arabicPeriod"/>
            </a:pPr>
            <a:r>
              <a:rPr lang="id-ID" sz="1400" dirty="0">
                <a:latin typeface="Arial "/>
              </a:rPr>
              <a:t>K</a:t>
            </a:r>
            <a:r>
              <a:rPr lang="en-US" sz="1400" dirty="0" err="1">
                <a:latin typeface="Arial "/>
              </a:rPr>
              <a:t>etentuan</a:t>
            </a:r>
            <a:r>
              <a:rPr lang="en-US" sz="1400" dirty="0">
                <a:latin typeface="Arial "/>
              </a:rPr>
              <a:t> </a:t>
            </a:r>
            <a:r>
              <a:rPr lang="en-US" sz="1400" dirty="0" err="1">
                <a:latin typeface="Arial "/>
              </a:rPr>
              <a:t>mengenai</a:t>
            </a:r>
            <a:r>
              <a:rPr lang="en-US" sz="1400" dirty="0">
                <a:latin typeface="Arial "/>
              </a:rPr>
              <a:t> </a:t>
            </a:r>
            <a:r>
              <a:rPr lang="en-US" sz="1400" dirty="0" err="1">
                <a:latin typeface="Arial "/>
              </a:rPr>
              <a:t>jenis</a:t>
            </a:r>
            <a:r>
              <a:rPr lang="en-US" sz="1400" dirty="0">
                <a:latin typeface="Arial "/>
              </a:rPr>
              <a:t> </a:t>
            </a:r>
            <a:r>
              <a:rPr lang="en-US" sz="1400" dirty="0" err="1">
                <a:latin typeface="Arial "/>
              </a:rPr>
              <a:t>dan</a:t>
            </a:r>
            <a:r>
              <a:rPr lang="en-US" sz="1400" dirty="0">
                <a:latin typeface="Arial "/>
              </a:rPr>
              <a:t> </a:t>
            </a:r>
            <a:r>
              <a:rPr lang="en-US" sz="1400" dirty="0" err="1">
                <a:latin typeface="Arial "/>
              </a:rPr>
              <a:t>mutu</a:t>
            </a:r>
            <a:r>
              <a:rPr lang="en-US" sz="1400" dirty="0">
                <a:latin typeface="Arial "/>
              </a:rPr>
              <a:t> </a:t>
            </a:r>
            <a:r>
              <a:rPr lang="en-US" sz="1400" dirty="0" err="1">
                <a:latin typeface="Arial "/>
              </a:rPr>
              <a:t>Pelayanan</a:t>
            </a:r>
            <a:r>
              <a:rPr lang="en-US" sz="1400" dirty="0">
                <a:latin typeface="Arial "/>
              </a:rPr>
              <a:t> Dasar yang </a:t>
            </a:r>
            <a:r>
              <a:rPr lang="en-US" sz="1400" dirty="0" err="1">
                <a:latin typeface="Arial "/>
              </a:rPr>
              <a:t>merupakan</a:t>
            </a:r>
            <a:r>
              <a:rPr lang="en-US" sz="1400" dirty="0">
                <a:latin typeface="Arial "/>
              </a:rPr>
              <a:t> </a:t>
            </a:r>
            <a:r>
              <a:rPr lang="en-US" sz="1400" dirty="0" err="1">
                <a:latin typeface="Arial "/>
              </a:rPr>
              <a:t>Urusan</a:t>
            </a:r>
            <a:r>
              <a:rPr lang="en-US" sz="1400" dirty="0">
                <a:latin typeface="Arial "/>
              </a:rPr>
              <a:t> </a:t>
            </a:r>
            <a:r>
              <a:rPr lang="en-US" sz="1400" dirty="0" err="1">
                <a:latin typeface="Arial "/>
              </a:rPr>
              <a:t>Pemerintahan</a:t>
            </a:r>
            <a:r>
              <a:rPr lang="en-US" sz="1400" dirty="0">
                <a:latin typeface="Arial "/>
              </a:rPr>
              <a:t> </a:t>
            </a:r>
            <a:r>
              <a:rPr lang="en-US" sz="1400" dirty="0" err="1">
                <a:latin typeface="Arial "/>
              </a:rPr>
              <a:t>Wajib</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r>
              <a:rPr lang="en-US" sz="1400" dirty="0" err="1">
                <a:latin typeface="Arial "/>
              </a:rPr>
              <a:t>secara</a:t>
            </a:r>
            <a:r>
              <a:rPr lang="en-US" sz="1400" dirty="0">
                <a:latin typeface="Arial "/>
              </a:rPr>
              <a:t> minimal.</a:t>
            </a:r>
            <a:endParaRPr lang="id-ID" sz="1400" dirty="0">
              <a:latin typeface="Arial "/>
            </a:endParaRPr>
          </a:p>
          <a:p>
            <a:pPr marL="514350" indent="-514350" algn="l">
              <a:lnSpc>
                <a:spcPct val="120000"/>
              </a:lnSpc>
              <a:buAutoNum type="arabicPeriod"/>
            </a:pPr>
            <a:r>
              <a:rPr lang="en-US" sz="1400" dirty="0" err="1">
                <a:latin typeface="Arial "/>
              </a:rPr>
              <a:t>Pelayanan</a:t>
            </a:r>
            <a:r>
              <a:rPr lang="en-US" sz="1400" dirty="0">
                <a:latin typeface="Arial "/>
              </a:rPr>
              <a:t> Dasar </a:t>
            </a:r>
            <a:r>
              <a:rPr lang="en-US" sz="1400" dirty="0" err="1">
                <a:latin typeface="Arial "/>
              </a:rPr>
              <a:t>adalah</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publik</a:t>
            </a:r>
            <a:r>
              <a:rPr lang="en-US" sz="1400" dirty="0">
                <a:latin typeface="Arial "/>
              </a:rPr>
              <a:t> </a:t>
            </a:r>
            <a:r>
              <a:rPr lang="en-US" sz="1400" dirty="0" err="1">
                <a:latin typeface="Arial "/>
              </a:rPr>
              <a:t>untuk</a:t>
            </a:r>
            <a:r>
              <a:rPr lang="en-US" sz="1400" dirty="0">
                <a:latin typeface="Arial "/>
              </a:rPr>
              <a:t> </a:t>
            </a:r>
            <a:r>
              <a:rPr lang="en-US" sz="1400" dirty="0" err="1">
                <a:latin typeface="Arial "/>
              </a:rPr>
              <a:t>memenuhi</a:t>
            </a:r>
            <a:r>
              <a:rPr lang="en-US" sz="1400" dirty="0">
                <a:latin typeface="Arial "/>
              </a:rPr>
              <a:t> </a:t>
            </a: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endParaRPr lang="id-ID" sz="1400" dirty="0">
              <a:latin typeface="Arial "/>
            </a:endParaRPr>
          </a:p>
          <a:p>
            <a:pPr marL="514350" indent="-514350" algn="l">
              <a:lnSpc>
                <a:spcPct val="120000"/>
              </a:lnSpc>
              <a:buAutoNum type="arabicPeriod"/>
            </a:pP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r>
              <a:rPr lang="id-ID" sz="1400" dirty="0">
                <a:latin typeface="Arial "/>
              </a:rPr>
              <a:t>adalah </a:t>
            </a:r>
            <a:r>
              <a:rPr lang="en-US" sz="1400" dirty="0" err="1">
                <a:latin typeface="Arial "/>
              </a:rPr>
              <a:t>barang</a:t>
            </a:r>
            <a:r>
              <a:rPr lang="en-US" sz="1400" dirty="0">
                <a:latin typeface="Arial "/>
              </a:rPr>
              <a:t> </a:t>
            </a:r>
            <a:r>
              <a:rPr lang="en-US" sz="1400" dirty="0" err="1">
                <a:latin typeface="Arial "/>
              </a:rPr>
              <a:t>dan</a:t>
            </a:r>
            <a:r>
              <a:rPr lang="en-US" sz="1400" dirty="0">
                <a:latin typeface="Arial "/>
              </a:rPr>
              <a:t>/</a:t>
            </a:r>
            <a:r>
              <a:rPr lang="en-US" sz="1400" dirty="0" err="1">
                <a:latin typeface="Arial "/>
              </a:rPr>
              <a:t>atau</a:t>
            </a:r>
            <a:r>
              <a:rPr lang="en-US" sz="1400" dirty="0">
                <a:latin typeface="Arial "/>
              </a:rPr>
              <a:t> </a:t>
            </a:r>
            <a:r>
              <a:rPr lang="en-US" sz="1400" dirty="0" err="1">
                <a:latin typeface="Arial "/>
              </a:rPr>
              <a:t>jasa</a:t>
            </a:r>
            <a:r>
              <a:rPr lang="en-US" sz="1400" dirty="0">
                <a:latin typeface="Arial "/>
              </a:rPr>
              <a:t> </a:t>
            </a:r>
            <a:r>
              <a:rPr lang="en-US" sz="1400" dirty="0" err="1">
                <a:latin typeface="Arial "/>
              </a:rPr>
              <a:t>dengan</a:t>
            </a:r>
            <a:r>
              <a:rPr lang="en-US" sz="1400" dirty="0">
                <a:latin typeface="Arial "/>
              </a:rPr>
              <a:t> </a:t>
            </a:r>
            <a:r>
              <a:rPr lang="en-US" sz="1400" dirty="0" err="1">
                <a:latin typeface="Arial "/>
              </a:rPr>
              <a:t>kualitas</a:t>
            </a:r>
            <a:r>
              <a:rPr lang="en-US" sz="1400" dirty="0">
                <a:latin typeface="Arial "/>
              </a:rPr>
              <a:t> </a:t>
            </a:r>
            <a:r>
              <a:rPr lang="en-US" sz="1400" dirty="0" err="1">
                <a:latin typeface="Arial "/>
              </a:rPr>
              <a:t>dan</a:t>
            </a:r>
            <a:r>
              <a:rPr lang="en-US" sz="1400" dirty="0">
                <a:latin typeface="Arial "/>
              </a:rPr>
              <a:t> </a:t>
            </a:r>
            <a:r>
              <a:rPr lang="en-US" sz="1400" dirty="0" err="1">
                <a:latin typeface="Arial "/>
              </a:rPr>
              <a:t>jumlah</a:t>
            </a:r>
            <a:r>
              <a:rPr lang="en-US" sz="1400" dirty="0">
                <a:latin typeface="Arial "/>
              </a:rPr>
              <a:t> </a:t>
            </a:r>
            <a:r>
              <a:rPr lang="en-US" sz="1400" dirty="0" err="1">
                <a:latin typeface="Arial "/>
              </a:rPr>
              <a:t>tertentu</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individu</a:t>
            </a:r>
            <a:r>
              <a:rPr lang="en-US" sz="1400" dirty="0">
                <a:latin typeface="Arial "/>
              </a:rPr>
              <a:t> agar </a:t>
            </a:r>
            <a:r>
              <a:rPr lang="en-US" sz="1400" dirty="0" err="1">
                <a:latin typeface="Arial "/>
              </a:rPr>
              <a:t>dapat</a:t>
            </a:r>
            <a:r>
              <a:rPr lang="en-US" sz="1400" dirty="0">
                <a:latin typeface="Arial "/>
              </a:rPr>
              <a:t> </a:t>
            </a:r>
            <a:r>
              <a:rPr lang="en-US" sz="1400" dirty="0" err="1">
                <a:latin typeface="Arial "/>
              </a:rPr>
              <a:t>hidup</a:t>
            </a:r>
            <a:r>
              <a:rPr lang="en-US" sz="1400" dirty="0">
                <a:latin typeface="Arial "/>
              </a:rPr>
              <a:t> </a:t>
            </a:r>
            <a:r>
              <a:rPr lang="en-US" sz="1400" dirty="0" err="1">
                <a:latin typeface="Arial "/>
              </a:rPr>
              <a:t>secara</a:t>
            </a:r>
            <a:r>
              <a:rPr lang="en-US" sz="1400" dirty="0">
                <a:latin typeface="Arial "/>
              </a:rPr>
              <a:t> </a:t>
            </a:r>
            <a:r>
              <a:rPr lang="en-US" sz="1400" dirty="0" err="1">
                <a:latin typeface="Arial "/>
              </a:rPr>
              <a:t>layak</a:t>
            </a:r>
            <a:r>
              <a:rPr lang="en-US" sz="1400" dirty="0">
                <a:latin typeface="Arial "/>
              </a:rPr>
              <a:t>. </a:t>
            </a:r>
            <a:endParaRPr lang="id-ID" sz="1400" dirty="0">
              <a:latin typeface="Arial "/>
            </a:endParaRPr>
          </a:p>
          <a:p>
            <a:pPr marL="514350" indent="-514350" algn="l">
              <a:lnSpc>
                <a:spcPct val="120000"/>
              </a:lnSpc>
              <a:buAutoNum type="arabicPeriod"/>
            </a:pPr>
            <a:r>
              <a:rPr lang="en-US" sz="1400" dirty="0" err="1">
                <a:latin typeface="Arial "/>
              </a:rPr>
              <a:t>Jenis</a:t>
            </a:r>
            <a:r>
              <a:rPr lang="en-US" sz="1400" dirty="0">
                <a:latin typeface="Arial "/>
              </a:rPr>
              <a:t> </a:t>
            </a:r>
            <a:r>
              <a:rPr lang="en-US" sz="1400" dirty="0" err="1">
                <a:latin typeface="Arial "/>
              </a:rPr>
              <a:t>Pelayanan</a:t>
            </a:r>
            <a:r>
              <a:rPr lang="en-US" sz="1400" dirty="0">
                <a:latin typeface="Arial "/>
              </a:rPr>
              <a:t> Dasar </a:t>
            </a:r>
            <a:r>
              <a:rPr lang="en-US" sz="1400" dirty="0" err="1">
                <a:latin typeface="Arial "/>
              </a:rPr>
              <a:t>adalah</a:t>
            </a:r>
            <a:r>
              <a:rPr lang="en-US" sz="1400" dirty="0">
                <a:latin typeface="Arial "/>
              </a:rPr>
              <a:t> </a:t>
            </a:r>
            <a:r>
              <a:rPr lang="en-US" sz="1400" dirty="0" err="1">
                <a:latin typeface="Arial "/>
              </a:rPr>
              <a:t>jenis</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dalam</a:t>
            </a:r>
            <a:r>
              <a:rPr lang="en-US" sz="1400" dirty="0">
                <a:latin typeface="Arial "/>
              </a:rPr>
              <a:t> </a:t>
            </a:r>
            <a:r>
              <a:rPr lang="en-US" sz="1400" dirty="0" err="1">
                <a:latin typeface="Arial "/>
              </a:rPr>
              <a:t>rangka</a:t>
            </a:r>
            <a:r>
              <a:rPr lang="en-US" sz="1400" dirty="0">
                <a:latin typeface="Arial "/>
              </a:rPr>
              <a:t> </a:t>
            </a:r>
            <a:r>
              <a:rPr lang="en-US" sz="1400" dirty="0" err="1">
                <a:latin typeface="Arial "/>
              </a:rPr>
              <a:t>penyediaan</a:t>
            </a:r>
            <a:r>
              <a:rPr lang="en-US" sz="1400" dirty="0">
                <a:latin typeface="Arial "/>
              </a:rPr>
              <a:t> </a:t>
            </a:r>
            <a:r>
              <a:rPr lang="en-US" sz="1400" dirty="0" err="1">
                <a:latin typeface="Arial "/>
              </a:rPr>
              <a:t>barang</a:t>
            </a:r>
            <a:r>
              <a:rPr lang="en-US" sz="1400" dirty="0">
                <a:latin typeface="Arial "/>
              </a:rPr>
              <a:t> </a:t>
            </a:r>
            <a:r>
              <a:rPr lang="en-US" sz="1400" dirty="0" err="1">
                <a:latin typeface="Arial "/>
              </a:rPr>
              <a:t>dan</a:t>
            </a:r>
            <a:r>
              <a:rPr lang="en-US" sz="1400" dirty="0">
                <a:latin typeface="Arial "/>
              </a:rPr>
              <a:t>/</a:t>
            </a:r>
            <a:r>
              <a:rPr lang="en-US" sz="1400" dirty="0" err="1">
                <a:latin typeface="Arial "/>
              </a:rPr>
              <a:t>atau</a:t>
            </a:r>
            <a:r>
              <a:rPr lang="en-US" sz="1400" dirty="0">
                <a:latin typeface="Arial "/>
              </a:rPr>
              <a:t> </a:t>
            </a:r>
            <a:r>
              <a:rPr lang="en-US" sz="1400" dirty="0" err="1">
                <a:latin typeface="Arial "/>
              </a:rPr>
              <a:t>jasa</a:t>
            </a:r>
            <a:r>
              <a:rPr lang="en-US" sz="1400" dirty="0">
                <a:latin typeface="Arial "/>
              </a:rPr>
              <a:t> </a:t>
            </a: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t>
            </a:r>
            <a:endParaRPr lang="id-ID" sz="1400" dirty="0">
              <a:latin typeface="Arial "/>
            </a:endParaRPr>
          </a:p>
          <a:p>
            <a:pPr marL="514350" indent="-514350" algn="l">
              <a:lnSpc>
                <a:spcPct val="120000"/>
              </a:lnSpc>
              <a:buAutoNum type="arabicPeriod"/>
            </a:pPr>
            <a:r>
              <a:rPr lang="en-US" sz="1400" dirty="0" err="1">
                <a:latin typeface="Arial "/>
              </a:rPr>
              <a:t>Mutu</a:t>
            </a:r>
            <a:r>
              <a:rPr lang="en-US" sz="1400" dirty="0">
                <a:latin typeface="Arial "/>
              </a:rPr>
              <a:t> </a:t>
            </a:r>
            <a:r>
              <a:rPr lang="en-US" sz="1400" dirty="0" err="1">
                <a:latin typeface="Arial "/>
              </a:rPr>
              <a:t>pelayanan</a:t>
            </a:r>
            <a:r>
              <a:rPr lang="en-US" sz="1400" dirty="0">
                <a:latin typeface="Arial "/>
              </a:rPr>
              <a:t> </a:t>
            </a:r>
            <a:r>
              <a:rPr lang="en-US" sz="1400" dirty="0" err="1">
                <a:latin typeface="Arial "/>
              </a:rPr>
              <a:t>dasar</a:t>
            </a:r>
            <a:r>
              <a:rPr lang="en-US" sz="1400" dirty="0">
                <a:latin typeface="Arial "/>
              </a:rPr>
              <a:t> </a:t>
            </a:r>
            <a:r>
              <a:rPr lang="en-US" sz="1400" dirty="0" err="1">
                <a:latin typeface="Arial "/>
              </a:rPr>
              <a:t>adalah</a:t>
            </a:r>
            <a:r>
              <a:rPr lang="en-US" sz="1400" dirty="0">
                <a:latin typeface="Arial "/>
              </a:rPr>
              <a:t> </a:t>
            </a:r>
            <a:r>
              <a:rPr lang="en-US" sz="1400" dirty="0" err="1">
                <a:latin typeface="Arial "/>
              </a:rPr>
              <a:t>kualitas</a:t>
            </a:r>
            <a:r>
              <a:rPr lang="en-US" sz="1400" dirty="0">
                <a:latin typeface="Arial "/>
              </a:rPr>
              <a:t> </a:t>
            </a:r>
            <a:r>
              <a:rPr lang="en-US" sz="1400" dirty="0" err="1">
                <a:latin typeface="Arial "/>
              </a:rPr>
              <a:t>barang</a:t>
            </a:r>
            <a:r>
              <a:rPr lang="en-US" sz="1400" dirty="0">
                <a:latin typeface="Arial "/>
              </a:rPr>
              <a:t> </a:t>
            </a:r>
            <a:r>
              <a:rPr lang="en-US" sz="1400" dirty="0" err="1">
                <a:latin typeface="Arial "/>
              </a:rPr>
              <a:t>dan</a:t>
            </a:r>
            <a:r>
              <a:rPr lang="en-US" sz="1400" dirty="0">
                <a:latin typeface="Arial "/>
              </a:rPr>
              <a:t>/</a:t>
            </a:r>
            <a:r>
              <a:rPr lang="en-US" sz="1400" dirty="0" err="1">
                <a:latin typeface="Arial "/>
              </a:rPr>
              <a:t>atau</a:t>
            </a:r>
            <a:r>
              <a:rPr lang="en-US" sz="1400" dirty="0">
                <a:latin typeface="Arial "/>
              </a:rPr>
              <a:t> </a:t>
            </a:r>
            <a:r>
              <a:rPr lang="en-US" sz="1400" dirty="0" err="1">
                <a:latin typeface="Arial "/>
              </a:rPr>
              <a:t>jasa</a:t>
            </a:r>
            <a:r>
              <a:rPr lang="en-US" sz="1400" dirty="0">
                <a:latin typeface="Arial "/>
              </a:rPr>
              <a:t> </a:t>
            </a:r>
            <a:r>
              <a:rPr lang="en-US" sz="1400" dirty="0" err="1">
                <a:latin typeface="Arial "/>
              </a:rPr>
              <a:t>kebutuhan</a:t>
            </a:r>
            <a:r>
              <a:rPr lang="en-US" sz="1400" dirty="0">
                <a:latin typeface="Arial "/>
              </a:rPr>
              <a:t> </a:t>
            </a:r>
            <a:r>
              <a:rPr lang="en-US" sz="1400" dirty="0" err="1">
                <a:latin typeface="Arial "/>
              </a:rPr>
              <a:t>dasar</a:t>
            </a:r>
            <a:r>
              <a:rPr lang="en-US" sz="1400" dirty="0">
                <a:latin typeface="Arial "/>
              </a:rPr>
              <a:t> yang </a:t>
            </a:r>
            <a:r>
              <a:rPr lang="en-US" sz="1400" dirty="0" err="1">
                <a:latin typeface="Arial "/>
              </a:rPr>
              <a:t>berhak</a:t>
            </a:r>
            <a:r>
              <a:rPr lang="en-US" sz="1400" dirty="0">
                <a:latin typeface="Arial "/>
              </a:rPr>
              <a:t> </a:t>
            </a:r>
            <a:r>
              <a:rPr lang="en-US" sz="1400" dirty="0" err="1">
                <a:latin typeface="Arial "/>
              </a:rPr>
              <a:t>diperoleh</a:t>
            </a:r>
            <a:r>
              <a:rPr lang="en-US" sz="1400" dirty="0">
                <a:latin typeface="Arial "/>
              </a:rPr>
              <a:t> </a:t>
            </a:r>
            <a:r>
              <a:rPr lang="en-US" sz="1400" dirty="0" err="1">
                <a:latin typeface="Arial "/>
              </a:rPr>
              <a:t>oleh</a:t>
            </a:r>
            <a:r>
              <a:rPr lang="en-US" sz="1400" dirty="0">
                <a:latin typeface="Arial "/>
              </a:rPr>
              <a:t> </a:t>
            </a:r>
            <a:r>
              <a:rPr lang="en-US" sz="1400" dirty="0" err="1">
                <a:latin typeface="Arial "/>
              </a:rPr>
              <a:t>setiap</a:t>
            </a:r>
            <a:r>
              <a:rPr lang="en-US" sz="1400" dirty="0">
                <a:latin typeface="Arial "/>
              </a:rPr>
              <a:t> </a:t>
            </a:r>
            <a:r>
              <a:rPr lang="en-US" sz="1400" dirty="0" err="1">
                <a:latin typeface="Arial "/>
              </a:rPr>
              <a:t>warga</a:t>
            </a:r>
            <a:r>
              <a:rPr lang="en-US" sz="1400" dirty="0">
                <a:latin typeface="Arial "/>
              </a:rPr>
              <a:t> </a:t>
            </a:r>
            <a:r>
              <a:rPr lang="en-US" sz="1400" dirty="0" err="1">
                <a:latin typeface="Arial "/>
              </a:rPr>
              <a:t>negara</a:t>
            </a:r>
            <a:r>
              <a:rPr lang="en-US" sz="1400" dirty="0">
                <a:latin typeface="Arial "/>
              </a:rPr>
              <a:t> agar </a:t>
            </a:r>
            <a:r>
              <a:rPr lang="en-US" sz="1400" dirty="0" err="1">
                <a:latin typeface="Arial "/>
              </a:rPr>
              <a:t>hidup</a:t>
            </a:r>
            <a:r>
              <a:rPr lang="en-US" sz="1400" dirty="0">
                <a:latin typeface="Arial "/>
              </a:rPr>
              <a:t> </a:t>
            </a:r>
            <a:r>
              <a:rPr lang="en-US" sz="1400" dirty="0" err="1">
                <a:latin typeface="Arial "/>
              </a:rPr>
              <a:t>secara</a:t>
            </a:r>
            <a:r>
              <a:rPr lang="en-US" sz="1400" dirty="0">
                <a:latin typeface="Arial "/>
              </a:rPr>
              <a:t> </a:t>
            </a:r>
            <a:r>
              <a:rPr lang="en-US" sz="1400" dirty="0" err="1">
                <a:latin typeface="Arial "/>
              </a:rPr>
              <a:t>layak</a:t>
            </a:r>
            <a:r>
              <a:rPr lang="en-US" sz="1400" dirty="0">
                <a:latin typeface="Arial "/>
              </a:rPr>
              <a:t>.</a:t>
            </a:r>
          </a:p>
          <a:p>
            <a:endParaRPr lang="en-US" sz="1400" dirty="0">
              <a:latin typeface="Arial "/>
            </a:endParaRPr>
          </a:p>
        </p:txBody>
      </p:sp>
      <p:sp>
        <p:nvSpPr>
          <p:cNvPr id="4" name="Slide Number Placeholder 3"/>
          <p:cNvSpPr>
            <a:spLocks noGrp="1"/>
          </p:cNvSpPr>
          <p:nvPr>
            <p:ph type="sldNum" sz="quarter" idx="10"/>
          </p:nvPr>
        </p:nvSpPr>
        <p:spPr/>
        <p:txBody>
          <a:bodyPr/>
          <a:lstStyle/>
          <a:p>
            <a:fld id="{61F21105-8510-4E8A-95B8-768211A861C0}" type="slidenum">
              <a:rPr lang="en-US" smtClean="0"/>
              <a:t>9</a:t>
            </a:fld>
            <a:endParaRPr lang="en-US"/>
          </a:p>
        </p:txBody>
      </p:sp>
    </p:spTree>
    <p:extLst>
      <p:ext uri="{BB962C8B-B14F-4D97-AF65-F5344CB8AC3E}">
        <p14:creationId xmlns:p14="http://schemas.microsoft.com/office/powerpoint/2010/main" val="2617787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2003754"/>
            <a:ext cx="10994760" cy="1832460"/>
          </a:xfrm>
          <a:noFill/>
          <a:effectLst/>
        </p:spPr>
        <p:txBody>
          <a:bodyPr>
            <a:normAutofit/>
          </a:bodyPr>
          <a:lstStyle>
            <a:lvl1pPr algn="ctr">
              <a:defRPr sz="4800">
                <a:solidFill>
                  <a:schemeClr val="accent6">
                    <a:lumMod val="75000"/>
                  </a:schemeClr>
                </a:solidFill>
                <a:effectLst>
                  <a:outerShdw blurRad="76200" dist="38100" dir="3000000" algn="ctr" rotWithShape="0">
                    <a:schemeClr val="tx1">
                      <a:alpha val="41000"/>
                    </a:schemeClr>
                  </a:outerShdw>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20" y="3836214"/>
            <a:ext cx="10994760" cy="1628853"/>
          </a:xfrm>
          <a:noFill/>
        </p:spPr>
        <p:txBody>
          <a:bodyPr>
            <a:normAutofit/>
          </a:bodyPr>
          <a:lstStyle>
            <a:lvl1pPr marL="0" indent="0" algn="ctr">
              <a:buNone/>
              <a:defRPr sz="3733" b="0" i="0">
                <a:solidFill>
                  <a:srgbClr val="00B05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251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1269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9020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7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C1EF6587-A17B-4959-8C3B-7FAA97782CF1}" type="slidenum">
              <a:rPr lang="es-ES" altLang="en-US" smtClean="0"/>
              <a:pPr/>
              <a:t>‹#›</a:t>
            </a:fld>
            <a:endParaRPr lang="es-ES" altLang="en-US"/>
          </a:p>
        </p:txBody>
      </p:sp>
    </p:spTree>
    <p:extLst>
      <p:ext uri="{BB962C8B-B14F-4D97-AF65-F5344CB8AC3E}">
        <p14:creationId xmlns:p14="http://schemas.microsoft.com/office/powerpoint/2010/main" val="359268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F2E749FF-1F6D-4588-9616-3092ADF341C4}" type="slidenum">
              <a:rPr lang="es-ES" altLang="en-US" smtClean="0"/>
              <a:pPr/>
              <a:t>‹#›</a:t>
            </a:fld>
            <a:endParaRPr lang="es-ES" altLang="en-US"/>
          </a:p>
        </p:txBody>
      </p:sp>
    </p:spTree>
    <p:extLst>
      <p:ext uri="{BB962C8B-B14F-4D97-AF65-F5344CB8AC3E}">
        <p14:creationId xmlns:p14="http://schemas.microsoft.com/office/powerpoint/2010/main" val="237561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9BF8C0A8-B56A-4313-9A05-318A979E4F3A}" type="slidenum">
              <a:rPr lang="es-ES" altLang="en-US" smtClean="0"/>
              <a:pPr/>
              <a:t>‹#›</a:t>
            </a:fld>
            <a:endParaRPr lang="es-ES" altLang="en-US"/>
          </a:p>
        </p:txBody>
      </p:sp>
    </p:spTree>
    <p:extLst>
      <p:ext uri="{BB962C8B-B14F-4D97-AF65-F5344CB8AC3E}">
        <p14:creationId xmlns:p14="http://schemas.microsoft.com/office/powerpoint/2010/main" val="77872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56D51F60-63C8-440F-B338-D89A201439B9}" type="slidenum">
              <a:rPr lang="es-ES" altLang="en-US" smtClean="0"/>
              <a:pPr/>
              <a:t>‹#›</a:t>
            </a:fld>
            <a:endParaRPr lang="es-ES" altLang="en-US"/>
          </a:p>
        </p:txBody>
      </p:sp>
    </p:spTree>
    <p:extLst>
      <p:ext uri="{BB962C8B-B14F-4D97-AF65-F5344CB8AC3E}">
        <p14:creationId xmlns:p14="http://schemas.microsoft.com/office/powerpoint/2010/main" val="610220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endParaRPr lang="es-ES" altLang="en-US"/>
          </a:p>
        </p:txBody>
      </p:sp>
      <p:sp>
        <p:nvSpPr>
          <p:cNvPr id="9" name="Slide Number Placeholder 8"/>
          <p:cNvSpPr>
            <a:spLocks noGrp="1"/>
          </p:cNvSpPr>
          <p:nvPr>
            <p:ph type="sldNum" sz="quarter" idx="12"/>
          </p:nvPr>
        </p:nvSpPr>
        <p:spPr/>
        <p:txBody>
          <a:bodyPr/>
          <a:lstStyle/>
          <a:p>
            <a:fld id="{B4506AFB-F304-4A9F-9ED0-1A088B5F7239}" type="slidenum">
              <a:rPr lang="es-ES" altLang="en-US" smtClean="0"/>
              <a:pPr/>
              <a:t>‹#›</a:t>
            </a:fld>
            <a:endParaRPr lang="es-ES" altLang="en-US"/>
          </a:p>
        </p:txBody>
      </p:sp>
    </p:spTree>
    <p:extLst>
      <p:ext uri="{BB962C8B-B14F-4D97-AF65-F5344CB8AC3E}">
        <p14:creationId xmlns:p14="http://schemas.microsoft.com/office/powerpoint/2010/main" val="423206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endParaRPr lang="es-ES" altLang="en-US"/>
          </a:p>
        </p:txBody>
      </p:sp>
      <p:sp>
        <p:nvSpPr>
          <p:cNvPr id="5" name="Slide Number Placeholder 4"/>
          <p:cNvSpPr>
            <a:spLocks noGrp="1"/>
          </p:cNvSpPr>
          <p:nvPr>
            <p:ph type="sldNum" sz="quarter" idx="12"/>
          </p:nvPr>
        </p:nvSpPr>
        <p:spPr/>
        <p:txBody>
          <a:bodyPr/>
          <a:lstStyle/>
          <a:p>
            <a:fld id="{F9C098EE-9895-4D56-8408-D15A1B1BDE6E}" type="slidenum">
              <a:rPr lang="es-ES" altLang="en-US" smtClean="0"/>
              <a:pPr/>
              <a:t>‹#›</a:t>
            </a:fld>
            <a:endParaRPr lang="es-ES" altLang="en-US"/>
          </a:p>
        </p:txBody>
      </p:sp>
    </p:spTree>
    <p:extLst>
      <p:ext uri="{BB962C8B-B14F-4D97-AF65-F5344CB8AC3E}">
        <p14:creationId xmlns:p14="http://schemas.microsoft.com/office/powerpoint/2010/main" val="268790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endParaRPr lang="es-ES" altLang="en-US"/>
          </a:p>
        </p:txBody>
      </p:sp>
      <p:sp>
        <p:nvSpPr>
          <p:cNvPr id="4" name="Slide Number Placeholder 3"/>
          <p:cNvSpPr>
            <a:spLocks noGrp="1"/>
          </p:cNvSpPr>
          <p:nvPr>
            <p:ph type="sldNum" sz="quarter" idx="12"/>
          </p:nvPr>
        </p:nvSpPr>
        <p:spPr/>
        <p:txBody>
          <a:bodyPr/>
          <a:lstStyle/>
          <a:p>
            <a:fld id="{D9FD90BF-512D-4A26-AA32-01C283F3C475}" type="slidenum">
              <a:rPr lang="es-ES" altLang="en-US" smtClean="0"/>
              <a:pPr/>
              <a:t>‹#›</a:t>
            </a:fld>
            <a:endParaRPr lang="es-ES" altLang="en-US"/>
          </a:p>
        </p:txBody>
      </p:sp>
    </p:spTree>
    <p:extLst>
      <p:ext uri="{BB962C8B-B14F-4D97-AF65-F5344CB8AC3E}">
        <p14:creationId xmlns:p14="http://schemas.microsoft.com/office/powerpoint/2010/main" val="270370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985720"/>
            <a:ext cx="10994760" cy="985720"/>
          </a:xfrm>
        </p:spPr>
        <p:txBody>
          <a:bodyPr>
            <a:normAutofit/>
          </a:bodyPr>
          <a:lstStyle>
            <a:lvl1pPr algn="ctr">
              <a:defRPr sz="48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2003753"/>
            <a:ext cx="10994760" cy="4479347"/>
          </a:xfrm>
        </p:spPr>
        <p:txBody>
          <a:bodyPr/>
          <a:lstStyle>
            <a:lvl1pPr algn="ctr">
              <a:defRPr sz="3733">
                <a:solidFill>
                  <a:srgbClr val="00B050"/>
                </a:solidFill>
              </a:defRPr>
            </a:lvl1pPr>
            <a:lvl2pPr algn="ctr">
              <a:defRPr>
                <a:solidFill>
                  <a:srgbClr val="00B050"/>
                </a:solidFill>
              </a:defRPr>
            </a:lvl2pPr>
            <a:lvl3pPr algn="ctr">
              <a:defRPr>
                <a:solidFill>
                  <a:srgbClr val="00B050"/>
                </a:solidFill>
              </a:defRPr>
            </a:lvl3pPr>
            <a:lvl4pPr algn="ctr">
              <a:defRPr>
                <a:solidFill>
                  <a:srgbClr val="00B050"/>
                </a:solidFill>
              </a:defRPr>
            </a:lvl4pPr>
            <a:lvl5pPr algn="ctr">
              <a:defRPr>
                <a:solidFill>
                  <a:srgbClr val="00B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91368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4ADB7192-CC79-4E60-A4E8-288FB9A82308}" type="slidenum">
              <a:rPr lang="es-ES" altLang="en-US" smtClean="0"/>
              <a:pPr/>
              <a:t>‹#›</a:t>
            </a:fld>
            <a:endParaRPr lang="es-ES" altLang="en-US"/>
          </a:p>
        </p:txBody>
      </p:sp>
    </p:spTree>
    <p:extLst>
      <p:ext uri="{BB962C8B-B14F-4D97-AF65-F5344CB8AC3E}">
        <p14:creationId xmlns:p14="http://schemas.microsoft.com/office/powerpoint/2010/main" val="3680451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1A7A3BCD-9341-47B6-A2EA-4D8C49B34B44}" type="slidenum">
              <a:rPr lang="es-ES" altLang="en-US" smtClean="0"/>
              <a:pPr/>
              <a:t>‹#›</a:t>
            </a:fld>
            <a:endParaRPr lang="es-ES" altLang="en-US"/>
          </a:p>
        </p:txBody>
      </p:sp>
    </p:spTree>
    <p:extLst>
      <p:ext uri="{BB962C8B-B14F-4D97-AF65-F5344CB8AC3E}">
        <p14:creationId xmlns:p14="http://schemas.microsoft.com/office/powerpoint/2010/main" val="1381418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AB046658-ED15-4CB0-9A46-0102559309D2}" type="slidenum">
              <a:rPr lang="es-ES" altLang="en-US" smtClean="0"/>
              <a:pPr/>
              <a:t>‹#›</a:t>
            </a:fld>
            <a:endParaRPr lang="es-ES" altLang="en-US"/>
          </a:p>
        </p:txBody>
      </p:sp>
    </p:spTree>
    <p:extLst>
      <p:ext uri="{BB962C8B-B14F-4D97-AF65-F5344CB8AC3E}">
        <p14:creationId xmlns:p14="http://schemas.microsoft.com/office/powerpoint/2010/main" val="90598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FC81BA66-DF16-4A94-9C21-F118D8F1DC09}" type="slidenum">
              <a:rPr lang="es-ES" altLang="en-US" smtClean="0"/>
              <a:pPr/>
              <a:t>‹#›</a:t>
            </a:fld>
            <a:endParaRPr lang="es-ES" altLang="en-US"/>
          </a:p>
        </p:txBody>
      </p:sp>
    </p:spTree>
    <p:extLst>
      <p:ext uri="{BB962C8B-B14F-4D97-AF65-F5344CB8AC3E}">
        <p14:creationId xmlns:p14="http://schemas.microsoft.com/office/powerpoint/2010/main" val="37639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8347875" cy="763525"/>
          </a:xfrm>
        </p:spPr>
        <p:txBody>
          <a:bodyPr>
            <a:normAutofit/>
          </a:bodyPr>
          <a:lstStyle>
            <a:lvl1pPr algn="l">
              <a:defRPr sz="480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0" y="1598079"/>
            <a:ext cx="8347875" cy="4681415"/>
          </a:xfrm>
        </p:spPr>
        <p:txBody>
          <a:bodyPr/>
          <a:lstStyle>
            <a:lvl1pPr>
              <a:defRPr sz="3733">
                <a:solidFill>
                  <a:srgbClr val="00B050"/>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102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277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8565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1" y="985721"/>
            <a:ext cx="10994761" cy="1018033"/>
          </a:xfrm>
        </p:spPr>
        <p:txBody>
          <a:bodyPr>
            <a:normAutofit/>
          </a:bodyPr>
          <a:lstStyle>
            <a:lvl1pPr algn="ctr">
              <a:defRPr sz="48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446425"/>
            <a:ext cx="5386917" cy="639763"/>
          </a:xfrm>
        </p:spPr>
        <p:txBody>
          <a:bodyPr anchor="b"/>
          <a:lstStyle>
            <a:lvl1pPr marL="0" indent="0" algn="ctr">
              <a:buNone/>
              <a:defRPr sz="3200" b="1">
                <a:solidFill>
                  <a:srgbClr val="00B05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3021786"/>
            <a:ext cx="5386917" cy="2850495"/>
          </a:xfrm>
        </p:spPr>
        <p:txBody>
          <a:bodyPr/>
          <a:lstStyle>
            <a:lvl1pPr algn="ctr">
              <a:defRPr sz="3200">
                <a:solidFill>
                  <a:srgbClr val="00B050"/>
                </a:solidFill>
              </a:defRPr>
            </a:lvl1pPr>
            <a:lvl2pPr algn="ctr">
              <a:defRPr sz="2667">
                <a:solidFill>
                  <a:srgbClr val="00B050"/>
                </a:solidFill>
              </a:defRPr>
            </a:lvl2pPr>
            <a:lvl3pPr algn="ctr">
              <a:defRPr sz="2400">
                <a:solidFill>
                  <a:srgbClr val="00B050"/>
                </a:solidFill>
              </a:defRPr>
            </a:lvl3pPr>
            <a:lvl4pPr algn="ctr">
              <a:defRPr sz="2133">
                <a:solidFill>
                  <a:srgbClr val="00B050"/>
                </a:solidFill>
              </a:defRPr>
            </a:lvl4pPr>
            <a:lvl5pPr algn="ctr">
              <a:defRPr sz="2133">
                <a:solidFill>
                  <a:srgbClr val="00B05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446425"/>
            <a:ext cx="5389033" cy="639763"/>
          </a:xfrm>
        </p:spPr>
        <p:txBody>
          <a:bodyPr anchor="b"/>
          <a:lstStyle>
            <a:lvl1pPr marL="0" indent="0" algn="ctr">
              <a:buNone/>
              <a:defRPr sz="3200" b="1">
                <a:solidFill>
                  <a:srgbClr val="00B05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3021786"/>
            <a:ext cx="5389033" cy="2850495"/>
          </a:xfrm>
        </p:spPr>
        <p:txBody>
          <a:bodyPr/>
          <a:lstStyle>
            <a:lvl1pPr algn="ctr">
              <a:defRPr sz="3200">
                <a:solidFill>
                  <a:srgbClr val="00B050"/>
                </a:solidFill>
              </a:defRPr>
            </a:lvl1pPr>
            <a:lvl2pPr algn="ctr">
              <a:defRPr sz="2667">
                <a:solidFill>
                  <a:srgbClr val="00B050"/>
                </a:solidFill>
              </a:defRPr>
            </a:lvl2pPr>
            <a:lvl3pPr algn="ctr">
              <a:defRPr sz="2400">
                <a:solidFill>
                  <a:srgbClr val="00B050"/>
                </a:solidFill>
              </a:defRPr>
            </a:lvl3pPr>
            <a:lvl4pPr algn="ctr">
              <a:defRPr sz="2133">
                <a:solidFill>
                  <a:srgbClr val="00B050"/>
                </a:solidFill>
              </a:defRPr>
            </a:lvl4pPr>
            <a:lvl5pPr algn="ctr">
              <a:defRPr sz="2133">
                <a:solidFill>
                  <a:srgbClr val="00B05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8186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3406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3154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309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7/10/2018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70292847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39972020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290A71-2F55-41B1-A89E-03794F092803}"/>
              </a:ext>
            </a:extLst>
          </p:cNvPr>
          <p:cNvSpPr txBox="1">
            <a:spLocks/>
          </p:cNvSpPr>
          <p:nvPr/>
        </p:nvSpPr>
        <p:spPr>
          <a:xfrm>
            <a:off x="531660" y="1681845"/>
            <a:ext cx="11308702" cy="1790132"/>
          </a:xfrm>
          <a:prstGeom prst="rect">
            <a:avLst/>
          </a:prstGeom>
        </p:spPr>
        <p:txBody>
          <a:bodyPr lIns="81633" tIns="40817" rIns="81633" bIns="40817" anchor="ctr"/>
          <a:lstStyle>
            <a:lvl1pPr algn="ctr" defTabSz="685800" rtl="0" eaLnBrk="1" latinLnBrk="0" hangingPunct="1">
              <a:lnSpc>
                <a:spcPct val="85000"/>
              </a:lnSpc>
              <a:spcBef>
                <a:spcPct val="0"/>
              </a:spcBef>
              <a:buNone/>
              <a:defRPr sz="6000" b="1" kern="1200" cap="all" baseline="0">
                <a:solidFill>
                  <a:srgbClr val="FFFFFF"/>
                </a:solidFill>
                <a:latin typeface="+mj-lt"/>
                <a:ea typeface="+mj-ea"/>
                <a:cs typeface="+mj-cs"/>
              </a:defRPr>
            </a:lvl1pPr>
          </a:lstStyle>
          <a:p>
            <a:pPr>
              <a:defRPr/>
            </a:pPr>
            <a:r>
              <a:rPr lang="id-ID" sz="3200" dirty="0">
                <a:solidFill>
                  <a:schemeClr val="tx1"/>
                </a:solidFill>
                <a:latin typeface="Calibri" panose="020F0502020204030204" pitchFamily="34" charset="0"/>
                <a:cs typeface="Calibri" panose="020F0502020204030204" pitchFamily="34" charset="0"/>
              </a:rPr>
              <a:t>SINERGITAS PELAKSANAAN Program prioritas kesehatan </a:t>
            </a:r>
          </a:p>
          <a:p>
            <a:pPr>
              <a:defRPr/>
            </a:pPr>
            <a:r>
              <a:rPr lang="id-ID" sz="3200" dirty="0">
                <a:solidFill>
                  <a:schemeClr val="tx1"/>
                </a:solidFill>
                <a:latin typeface="Calibri" panose="020F0502020204030204" pitchFamily="34" charset="0"/>
                <a:cs typeface="Calibri" panose="020F0502020204030204" pitchFamily="34" charset="0"/>
              </a:rPr>
              <a:t>Dan standar pelayanan minimal (SPM) </a:t>
            </a:r>
          </a:p>
          <a:p>
            <a:pPr>
              <a:defRPr/>
            </a:pPr>
            <a:r>
              <a:rPr lang="id-ID" sz="3200" dirty="0">
                <a:solidFill>
                  <a:schemeClr val="tx1"/>
                </a:solidFill>
                <a:latin typeface="Calibri" panose="020F0502020204030204" pitchFamily="34" charset="0"/>
                <a:cs typeface="Calibri" panose="020F0502020204030204" pitchFamily="34" charset="0"/>
              </a:rPr>
              <a:t>bidang kesehatan</a:t>
            </a:r>
          </a:p>
        </p:txBody>
      </p:sp>
      <p:sp>
        <p:nvSpPr>
          <p:cNvPr id="11" name="Subtitle 5">
            <a:extLst>
              <a:ext uri="{FF2B5EF4-FFF2-40B4-BE49-F238E27FC236}">
                <a16:creationId xmlns:a16="http://schemas.microsoft.com/office/drawing/2014/main" id="{0A4F7F07-411D-4D5F-B909-9979AFFA661E}"/>
              </a:ext>
            </a:extLst>
          </p:cNvPr>
          <p:cNvSpPr txBox="1">
            <a:spLocks/>
          </p:cNvSpPr>
          <p:nvPr/>
        </p:nvSpPr>
        <p:spPr>
          <a:xfrm>
            <a:off x="1012371" y="5852188"/>
            <a:ext cx="11021786" cy="81906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lnSpc>
                <a:spcPct val="110000"/>
              </a:lnSpc>
              <a:spcBef>
                <a:spcPts val="0"/>
              </a:spcBef>
            </a:pPr>
            <a:r>
              <a:rPr lang="id-ID" altLang="en-US" sz="1800" b="1" dirty="0">
                <a:solidFill>
                  <a:schemeClr val="tx1"/>
                </a:solidFill>
                <a:latin typeface="Calibri" panose="020F0502020204030204" pitchFamily="34" charset="0"/>
                <a:cs typeface="Calibri" panose="020F0502020204030204" pitchFamily="34" charset="0"/>
              </a:rPr>
              <a:t>Rapat kerja kesehatan daerah (rakerkesda) provinsi </a:t>
            </a:r>
            <a:r>
              <a:rPr lang="en-US" altLang="en-US" sz="1800" b="1" dirty="0" smtClean="0">
                <a:solidFill>
                  <a:schemeClr val="tx1"/>
                </a:solidFill>
                <a:latin typeface="Calibri" panose="020F0502020204030204" pitchFamily="34" charset="0"/>
                <a:cs typeface="Calibri" panose="020F0502020204030204" pitchFamily="34" charset="0"/>
              </a:rPr>
              <a:t>Sumatera UTARA </a:t>
            </a:r>
          </a:p>
          <a:p>
            <a:pPr algn="ctr">
              <a:lnSpc>
                <a:spcPct val="110000"/>
              </a:lnSpc>
              <a:spcBef>
                <a:spcPts val="0"/>
              </a:spcBef>
            </a:pPr>
            <a:r>
              <a:rPr lang="en-US" altLang="en-US" sz="1800" b="1" dirty="0" smtClean="0">
                <a:solidFill>
                  <a:schemeClr val="tx1"/>
                </a:solidFill>
                <a:latin typeface="Calibri" panose="020F0502020204030204" pitchFamily="34" charset="0"/>
                <a:cs typeface="Calibri" panose="020F0502020204030204" pitchFamily="34" charset="0"/>
              </a:rPr>
              <a:t>Medan </a:t>
            </a:r>
            <a:r>
              <a:rPr lang="id-ID" altLang="en-US" sz="1800" b="1" dirty="0" smtClean="0">
                <a:solidFill>
                  <a:schemeClr val="tx1"/>
                </a:solidFill>
                <a:latin typeface="Calibri" panose="020F0502020204030204" pitchFamily="34" charset="0"/>
                <a:cs typeface="Calibri" panose="020F0502020204030204" pitchFamily="34" charset="0"/>
              </a:rPr>
              <a:t>, 1</a:t>
            </a:r>
            <a:r>
              <a:rPr lang="en-US" altLang="en-US" sz="1800" b="1" dirty="0" smtClean="0">
                <a:solidFill>
                  <a:schemeClr val="tx1"/>
                </a:solidFill>
                <a:latin typeface="Calibri" panose="020F0502020204030204" pitchFamily="34" charset="0"/>
                <a:cs typeface="Calibri" panose="020F0502020204030204" pitchFamily="34" charset="0"/>
              </a:rPr>
              <a:t>2 </a:t>
            </a:r>
            <a:r>
              <a:rPr lang="en-US" altLang="en-US" sz="1800" b="1" dirty="0" err="1" smtClean="0">
                <a:solidFill>
                  <a:schemeClr val="tx1"/>
                </a:solidFill>
                <a:latin typeface="Calibri" panose="020F0502020204030204" pitchFamily="34" charset="0"/>
                <a:cs typeface="Calibri" panose="020F0502020204030204" pitchFamily="34" charset="0"/>
              </a:rPr>
              <a:t>juli</a:t>
            </a:r>
            <a:r>
              <a:rPr lang="en-US" altLang="en-US" sz="1800" b="1" dirty="0" smtClean="0">
                <a:solidFill>
                  <a:schemeClr val="tx1"/>
                </a:solidFill>
                <a:latin typeface="Calibri" panose="020F0502020204030204" pitchFamily="34" charset="0"/>
                <a:cs typeface="Calibri" panose="020F0502020204030204" pitchFamily="34" charset="0"/>
              </a:rPr>
              <a:t> </a:t>
            </a:r>
            <a:r>
              <a:rPr lang="en-SG" altLang="en-US" sz="1800" b="1" dirty="0" smtClean="0">
                <a:solidFill>
                  <a:schemeClr val="tx1"/>
                </a:solidFill>
                <a:latin typeface="Calibri" panose="020F0502020204030204" pitchFamily="34" charset="0"/>
                <a:cs typeface="Calibri" panose="020F0502020204030204" pitchFamily="34" charset="0"/>
              </a:rPr>
              <a:t> </a:t>
            </a:r>
            <a:r>
              <a:rPr lang="en-SG" altLang="en-US" sz="1800" b="1" dirty="0">
                <a:solidFill>
                  <a:schemeClr val="tx1"/>
                </a:solidFill>
                <a:latin typeface="Calibri" panose="020F0502020204030204" pitchFamily="34" charset="0"/>
                <a:cs typeface="Calibri" panose="020F0502020204030204" pitchFamily="34" charset="0"/>
              </a:rPr>
              <a:t>2018</a:t>
            </a:r>
            <a:endParaRPr lang="id-ID" altLang="en-US" sz="1800" b="1" dirty="0">
              <a:solidFill>
                <a:schemeClr val="tx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49EA6BC-B963-4562-A8D8-FA7E3034B6C1}"/>
              </a:ext>
            </a:extLst>
          </p:cNvPr>
          <p:cNvSpPr>
            <a:spLocks noGrp="1"/>
          </p:cNvSpPr>
          <p:nvPr>
            <p:ph type="sldNum" sz="quarter" idx="12"/>
          </p:nvPr>
        </p:nvSpPr>
        <p:spPr>
          <a:xfrm>
            <a:off x="11469834" y="6090313"/>
            <a:ext cx="838199" cy="767687"/>
          </a:xfrm>
        </p:spPr>
        <p:txBody>
          <a:bodyPr/>
          <a:lstStyle/>
          <a:p>
            <a:fld id="{F428A69E-6A9F-4936-A3E2-3DE8231C0C6F}" type="slidenum">
              <a:rPr lang="en-US" smtClean="0"/>
              <a:t>1</a:t>
            </a:fld>
            <a:endParaRPr lang="en-US" dirty="0"/>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43" y="81416"/>
            <a:ext cx="195956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96838"/>
            <a:ext cx="19335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38015" y="-7552"/>
            <a:ext cx="1856015" cy="126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flipH="1">
            <a:off x="2963634" y="4167052"/>
            <a:ext cx="7486651" cy="523220"/>
          </a:xfrm>
          <a:prstGeom prst="rect">
            <a:avLst/>
          </a:prstGeom>
          <a:noFill/>
        </p:spPr>
        <p:txBody>
          <a:bodyPr wrap="square" rtlCol="0">
            <a:spAutoFit/>
          </a:bodyPr>
          <a:lstStyle/>
          <a:p>
            <a:pPr algn="ctr"/>
            <a:r>
              <a:rPr lang="en-US" sz="2800" dirty="0" smtClean="0"/>
              <a:t>SEKRETARIS JENDERAL KEMENTERIAN KESEHATAN</a:t>
            </a:r>
            <a:endParaRPr lang="en-US" sz="2800" dirty="0"/>
          </a:p>
        </p:txBody>
      </p:sp>
    </p:spTree>
    <p:extLst>
      <p:ext uri="{BB962C8B-B14F-4D97-AF65-F5344CB8AC3E}">
        <p14:creationId xmlns:p14="http://schemas.microsoft.com/office/powerpoint/2010/main" val="3815921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586" y="1020535"/>
            <a:ext cx="11715750" cy="5347215"/>
          </a:xfrm>
        </p:spPr>
        <p:txBody>
          <a:bodyPr>
            <a:noAutofit/>
          </a:bodyPr>
          <a:lstStyle/>
          <a:p>
            <a:pPr marL="342900" indent="-342900">
              <a:buFont typeface="+mj-lt"/>
              <a:buAutoNum type="arabicPeriod"/>
            </a:pPr>
            <a:endParaRPr lang="en-US" sz="1800" dirty="0" smtClean="0"/>
          </a:p>
          <a:p>
            <a:pPr marL="514350" indent="-514350" algn="l">
              <a:lnSpc>
                <a:spcPct val="120000"/>
              </a:lnSpc>
              <a:buFont typeface="+mj-lt"/>
              <a:buAutoNum type="arabicPeriod" startAt="4"/>
            </a:pPr>
            <a:r>
              <a:rPr lang="en-US" sz="3200" dirty="0" err="1" smtClean="0">
                <a:solidFill>
                  <a:schemeClr val="tx1"/>
                </a:solidFill>
              </a:rPr>
              <a:t>Jenis</a:t>
            </a:r>
            <a:r>
              <a:rPr lang="en-US" sz="3200" dirty="0" smtClean="0">
                <a:solidFill>
                  <a:schemeClr val="tx1"/>
                </a:solidFill>
              </a:rPr>
              <a:t> </a:t>
            </a:r>
            <a:r>
              <a:rPr lang="en-US" sz="3200" dirty="0" err="1">
                <a:solidFill>
                  <a:schemeClr val="tx1"/>
                </a:solidFill>
              </a:rPr>
              <a:t>Pelayanan</a:t>
            </a:r>
            <a:r>
              <a:rPr lang="en-US" sz="3200" dirty="0">
                <a:solidFill>
                  <a:schemeClr val="tx1"/>
                </a:solidFill>
              </a:rPr>
              <a:t> </a:t>
            </a:r>
            <a:r>
              <a:rPr lang="en-US" sz="3200" dirty="0" err="1">
                <a:solidFill>
                  <a:schemeClr val="tx1"/>
                </a:solidFill>
              </a:rPr>
              <a:t>Dasar</a:t>
            </a:r>
            <a:r>
              <a:rPr lang="en-US" sz="3200" dirty="0">
                <a:solidFill>
                  <a:schemeClr val="tx1"/>
                </a:solidFill>
              </a:rPr>
              <a:t> </a:t>
            </a:r>
            <a:r>
              <a:rPr lang="en-US" sz="3200" dirty="0" err="1">
                <a:solidFill>
                  <a:schemeClr val="tx1"/>
                </a:solidFill>
              </a:rPr>
              <a:t>adalah</a:t>
            </a:r>
            <a:r>
              <a:rPr lang="en-US" sz="3200" dirty="0">
                <a:solidFill>
                  <a:schemeClr val="tx1"/>
                </a:solidFill>
              </a:rPr>
              <a:t> </a:t>
            </a:r>
            <a:r>
              <a:rPr lang="en-US" sz="3200" dirty="0" err="1">
                <a:solidFill>
                  <a:schemeClr val="tx1"/>
                </a:solidFill>
              </a:rPr>
              <a:t>jenis</a:t>
            </a:r>
            <a:r>
              <a:rPr lang="en-US" sz="3200" dirty="0">
                <a:solidFill>
                  <a:schemeClr val="tx1"/>
                </a:solidFill>
              </a:rPr>
              <a:t> </a:t>
            </a:r>
            <a:r>
              <a:rPr lang="en-US" sz="3200" dirty="0" err="1">
                <a:solidFill>
                  <a:schemeClr val="tx1"/>
                </a:solidFill>
              </a:rPr>
              <a:t>pelayanan</a:t>
            </a:r>
            <a:r>
              <a:rPr lang="en-US" sz="3200" dirty="0">
                <a:solidFill>
                  <a:schemeClr val="tx1"/>
                </a:solidFill>
              </a:rPr>
              <a:t> </a:t>
            </a:r>
            <a:r>
              <a:rPr lang="en-US" sz="3200" dirty="0" err="1">
                <a:solidFill>
                  <a:schemeClr val="tx1"/>
                </a:solidFill>
              </a:rPr>
              <a:t>dalam</a:t>
            </a:r>
            <a:r>
              <a:rPr lang="en-US" sz="3200" dirty="0">
                <a:solidFill>
                  <a:schemeClr val="tx1"/>
                </a:solidFill>
              </a:rPr>
              <a:t> </a:t>
            </a:r>
            <a:r>
              <a:rPr lang="en-US" sz="3200" dirty="0" err="1">
                <a:solidFill>
                  <a:schemeClr val="tx1"/>
                </a:solidFill>
              </a:rPr>
              <a:t>rangka</a:t>
            </a:r>
            <a:r>
              <a:rPr lang="en-US" sz="3200" dirty="0">
                <a:solidFill>
                  <a:schemeClr val="tx1"/>
                </a:solidFill>
              </a:rPr>
              <a:t> </a:t>
            </a:r>
            <a:r>
              <a:rPr lang="en-US" sz="3200" dirty="0" err="1">
                <a:solidFill>
                  <a:schemeClr val="tx1"/>
                </a:solidFill>
              </a:rPr>
              <a:t>penyediaan</a:t>
            </a:r>
            <a:r>
              <a:rPr lang="en-US" sz="3200" dirty="0">
                <a:solidFill>
                  <a:schemeClr val="tx1"/>
                </a:solidFill>
              </a:rPr>
              <a:t> </a:t>
            </a:r>
            <a:r>
              <a:rPr lang="en-US" sz="3200" dirty="0" err="1">
                <a:solidFill>
                  <a:schemeClr val="tx1"/>
                </a:solidFill>
              </a:rPr>
              <a:t>barang</a:t>
            </a:r>
            <a:r>
              <a:rPr lang="en-US" sz="3200" dirty="0">
                <a:solidFill>
                  <a:schemeClr val="tx1"/>
                </a:solidFill>
              </a:rPr>
              <a:t> </a:t>
            </a:r>
            <a:r>
              <a:rPr lang="en-US" sz="3200" dirty="0" err="1">
                <a:solidFill>
                  <a:schemeClr val="tx1"/>
                </a:solidFill>
              </a:rPr>
              <a:t>dan</a:t>
            </a:r>
            <a:r>
              <a:rPr lang="en-US" sz="3200" dirty="0">
                <a:solidFill>
                  <a:schemeClr val="tx1"/>
                </a:solidFill>
              </a:rPr>
              <a:t>/</a:t>
            </a:r>
            <a:r>
              <a:rPr lang="en-US" sz="3200" dirty="0" err="1">
                <a:solidFill>
                  <a:schemeClr val="tx1"/>
                </a:solidFill>
              </a:rPr>
              <a:t>atau</a:t>
            </a:r>
            <a:r>
              <a:rPr lang="en-US" sz="3200" dirty="0">
                <a:solidFill>
                  <a:schemeClr val="tx1"/>
                </a:solidFill>
              </a:rPr>
              <a:t> </a:t>
            </a:r>
            <a:r>
              <a:rPr lang="en-US" sz="3200" dirty="0" err="1">
                <a:solidFill>
                  <a:schemeClr val="tx1"/>
                </a:solidFill>
              </a:rPr>
              <a:t>jasa</a:t>
            </a:r>
            <a:r>
              <a:rPr lang="en-US" sz="3200" dirty="0">
                <a:solidFill>
                  <a:schemeClr val="tx1"/>
                </a:solidFill>
              </a:rPr>
              <a:t> </a:t>
            </a:r>
            <a:r>
              <a:rPr lang="en-US" sz="3200" dirty="0" err="1">
                <a:solidFill>
                  <a:schemeClr val="tx1"/>
                </a:solidFill>
              </a:rPr>
              <a:t>kebutuhan</a:t>
            </a:r>
            <a:r>
              <a:rPr lang="en-US" sz="3200" dirty="0">
                <a:solidFill>
                  <a:schemeClr val="tx1"/>
                </a:solidFill>
              </a:rPr>
              <a:t> </a:t>
            </a:r>
            <a:r>
              <a:rPr lang="en-US" sz="3200" dirty="0" err="1">
                <a:solidFill>
                  <a:schemeClr val="tx1"/>
                </a:solidFill>
              </a:rPr>
              <a:t>dasar</a:t>
            </a:r>
            <a:r>
              <a:rPr lang="en-US" sz="3200" dirty="0">
                <a:solidFill>
                  <a:schemeClr val="tx1"/>
                </a:solidFill>
              </a:rPr>
              <a:t> yang </a:t>
            </a:r>
            <a:r>
              <a:rPr lang="en-US" sz="3200" dirty="0" err="1">
                <a:solidFill>
                  <a:schemeClr val="tx1"/>
                </a:solidFill>
              </a:rPr>
              <a:t>berhak</a:t>
            </a:r>
            <a:r>
              <a:rPr lang="en-US" sz="3200" dirty="0">
                <a:solidFill>
                  <a:schemeClr val="tx1"/>
                </a:solidFill>
              </a:rPr>
              <a:t> </a:t>
            </a:r>
            <a:r>
              <a:rPr lang="en-US" sz="3200" dirty="0" err="1">
                <a:solidFill>
                  <a:schemeClr val="tx1"/>
                </a:solidFill>
              </a:rPr>
              <a:t>diperoleh</a:t>
            </a:r>
            <a:r>
              <a:rPr lang="en-US" sz="3200" dirty="0">
                <a:solidFill>
                  <a:schemeClr val="tx1"/>
                </a:solidFill>
              </a:rPr>
              <a:t> </a:t>
            </a:r>
            <a:r>
              <a:rPr lang="en-US" sz="3200" dirty="0" err="1">
                <a:solidFill>
                  <a:schemeClr val="tx1"/>
                </a:solidFill>
              </a:rPr>
              <a:t>oleh</a:t>
            </a:r>
            <a:r>
              <a:rPr lang="en-US" sz="3200" dirty="0">
                <a:solidFill>
                  <a:schemeClr val="tx1"/>
                </a:solidFill>
              </a:rPr>
              <a:t> </a:t>
            </a:r>
            <a:r>
              <a:rPr lang="en-US" sz="3200" dirty="0" err="1">
                <a:solidFill>
                  <a:schemeClr val="tx1"/>
                </a:solidFill>
              </a:rPr>
              <a:t>setiap</a:t>
            </a:r>
            <a:r>
              <a:rPr lang="en-US" sz="3200" dirty="0">
                <a:solidFill>
                  <a:schemeClr val="tx1"/>
                </a:solidFill>
              </a:rPr>
              <a:t> </a:t>
            </a:r>
            <a:r>
              <a:rPr lang="en-US" sz="3200" dirty="0" err="1">
                <a:solidFill>
                  <a:schemeClr val="tx1"/>
                </a:solidFill>
              </a:rPr>
              <a:t>warga</a:t>
            </a:r>
            <a:r>
              <a:rPr lang="en-US" sz="3200" dirty="0">
                <a:solidFill>
                  <a:schemeClr val="tx1"/>
                </a:solidFill>
              </a:rPr>
              <a:t> </a:t>
            </a:r>
            <a:r>
              <a:rPr lang="en-US" sz="3200" dirty="0" err="1">
                <a:solidFill>
                  <a:schemeClr val="tx1"/>
                </a:solidFill>
              </a:rPr>
              <a:t>negara</a:t>
            </a:r>
            <a:r>
              <a:rPr lang="en-US" sz="3200" dirty="0">
                <a:solidFill>
                  <a:schemeClr val="tx1"/>
                </a:solidFill>
              </a:rPr>
              <a:t>. </a:t>
            </a:r>
            <a:endParaRPr lang="id-ID" sz="3200" dirty="0">
              <a:solidFill>
                <a:schemeClr val="tx1"/>
              </a:solidFill>
            </a:endParaRPr>
          </a:p>
          <a:p>
            <a:pPr marL="514350" indent="-514350" algn="l">
              <a:lnSpc>
                <a:spcPct val="120000"/>
              </a:lnSpc>
              <a:buFont typeface="+mj-lt"/>
              <a:buAutoNum type="arabicPeriod" startAt="4"/>
            </a:pPr>
            <a:r>
              <a:rPr lang="en-US" sz="3200" dirty="0" err="1">
                <a:solidFill>
                  <a:schemeClr val="tx1"/>
                </a:solidFill>
              </a:rPr>
              <a:t>Mutu</a:t>
            </a:r>
            <a:r>
              <a:rPr lang="en-US" sz="3200" dirty="0">
                <a:solidFill>
                  <a:schemeClr val="tx1"/>
                </a:solidFill>
              </a:rPr>
              <a:t> </a:t>
            </a:r>
            <a:r>
              <a:rPr lang="en-US" sz="3200" dirty="0" err="1">
                <a:solidFill>
                  <a:schemeClr val="tx1"/>
                </a:solidFill>
              </a:rPr>
              <a:t>pelayanan</a:t>
            </a:r>
            <a:r>
              <a:rPr lang="en-US" sz="3200" dirty="0">
                <a:solidFill>
                  <a:schemeClr val="tx1"/>
                </a:solidFill>
              </a:rPr>
              <a:t> </a:t>
            </a:r>
            <a:r>
              <a:rPr lang="en-US" sz="3200" dirty="0" err="1">
                <a:solidFill>
                  <a:schemeClr val="tx1"/>
                </a:solidFill>
              </a:rPr>
              <a:t>dasar</a:t>
            </a:r>
            <a:r>
              <a:rPr lang="en-US" sz="3200" dirty="0">
                <a:solidFill>
                  <a:schemeClr val="tx1"/>
                </a:solidFill>
              </a:rPr>
              <a:t> </a:t>
            </a:r>
            <a:r>
              <a:rPr lang="en-US" sz="3200" dirty="0" err="1">
                <a:solidFill>
                  <a:schemeClr val="tx1"/>
                </a:solidFill>
              </a:rPr>
              <a:t>adalah</a:t>
            </a:r>
            <a:r>
              <a:rPr lang="en-US" sz="3200" dirty="0">
                <a:solidFill>
                  <a:schemeClr val="tx1"/>
                </a:solidFill>
              </a:rPr>
              <a:t> </a:t>
            </a:r>
            <a:r>
              <a:rPr lang="en-US" sz="3200" dirty="0" err="1">
                <a:solidFill>
                  <a:schemeClr val="tx1"/>
                </a:solidFill>
              </a:rPr>
              <a:t>kualitas</a:t>
            </a:r>
            <a:r>
              <a:rPr lang="en-US" sz="3200" dirty="0">
                <a:solidFill>
                  <a:schemeClr val="tx1"/>
                </a:solidFill>
              </a:rPr>
              <a:t> </a:t>
            </a:r>
            <a:r>
              <a:rPr lang="en-US" sz="3200" dirty="0" err="1">
                <a:solidFill>
                  <a:schemeClr val="tx1"/>
                </a:solidFill>
              </a:rPr>
              <a:t>barang</a:t>
            </a:r>
            <a:r>
              <a:rPr lang="en-US" sz="3200" dirty="0">
                <a:solidFill>
                  <a:schemeClr val="tx1"/>
                </a:solidFill>
              </a:rPr>
              <a:t> </a:t>
            </a:r>
            <a:r>
              <a:rPr lang="en-US" sz="3200" dirty="0" err="1">
                <a:solidFill>
                  <a:schemeClr val="tx1"/>
                </a:solidFill>
              </a:rPr>
              <a:t>dan</a:t>
            </a:r>
            <a:r>
              <a:rPr lang="en-US" sz="3200" dirty="0">
                <a:solidFill>
                  <a:schemeClr val="tx1"/>
                </a:solidFill>
              </a:rPr>
              <a:t>/</a:t>
            </a:r>
            <a:r>
              <a:rPr lang="en-US" sz="3200" dirty="0" err="1">
                <a:solidFill>
                  <a:schemeClr val="tx1"/>
                </a:solidFill>
              </a:rPr>
              <a:t>atau</a:t>
            </a:r>
            <a:r>
              <a:rPr lang="en-US" sz="3200" dirty="0">
                <a:solidFill>
                  <a:schemeClr val="tx1"/>
                </a:solidFill>
              </a:rPr>
              <a:t> </a:t>
            </a:r>
            <a:r>
              <a:rPr lang="en-US" sz="3200" dirty="0" err="1">
                <a:solidFill>
                  <a:schemeClr val="tx1"/>
                </a:solidFill>
              </a:rPr>
              <a:t>jasa</a:t>
            </a:r>
            <a:r>
              <a:rPr lang="en-US" sz="3200" dirty="0">
                <a:solidFill>
                  <a:schemeClr val="tx1"/>
                </a:solidFill>
              </a:rPr>
              <a:t> </a:t>
            </a:r>
            <a:r>
              <a:rPr lang="en-US" sz="3200" dirty="0" err="1">
                <a:solidFill>
                  <a:schemeClr val="tx1"/>
                </a:solidFill>
              </a:rPr>
              <a:t>kebutuhan</a:t>
            </a:r>
            <a:r>
              <a:rPr lang="en-US" sz="3200" dirty="0">
                <a:solidFill>
                  <a:schemeClr val="tx1"/>
                </a:solidFill>
              </a:rPr>
              <a:t> </a:t>
            </a:r>
            <a:r>
              <a:rPr lang="en-US" sz="3200" dirty="0" err="1">
                <a:solidFill>
                  <a:schemeClr val="tx1"/>
                </a:solidFill>
              </a:rPr>
              <a:t>dasar</a:t>
            </a:r>
            <a:r>
              <a:rPr lang="en-US" sz="3200" dirty="0">
                <a:solidFill>
                  <a:schemeClr val="tx1"/>
                </a:solidFill>
              </a:rPr>
              <a:t> yang </a:t>
            </a:r>
            <a:r>
              <a:rPr lang="en-US" sz="3200" dirty="0" err="1">
                <a:solidFill>
                  <a:schemeClr val="tx1"/>
                </a:solidFill>
              </a:rPr>
              <a:t>berhak</a:t>
            </a:r>
            <a:r>
              <a:rPr lang="en-US" sz="3200" dirty="0">
                <a:solidFill>
                  <a:schemeClr val="tx1"/>
                </a:solidFill>
              </a:rPr>
              <a:t> </a:t>
            </a:r>
            <a:r>
              <a:rPr lang="en-US" sz="3200" dirty="0" err="1">
                <a:solidFill>
                  <a:schemeClr val="tx1"/>
                </a:solidFill>
              </a:rPr>
              <a:t>diperoleh</a:t>
            </a:r>
            <a:r>
              <a:rPr lang="en-US" sz="3200" dirty="0">
                <a:solidFill>
                  <a:schemeClr val="tx1"/>
                </a:solidFill>
              </a:rPr>
              <a:t> </a:t>
            </a:r>
            <a:r>
              <a:rPr lang="en-US" sz="3200" dirty="0" err="1">
                <a:solidFill>
                  <a:schemeClr val="tx1"/>
                </a:solidFill>
              </a:rPr>
              <a:t>oleh</a:t>
            </a:r>
            <a:r>
              <a:rPr lang="en-US" sz="3200" dirty="0">
                <a:solidFill>
                  <a:schemeClr val="tx1"/>
                </a:solidFill>
              </a:rPr>
              <a:t> </a:t>
            </a:r>
            <a:r>
              <a:rPr lang="en-US" sz="3200" dirty="0" err="1">
                <a:solidFill>
                  <a:schemeClr val="tx1"/>
                </a:solidFill>
              </a:rPr>
              <a:t>setiap</a:t>
            </a:r>
            <a:r>
              <a:rPr lang="en-US" sz="3200" dirty="0">
                <a:solidFill>
                  <a:schemeClr val="tx1"/>
                </a:solidFill>
              </a:rPr>
              <a:t> </a:t>
            </a:r>
            <a:r>
              <a:rPr lang="en-US" sz="3200" dirty="0" err="1">
                <a:solidFill>
                  <a:schemeClr val="tx1"/>
                </a:solidFill>
              </a:rPr>
              <a:t>warga</a:t>
            </a:r>
            <a:r>
              <a:rPr lang="en-US" sz="3200" dirty="0">
                <a:solidFill>
                  <a:schemeClr val="tx1"/>
                </a:solidFill>
              </a:rPr>
              <a:t> </a:t>
            </a:r>
            <a:r>
              <a:rPr lang="en-US" sz="3200" dirty="0" err="1">
                <a:solidFill>
                  <a:schemeClr val="tx1"/>
                </a:solidFill>
              </a:rPr>
              <a:t>negara</a:t>
            </a:r>
            <a:r>
              <a:rPr lang="en-US" sz="3200" dirty="0">
                <a:solidFill>
                  <a:schemeClr val="tx1"/>
                </a:solidFill>
              </a:rPr>
              <a:t> agar </a:t>
            </a:r>
            <a:r>
              <a:rPr lang="en-US" sz="3200" dirty="0" err="1">
                <a:solidFill>
                  <a:schemeClr val="tx1"/>
                </a:solidFill>
              </a:rPr>
              <a:t>hidup</a:t>
            </a:r>
            <a:r>
              <a:rPr lang="en-US" sz="3200" dirty="0">
                <a:solidFill>
                  <a:schemeClr val="tx1"/>
                </a:solidFill>
              </a:rPr>
              <a:t> </a:t>
            </a:r>
            <a:r>
              <a:rPr lang="en-US" sz="3200" dirty="0" err="1">
                <a:solidFill>
                  <a:schemeClr val="tx1"/>
                </a:solidFill>
              </a:rPr>
              <a:t>secara</a:t>
            </a:r>
            <a:r>
              <a:rPr lang="en-US" sz="3200" dirty="0">
                <a:solidFill>
                  <a:schemeClr val="tx1"/>
                </a:solidFill>
              </a:rPr>
              <a:t> </a:t>
            </a:r>
            <a:r>
              <a:rPr lang="en-US" sz="3200" dirty="0" err="1">
                <a:solidFill>
                  <a:schemeClr val="tx1"/>
                </a:solidFill>
              </a:rPr>
              <a:t>layak</a:t>
            </a:r>
            <a:r>
              <a:rPr lang="en-US" sz="3200" dirty="0">
                <a:solidFill>
                  <a:schemeClr val="tx1"/>
                </a:solidFill>
              </a:rPr>
              <a:t>.</a:t>
            </a:r>
          </a:p>
        </p:txBody>
      </p:sp>
      <p:sp>
        <p:nvSpPr>
          <p:cNvPr id="3" name="Rectangle 2"/>
          <p:cNvSpPr/>
          <p:nvPr/>
        </p:nvSpPr>
        <p:spPr>
          <a:xfrm>
            <a:off x="865414" y="130629"/>
            <a:ext cx="10219958" cy="55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b="1" dirty="0">
              <a:solidFill>
                <a:schemeClr val="tx1"/>
              </a:solidFill>
              <a:latin typeface="Arial Rounded MT Bold" pitchFamily="34" charset="0"/>
            </a:endParaRPr>
          </a:p>
          <a:p>
            <a:pPr algn="ctr"/>
            <a:r>
              <a:rPr lang="id-ID" sz="4000" b="1" dirty="0">
                <a:solidFill>
                  <a:schemeClr val="tx1"/>
                </a:solidFill>
                <a:latin typeface="Arial Rounded MT Bold" pitchFamily="34" charset="0"/>
              </a:rPr>
              <a:t>DEFINISI SPM</a:t>
            </a:r>
          </a:p>
          <a:p>
            <a:pPr algn="ctr"/>
            <a:endParaRPr lang="en-US" sz="4000" b="1" dirty="0">
              <a:solidFill>
                <a:schemeClr val="tx1"/>
              </a:solidFill>
            </a:endParaRPr>
          </a:p>
        </p:txBody>
      </p:sp>
    </p:spTree>
    <p:extLst>
      <p:ext uri="{BB962C8B-B14F-4D97-AF65-F5344CB8AC3E}">
        <p14:creationId xmlns:p14="http://schemas.microsoft.com/office/powerpoint/2010/main" val="6214584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2128821" y="380138"/>
            <a:ext cx="8229600" cy="784225"/>
          </a:xfrm>
          <a:noFill/>
        </p:spPr>
        <p:txBody>
          <a:bodyPr>
            <a:normAutofit/>
          </a:bodyPr>
          <a:lstStyle/>
          <a:p>
            <a:pPr algn="ctr"/>
            <a:r>
              <a:rPr lang="en-US" altLang="en-US" sz="3200" b="1" dirty="0">
                <a:solidFill>
                  <a:schemeClr val="tx1"/>
                </a:solidFill>
                <a:latin typeface="Arial Rounded MT Bold" pitchFamily="34" charset="0"/>
              </a:rPr>
              <a:t>KRITERIA SPM</a:t>
            </a:r>
          </a:p>
        </p:txBody>
      </p:sp>
      <p:sp>
        <p:nvSpPr>
          <p:cNvPr id="2" name="Content Placeholder 1"/>
          <p:cNvSpPr>
            <a:spLocks noGrp="1"/>
          </p:cNvSpPr>
          <p:nvPr>
            <p:ph idx="1"/>
          </p:nvPr>
        </p:nvSpPr>
        <p:spPr>
          <a:xfrm>
            <a:off x="236764" y="1273628"/>
            <a:ext cx="11764736" cy="5062060"/>
          </a:xfrm>
        </p:spPr>
        <p:txBody>
          <a:bodyPr>
            <a:normAutofit lnSpcReduction="10000"/>
          </a:bodyPr>
          <a:lstStyle/>
          <a:p>
            <a:pPr marL="514350" indent="-514350" algn="just">
              <a:lnSpc>
                <a:spcPct val="120000"/>
              </a:lnSpc>
              <a:spcBef>
                <a:spcPts val="0"/>
              </a:spcBef>
              <a:buFontTx/>
              <a:buAutoNum type="arabicPeriod"/>
              <a:defRPr/>
            </a:pPr>
            <a:r>
              <a:rPr lang="en-US" dirty="0" err="1">
                <a:solidFill>
                  <a:schemeClr val="tx1"/>
                </a:solidFill>
              </a:rPr>
              <a:t>Menjamin</a:t>
            </a:r>
            <a:r>
              <a:rPr lang="en-US" dirty="0">
                <a:solidFill>
                  <a:schemeClr val="tx1"/>
                </a:solidFill>
              </a:rPr>
              <a:t> </a:t>
            </a:r>
            <a:r>
              <a:rPr lang="en-US" dirty="0" err="1">
                <a:solidFill>
                  <a:schemeClr val="tx1"/>
                </a:solidFill>
              </a:rPr>
              <a:t>pemenuhan</a:t>
            </a:r>
            <a:r>
              <a:rPr lang="en-US" dirty="0">
                <a:solidFill>
                  <a:schemeClr val="tx1"/>
                </a:solidFill>
              </a:rPr>
              <a:t> </a:t>
            </a:r>
            <a:r>
              <a:rPr lang="en-US" dirty="0" err="1">
                <a:solidFill>
                  <a:schemeClr val="tx1"/>
                </a:solidFill>
              </a:rPr>
              <a:t>kebutuhan</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mendasar</a:t>
            </a:r>
            <a:r>
              <a:rPr lang="en-US" dirty="0">
                <a:solidFill>
                  <a:schemeClr val="tx1"/>
                </a:solidFill>
              </a:rPr>
              <a:t>;</a:t>
            </a:r>
          </a:p>
          <a:p>
            <a:pPr marL="514350" indent="-514350" algn="just">
              <a:lnSpc>
                <a:spcPct val="120000"/>
              </a:lnSpc>
              <a:spcBef>
                <a:spcPts val="0"/>
              </a:spcBef>
              <a:buFontTx/>
              <a:buAutoNum type="arabicPeriod"/>
              <a:defRPr/>
            </a:pPr>
            <a:r>
              <a:rPr lang="en-US" dirty="0" err="1">
                <a:solidFill>
                  <a:schemeClr val="tx1"/>
                </a:solidFill>
              </a:rPr>
              <a:t>Merupakan</a:t>
            </a:r>
            <a:r>
              <a:rPr lang="en-US" dirty="0">
                <a:solidFill>
                  <a:schemeClr val="tx1"/>
                </a:solidFill>
              </a:rPr>
              <a:t> </a:t>
            </a:r>
            <a:r>
              <a:rPr lang="en-US" b="1" dirty="0" err="1">
                <a:solidFill>
                  <a:schemeClr val="tx1"/>
                </a:solidFill>
              </a:rPr>
              <a:t>pelayanan</a:t>
            </a:r>
            <a:r>
              <a:rPr lang="en-US" b="1" dirty="0">
                <a:solidFill>
                  <a:schemeClr val="tx1"/>
                </a:solidFill>
              </a:rPr>
              <a:t> </a:t>
            </a:r>
            <a:r>
              <a:rPr lang="en-US" b="1" dirty="0" err="1">
                <a:solidFill>
                  <a:schemeClr val="tx1"/>
                </a:solidFill>
              </a:rPr>
              <a:t>kepada</a:t>
            </a:r>
            <a:r>
              <a:rPr lang="en-US" b="1" dirty="0">
                <a:solidFill>
                  <a:schemeClr val="tx1"/>
                </a:solidFill>
              </a:rPr>
              <a:t> </a:t>
            </a:r>
            <a:r>
              <a:rPr lang="en-US" b="1" dirty="0" err="1">
                <a:solidFill>
                  <a:schemeClr val="tx1"/>
                </a:solidFill>
              </a:rPr>
              <a:t>individu</a:t>
            </a:r>
            <a:r>
              <a:rPr lang="en-US" b="1" dirty="0">
                <a:solidFill>
                  <a:schemeClr val="tx1"/>
                </a:solidFill>
              </a:rPr>
              <a:t> yang </a:t>
            </a:r>
            <a:r>
              <a:rPr lang="en-US" b="1" dirty="0" err="1">
                <a:solidFill>
                  <a:schemeClr val="tx1"/>
                </a:solidFill>
              </a:rPr>
              <a:t>berdampak</a:t>
            </a:r>
            <a:r>
              <a:rPr lang="en-US" b="1" dirty="0">
                <a:solidFill>
                  <a:schemeClr val="tx1"/>
                </a:solidFill>
              </a:rPr>
              <a:t> </a:t>
            </a:r>
            <a:r>
              <a:rPr lang="en-US" b="1" dirty="0" err="1">
                <a:solidFill>
                  <a:schemeClr val="tx1"/>
                </a:solidFill>
              </a:rPr>
              <a:t>atau</a:t>
            </a:r>
            <a:r>
              <a:rPr lang="en-US" b="1" dirty="0">
                <a:solidFill>
                  <a:schemeClr val="tx1"/>
                </a:solidFill>
              </a:rPr>
              <a:t> </a:t>
            </a:r>
            <a:r>
              <a:rPr lang="en-US" b="1" dirty="0" err="1">
                <a:solidFill>
                  <a:schemeClr val="tx1"/>
                </a:solidFill>
              </a:rPr>
              <a:t>diterima</a:t>
            </a:r>
            <a:r>
              <a:rPr lang="en-US" b="1" dirty="0">
                <a:solidFill>
                  <a:schemeClr val="tx1"/>
                </a:solidFill>
              </a:rPr>
              <a:t> </a:t>
            </a:r>
            <a:r>
              <a:rPr lang="en-US" b="1" dirty="0" err="1">
                <a:solidFill>
                  <a:schemeClr val="tx1"/>
                </a:solidFill>
              </a:rPr>
              <a:t>langsung</a:t>
            </a:r>
            <a:r>
              <a:rPr lang="en-US" b="1" dirty="0">
                <a:solidFill>
                  <a:schemeClr val="tx1"/>
                </a:solidFill>
              </a:rPr>
              <a:t>. </a:t>
            </a:r>
          </a:p>
          <a:p>
            <a:pPr marL="514350" indent="-514350" algn="just">
              <a:lnSpc>
                <a:spcPct val="120000"/>
              </a:lnSpc>
              <a:spcBef>
                <a:spcPts val="0"/>
              </a:spcBef>
              <a:buFontTx/>
              <a:buAutoNum type="arabicPeriod"/>
              <a:defRPr/>
            </a:pPr>
            <a:r>
              <a:rPr lang="en-US" dirty="0" err="1">
                <a:solidFill>
                  <a:schemeClr val="tx1"/>
                </a:solidFill>
              </a:rPr>
              <a:t>Merupakan</a:t>
            </a:r>
            <a:r>
              <a:rPr lang="en-US" dirty="0">
                <a:solidFill>
                  <a:schemeClr val="tx1"/>
                </a:solidFill>
              </a:rPr>
              <a:t> </a:t>
            </a:r>
            <a:r>
              <a:rPr lang="en-US" dirty="0" err="1">
                <a:solidFill>
                  <a:schemeClr val="tx1"/>
                </a:solidFill>
              </a:rPr>
              <a:t>pelayanan</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luar</a:t>
            </a:r>
            <a:r>
              <a:rPr lang="en-US" dirty="0">
                <a:solidFill>
                  <a:schemeClr val="tx1"/>
                </a:solidFill>
              </a:rPr>
              <a:t> (</a:t>
            </a:r>
            <a:r>
              <a:rPr lang="en-US" dirty="0" err="1">
                <a:solidFill>
                  <a:schemeClr val="tx1"/>
                </a:solidFill>
              </a:rPr>
              <a:t>kepada</a:t>
            </a:r>
            <a:r>
              <a:rPr lang="en-US" dirty="0">
                <a:solidFill>
                  <a:schemeClr val="tx1"/>
                </a:solidFill>
              </a:rPr>
              <a:t> </a:t>
            </a:r>
            <a:r>
              <a:rPr lang="en-US" dirty="0" err="1">
                <a:solidFill>
                  <a:schemeClr val="tx1"/>
                </a:solidFill>
              </a:rPr>
              <a:t>warga</a:t>
            </a:r>
            <a:r>
              <a:rPr lang="en-US" dirty="0">
                <a:solidFill>
                  <a:schemeClr val="tx1"/>
                </a:solidFill>
              </a:rPr>
              <a:t> </a:t>
            </a:r>
            <a:r>
              <a:rPr lang="en-US" dirty="0" err="1">
                <a:solidFill>
                  <a:schemeClr val="tx1"/>
                </a:solidFill>
              </a:rPr>
              <a:t>negara</a:t>
            </a:r>
            <a:r>
              <a:rPr lang="en-US" dirty="0">
                <a:solidFill>
                  <a:schemeClr val="tx1"/>
                </a:solidFill>
              </a:rPr>
              <a:t> </a:t>
            </a:r>
            <a:r>
              <a:rPr lang="en-US" dirty="0" err="1">
                <a:solidFill>
                  <a:schemeClr val="tx1"/>
                </a:solidFill>
              </a:rPr>
              <a:t>selaku</a:t>
            </a:r>
            <a:r>
              <a:rPr lang="en-US" dirty="0">
                <a:solidFill>
                  <a:schemeClr val="tx1"/>
                </a:solidFill>
              </a:rPr>
              <a:t> </a:t>
            </a:r>
            <a:r>
              <a:rPr lang="en-US" dirty="0" err="1">
                <a:solidFill>
                  <a:schemeClr val="tx1"/>
                </a:solidFill>
              </a:rPr>
              <a:t>individu</a:t>
            </a:r>
            <a:r>
              <a:rPr lang="en-US" dirty="0">
                <a:solidFill>
                  <a:schemeClr val="tx1"/>
                </a:solidFill>
              </a:rPr>
              <a:t>), </a:t>
            </a:r>
            <a:r>
              <a:rPr lang="en-US" b="1" dirty="0" err="1">
                <a:solidFill>
                  <a:schemeClr val="tx1"/>
                </a:solidFill>
              </a:rPr>
              <a:t>bukan</a:t>
            </a:r>
            <a:r>
              <a:rPr lang="en-US" b="1" dirty="0">
                <a:solidFill>
                  <a:schemeClr val="tx1"/>
                </a:solidFill>
              </a:rPr>
              <a:t> </a:t>
            </a:r>
            <a:r>
              <a:rPr lang="en-US" b="1" dirty="0" err="1">
                <a:solidFill>
                  <a:schemeClr val="tx1"/>
                </a:solidFill>
              </a:rPr>
              <a:t>pelayanan</a:t>
            </a:r>
            <a:r>
              <a:rPr lang="en-US" b="1" dirty="0">
                <a:solidFill>
                  <a:schemeClr val="tx1"/>
                </a:solidFill>
              </a:rPr>
              <a:t> internal (</a:t>
            </a:r>
            <a:r>
              <a:rPr lang="en-US" b="1" dirty="0" err="1">
                <a:solidFill>
                  <a:schemeClr val="tx1"/>
                </a:solidFill>
              </a:rPr>
              <a:t>pelayanan</a:t>
            </a:r>
            <a:r>
              <a:rPr lang="en-US" b="1" dirty="0">
                <a:solidFill>
                  <a:schemeClr val="tx1"/>
                </a:solidFill>
              </a:rPr>
              <a:t> </a:t>
            </a:r>
            <a:r>
              <a:rPr lang="en-US" b="1" dirty="0" err="1">
                <a:solidFill>
                  <a:schemeClr val="tx1"/>
                </a:solidFill>
              </a:rPr>
              <a:t>kepada</a:t>
            </a:r>
            <a:r>
              <a:rPr lang="en-US" b="1" dirty="0">
                <a:solidFill>
                  <a:schemeClr val="tx1"/>
                </a:solidFill>
              </a:rPr>
              <a:t> </a:t>
            </a:r>
            <a:r>
              <a:rPr lang="en-US" b="1" dirty="0" err="1">
                <a:solidFill>
                  <a:schemeClr val="tx1"/>
                </a:solidFill>
              </a:rPr>
              <a:t>instansi</a:t>
            </a:r>
            <a:r>
              <a:rPr lang="en-US" b="1" dirty="0">
                <a:solidFill>
                  <a:schemeClr val="tx1"/>
                </a:solidFill>
              </a:rPr>
              <a:t> </a:t>
            </a:r>
            <a:r>
              <a:rPr lang="en-US" b="1" dirty="0" err="1">
                <a:solidFill>
                  <a:schemeClr val="tx1"/>
                </a:solidFill>
              </a:rPr>
              <a:t>pemerintahan</a:t>
            </a:r>
            <a:r>
              <a:rPr lang="en-US" b="1" dirty="0">
                <a:solidFill>
                  <a:schemeClr val="tx1"/>
                </a:solidFill>
              </a:rPr>
              <a:t>). </a:t>
            </a:r>
          </a:p>
          <a:p>
            <a:pPr marL="514350" indent="-514350" algn="just">
              <a:lnSpc>
                <a:spcPct val="120000"/>
              </a:lnSpc>
              <a:spcBef>
                <a:spcPts val="0"/>
              </a:spcBef>
              <a:buFontTx/>
              <a:buAutoNum type="arabicPeriod"/>
              <a:defRPr/>
            </a:pPr>
            <a:r>
              <a:rPr lang="en-US" b="1" dirty="0" err="1">
                <a:solidFill>
                  <a:schemeClr val="tx1"/>
                </a:solidFill>
              </a:rPr>
              <a:t>Harus</a:t>
            </a:r>
            <a:r>
              <a:rPr lang="en-US" b="1" dirty="0">
                <a:solidFill>
                  <a:schemeClr val="tx1"/>
                </a:solidFill>
              </a:rPr>
              <a:t> </a:t>
            </a:r>
            <a:r>
              <a:rPr lang="en-US" b="1" dirty="0" err="1">
                <a:solidFill>
                  <a:schemeClr val="tx1"/>
                </a:solidFill>
              </a:rPr>
              <a:t>dikerjakan</a:t>
            </a:r>
            <a:r>
              <a:rPr lang="en-US" b="1"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pemerintah</a:t>
            </a:r>
            <a:r>
              <a:rPr lang="en-US" dirty="0">
                <a:solidFill>
                  <a:schemeClr val="tx1"/>
                </a:solidFill>
              </a:rPr>
              <a:t> </a:t>
            </a:r>
            <a:r>
              <a:rPr lang="en-US" dirty="0" err="1">
                <a:solidFill>
                  <a:schemeClr val="tx1"/>
                </a:solidFill>
              </a:rPr>
              <a:t>daerah</a:t>
            </a:r>
            <a:r>
              <a:rPr lang="en-US" dirty="0">
                <a:solidFill>
                  <a:schemeClr val="tx1"/>
                </a:solidFill>
              </a:rPr>
              <a:t> di </a:t>
            </a:r>
            <a:r>
              <a:rPr lang="en-US" dirty="0" err="1">
                <a:solidFill>
                  <a:schemeClr val="tx1"/>
                </a:solidFill>
              </a:rPr>
              <a:t>seluruh</a:t>
            </a:r>
            <a:r>
              <a:rPr lang="en-US" dirty="0">
                <a:solidFill>
                  <a:schemeClr val="tx1"/>
                </a:solidFill>
              </a:rPr>
              <a:t> </a:t>
            </a:r>
            <a:r>
              <a:rPr lang="en-US" dirty="0" err="1">
                <a:solidFill>
                  <a:schemeClr val="tx1"/>
                </a:solidFill>
              </a:rPr>
              <a:t>pemerintah</a:t>
            </a:r>
            <a:r>
              <a:rPr lang="en-US" dirty="0">
                <a:solidFill>
                  <a:schemeClr val="tx1"/>
                </a:solidFill>
              </a:rPr>
              <a:t> </a:t>
            </a:r>
            <a:r>
              <a:rPr lang="en-US" dirty="0" err="1">
                <a:solidFill>
                  <a:schemeClr val="tx1"/>
                </a:solidFill>
              </a:rPr>
              <a:t>daerah</a:t>
            </a:r>
            <a:r>
              <a:rPr lang="en-US" dirty="0">
                <a:solidFill>
                  <a:schemeClr val="tx1"/>
                </a:solidFill>
              </a:rPr>
              <a:t> di Indonesia. </a:t>
            </a:r>
          </a:p>
          <a:p>
            <a:pPr marL="514350" indent="-514350" algn="just">
              <a:lnSpc>
                <a:spcPct val="120000"/>
              </a:lnSpc>
              <a:spcBef>
                <a:spcPts val="0"/>
              </a:spcBef>
              <a:buFontTx/>
              <a:buAutoNum type="arabicPeriod"/>
              <a:defRPr/>
            </a:pPr>
            <a:r>
              <a:rPr lang="en-US" b="1" dirty="0" err="1">
                <a:solidFill>
                  <a:schemeClr val="tx1"/>
                </a:solidFill>
              </a:rPr>
              <a:t>Bersifat</a:t>
            </a:r>
            <a:r>
              <a:rPr lang="en-US" b="1" dirty="0">
                <a:solidFill>
                  <a:schemeClr val="tx1"/>
                </a:solidFill>
              </a:rPr>
              <a:t> </a:t>
            </a:r>
            <a:r>
              <a:rPr lang="en-US" b="1" dirty="0" err="1">
                <a:solidFill>
                  <a:schemeClr val="tx1"/>
                </a:solidFill>
              </a:rPr>
              <a:t>eksklusif</a:t>
            </a:r>
            <a:r>
              <a:rPr lang="en-US" dirty="0">
                <a:solidFill>
                  <a:schemeClr val="tx1"/>
                </a:solidFill>
              </a:rPr>
              <a:t>, </a:t>
            </a:r>
            <a:r>
              <a:rPr lang="en-US" dirty="0" err="1">
                <a:solidFill>
                  <a:schemeClr val="tx1"/>
                </a:solidFill>
              </a:rPr>
              <a:t>yaitu</a:t>
            </a:r>
            <a:r>
              <a:rPr lang="en-US" dirty="0">
                <a:solidFill>
                  <a:schemeClr val="tx1"/>
                </a:solidFill>
              </a:rPr>
              <a:t> </a:t>
            </a:r>
            <a:r>
              <a:rPr lang="en-US" dirty="0" err="1">
                <a:solidFill>
                  <a:schemeClr val="tx1"/>
                </a:solidFill>
              </a:rPr>
              <a:t>eksklusif</a:t>
            </a:r>
            <a:r>
              <a:rPr lang="en-US" dirty="0">
                <a:solidFill>
                  <a:schemeClr val="tx1"/>
                </a:solidFill>
              </a:rPr>
              <a:t> </a:t>
            </a:r>
            <a:r>
              <a:rPr lang="en-US" dirty="0" err="1">
                <a:solidFill>
                  <a:schemeClr val="tx1"/>
                </a:solidFill>
              </a:rPr>
              <a:t>bidang</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eksklusif</a:t>
            </a:r>
            <a:r>
              <a:rPr lang="en-US" dirty="0">
                <a:solidFill>
                  <a:schemeClr val="tx1"/>
                </a:solidFill>
              </a:rPr>
              <a:t> </a:t>
            </a:r>
            <a:r>
              <a:rPr lang="en-US" dirty="0" err="1">
                <a:solidFill>
                  <a:schemeClr val="tx1"/>
                </a:solidFill>
              </a:rPr>
              <a:t>dilaksanakan</a:t>
            </a:r>
            <a:r>
              <a:rPr lang="en-US"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pemerintah</a:t>
            </a:r>
            <a:r>
              <a:rPr lang="en-US" dirty="0">
                <a:solidFill>
                  <a:schemeClr val="tx1"/>
                </a:solidFill>
              </a:rPr>
              <a:t> </a:t>
            </a:r>
            <a:r>
              <a:rPr lang="en-US" dirty="0" err="1">
                <a:solidFill>
                  <a:schemeClr val="tx1"/>
                </a:solidFill>
              </a:rPr>
              <a:t>daerah</a:t>
            </a:r>
            <a:r>
              <a:rPr lang="en-US" dirty="0">
                <a:solidFill>
                  <a:schemeClr val="tx1"/>
                </a:solidFill>
              </a:rPr>
              <a:t>. </a:t>
            </a:r>
          </a:p>
          <a:p>
            <a:pPr marL="514350" indent="-514350" algn="just">
              <a:lnSpc>
                <a:spcPct val="120000"/>
              </a:lnSpc>
              <a:spcBef>
                <a:spcPts val="0"/>
              </a:spcBef>
              <a:buFontTx/>
              <a:buAutoNum type="arabicPeriod"/>
              <a:defRPr/>
            </a:pPr>
            <a:r>
              <a:rPr lang="en-US" b="1" dirty="0" err="1">
                <a:solidFill>
                  <a:srgbClr val="FF0000"/>
                </a:solidFill>
              </a:rPr>
              <a:t>Biaya</a:t>
            </a:r>
            <a:r>
              <a:rPr lang="en-US" b="1" dirty="0">
                <a:solidFill>
                  <a:srgbClr val="FF0000"/>
                </a:solidFill>
              </a:rPr>
              <a:t> </a:t>
            </a:r>
            <a:r>
              <a:rPr lang="en-US" dirty="0" err="1">
                <a:solidFill>
                  <a:srgbClr val="FF0000"/>
                </a:solidFill>
              </a:rPr>
              <a:t>penyelenggaraan</a:t>
            </a:r>
            <a:r>
              <a:rPr lang="en-US" dirty="0">
                <a:solidFill>
                  <a:srgbClr val="FF0000"/>
                </a:solidFill>
              </a:rPr>
              <a:t> </a:t>
            </a:r>
            <a:r>
              <a:rPr lang="en-US" b="1" dirty="0" err="1">
                <a:solidFill>
                  <a:srgbClr val="FF0000"/>
                </a:solidFill>
              </a:rPr>
              <a:t>sepenuhnya</a:t>
            </a:r>
            <a:r>
              <a:rPr lang="en-US" dirty="0">
                <a:solidFill>
                  <a:srgbClr val="FF0000"/>
                </a:solidFill>
              </a:rPr>
              <a:t> </a:t>
            </a:r>
            <a:r>
              <a:rPr lang="en-US" dirty="0" err="1">
                <a:solidFill>
                  <a:srgbClr val="FF0000"/>
                </a:solidFill>
              </a:rPr>
              <a:t>ditanggung</a:t>
            </a:r>
            <a:r>
              <a:rPr lang="en-US" dirty="0">
                <a:solidFill>
                  <a:srgbClr val="FF0000"/>
                </a:solidFill>
              </a:rPr>
              <a:t> </a:t>
            </a:r>
            <a:r>
              <a:rPr lang="en-US" dirty="0" err="1">
                <a:solidFill>
                  <a:srgbClr val="FF0000"/>
                </a:solidFill>
              </a:rPr>
              <a:t>oleh</a:t>
            </a:r>
            <a:r>
              <a:rPr lang="en-US" dirty="0">
                <a:solidFill>
                  <a:srgbClr val="FF0000"/>
                </a:solidFill>
              </a:rPr>
              <a:t> </a:t>
            </a:r>
            <a:r>
              <a:rPr lang="en-US" dirty="0" err="1">
                <a:solidFill>
                  <a:srgbClr val="FF0000"/>
                </a:solidFill>
              </a:rPr>
              <a:t>pemerintah</a:t>
            </a:r>
            <a:r>
              <a:rPr lang="en-US" dirty="0">
                <a:solidFill>
                  <a:srgbClr val="FF0000"/>
                </a:solidFill>
              </a:rPr>
              <a:t> </a:t>
            </a:r>
            <a:r>
              <a:rPr lang="en-US" dirty="0" err="1">
                <a:solidFill>
                  <a:srgbClr val="FF0000"/>
                </a:solidFill>
              </a:rPr>
              <a:t>daerah</a:t>
            </a:r>
            <a:r>
              <a:rPr lang="en-US" dirty="0">
                <a:solidFill>
                  <a:schemeClr val="tx1"/>
                </a:solidFill>
              </a:rPr>
              <a:t>.</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1778149-DAFE-465C-8187-5E1A16B0CFD2}" type="slidenum">
              <a:rPr lang="id-ID" altLang="en-US">
                <a:latin typeface="Corbel" panose="020B0503020204020204" pitchFamily="34" charset="0"/>
              </a:rPr>
              <a:pPr/>
              <a:t>11</a:t>
            </a:fld>
            <a:endParaRPr lang="id-ID" altLang="en-US">
              <a:latin typeface="Corbel" panose="020B0503020204020204" pitchFamily="34" charset="0"/>
            </a:endParaRPr>
          </a:p>
        </p:txBody>
      </p:sp>
    </p:spTree>
    <p:extLst>
      <p:ext uri="{BB962C8B-B14F-4D97-AF65-F5344CB8AC3E}">
        <p14:creationId xmlns:p14="http://schemas.microsoft.com/office/powerpoint/2010/main" val="3122574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96FA-0A32-444C-8F30-C21B613B90D6}"/>
              </a:ext>
            </a:extLst>
          </p:cNvPr>
          <p:cNvSpPr>
            <a:spLocks noGrp="1"/>
          </p:cNvSpPr>
          <p:nvPr>
            <p:ph type="title"/>
          </p:nvPr>
        </p:nvSpPr>
        <p:spPr>
          <a:xfrm>
            <a:off x="280307" y="334737"/>
            <a:ext cx="11605563" cy="703348"/>
          </a:xfrm>
          <a:ln w="19050">
            <a:noFill/>
          </a:ln>
        </p:spPr>
        <p:txBody>
          <a:bodyPr>
            <a:noAutofit/>
          </a:bodyPr>
          <a:lstStyle/>
          <a:p>
            <a:pPr algn="ctr"/>
            <a:r>
              <a:rPr lang="id-ID" sz="4000" b="1" dirty="0">
                <a:solidFill>
                  <a:schemeClr val="tx1"/>
                </a:solidFill>
              </a:rPr>
              <a:t>JENIS PELAYANAN DASAR </a:t>
            </a:r>
            <a:br>
              <a:rPr lang="id-ID" sz="4000" b="1" dirty="0">
                <a:solidFill>
                  <a:schemeClr val="tx1"/>
                </a:solidFill>
              </a:rPr>
            </a:br>
            <a:r>
              <a:rPr lang="id-ID" sz="4000" b="1" dirty="0">
                <a:solidFill>
                  <a:schemeClr val="tx1"/>
                </a:solidFill>
              </a:rPr>
              <a:t>DALAM SPM BIDANG KESEHATAN</a:t>
            </a:r>
            <a:endParaRPr lang="en-US" sz="4000" b="1" dirty="0">
              <a:solidFill>
                <a:schemeClr val="tx1"/>
              </a:solidFill>
            </a:endParaRPr>
          </a:p>
        </p:txBody>
      </p:sp>
      <p:sp>
        <p:nvSpPr>
          <p:cNvPr id="3" name="Content Placeholder 2">
            <a:extLst>
              <a:ext uri="{FF2B5EF4-FFF2-40B4-BE49-F238E27FC236}">
                <a16:creationId xmlns:a16="http://schemas.microsoft.com/office/drawing/2014/main" id="{F6B734F6-982F-4914-822D-23E6A38A57D7}"/>
              </a:ext>
            </a:extLst>
          </p:cNvPr>
          <p:cNvSpPr>
            <a:spLocks noGrp="1"/>
          </p:cNvSpPr>
          <p:nvPr>
            <p:ph idx="1"/>
          </p:nvPr>
        </p:nvSpPr>
        <p:spPr>
          <a:xfrm>
            <a:off x="5715000" y="1934936"/>
            <a:ext cx="6170869" cy="4923063"/>
          </a:xfrm>
          <a:solidFill>
            <a:srgbClr val="92D050"/>
          </a:solidFill>
          <a:ln w="19050">
            <a:solidFill>
              <a:schemeClr val="tx1"/>
            </a:solidFill>
          </a:ln>
        </p:spPr>
        <p:txBody>
          <a:bodyPr>
            <a:noAutofit/>
          </a:bodyPr>
          <a:lstStyle/>
          <a:p>
            <a:pPr marL="457200" indent="-457200" algn="l">
              <a:buFont typeface="+mj-lt"/>
              <a:buAutoNum type="arabicPeriod"/>
            </a:pPr>
            <a:r>
              <a:rPr lang="en-US" sz="1800" dirty="0"/>
              <a:t>Kesehatan </a:t>
            </a:r>
            <a:r>
              <a:rPr lang="en-US" sz="1800" dirty="0" err="1"/>
              <a:t>Ibu</a:t>
            </a:r>
            <a:r>
              <a:rPr lang="en-US" sz="1800" dirty="0"/>
              <a:t> </a:t>
            </a:r>
            <a:r>
              <a:rPr lang="en-US" sz="1800" dirty="0" err="1"/>
              <a:t>Hamil</a:t>
            </a:r>
            <a:endParaRPr lang="en-US" sz="1800" dirty="0"/>
          </a:p>
          <a:p>
            <a:pPr marL="457200" indent="-457200" algn="l">
              <a:buFont typeface="+mj-lt"/>
              <a:buAutoNum type="arabicPeriod"/>
            </a:pPr>
            <a:r>
              <a:rPr lang="en-US" sz="1800" dirty="0"/>
              <a:t>Kesehatan </a:t>
            </a:r>
            <a:r>
              <a:rPr lang="en-US" sz="1800" dirty="0" err="1"/>
              <a:t>Ibu</a:t>
            </a:r>
            <a:r>
              <a:rPr lang="en-US" sz="1800" dirty="0"/>
              <a:t> </a:t>
            </a:r>
            <a:r>
              <a:rPr lang="en-US" sz="1800" dirty="0" err="1"/>
              <a:t>Bersalin</a:t>
            </a:r>
            <a:endParaRPr lang="en-US" sz="1800" dirty="0"/>
          </a:p>
          <a:p>
            <a:pPr marL="457200" indent="-457200" algn="l">
              <a:buFont typeface="+mj-lt"/>
              <a:buAutoNum type="arabicPeriod"/>
            </a:pPr>
            <a:r>
              <a:rPr lang="en-US" sz="1800" dirty="0"/>
              <a:t>Kesehatan </a:t>
            </a:r>
            <a:r>
              <a:rPr lang="en-US" sz="1800" dirty="0" err="1"/>
              <a:t>Bayi</a:t>
            </a:r>
            <a:r>
              <a:rPr lang="en-US" sz="1800" dirty="0"/>
              <a:t> </a:t>
            </a:r>
            <a:r>
              <a:rPr lang="en-US" sz="1800" dirty="0" err="1"/>
              <a:t>Baru</a:t>
            </a:r>
            <a:r>
              <a:rPr lang="en-US" sz="1800" dirty="0"/>
              <a:t> </a:t>
            </a:r>
            <a:r>
              <a:rPr lang="en-US" sz="1800" dirty="0" err="1"/>
              <a:t>Lahir</a:t>
            </a:r>
            <a:endParaRPr lang="en-US" sz="1800" dirty="0"/>
          </a:p>
          <a:p>
            <a:pPr marL="457200" indent="-457200" algn="l">
              <a:buFont typeface="+mj-lt"/>
              <a:buAutoNum type="arabicPeriod"/>
            </a:pPr>
            <a:r>
              <a:rPr lang="en-US" sz="1800" dirty="0"/>
              <a:t>Kesehatan </a:t>
            </a:r>
            <a:r>
              <a:rPr lang="en-US" sz="1800" dirty="0" err="1"/>
              <a:t>Balita</a:t>
            </a:r>
            <a:endParaRPr lang="en-US" sz="1800" dirty="0"/>
          </a:p>
          <a:p>
            <a:pPr marL="457200" indent="-457200" algn="l">
              <a:buFont typeface="+mj-lt"/>
              <a:buAutoNum type="arabicPeriod"/>
            </a:pPr>
            <a:r>
              <a:rPr lang="en-US" sz="1800" dirty="0" err="1"/>
              <a:t>Kesehatanpada</a:t>
            </a:r>
            <a:r>
              <a:rPr lang="en-US" sz="1800" dirty="0"/>
              <a:t> </a:t>
            </a:r>
            <a:r>
              <a:rPr lang="en-US" sz="1800" dirty="0" err="1"/>
              <a:t>usia</a:t>
            </a:r>
            <a:r>
              <a:rPr lang="en-US" sz="1800" dirty="0"/>
              <a:t> </a:t>
            </a:r>
            <a:r>
              <a:rPr lang="en-US" sz="1800" dirty="0" err="1"/>
              <a:t>pendidikan</a:t>
            </a:r>
            <a:r>
              <a:rPr lang="en-US" sz="1800" dirty="0"/>
              <a:t> </a:t>
            </a:r>
            <a:r>
              <a:rPr lang="en-US" sz="1800" dirty="0" err="1"/>
              <a:t>dasar</a:t>
            </a:r>
            <a:endParaRPr lang="en-US" sz="1800" dirty="0"/>
          </a:p>
          <a:p>
            <a:pPr marL="457200" indent="-457200" algn="l">
              <a:buFont typeface="+mj-lt"/>
              <a:buAutoNum type="arabicPeriod"/>
            </a:pPr>
            <a:r>
              <a:rPr lang="en-US" sz="1800" dirty="0"/>
              <a:t>Kesehatan </a:t>
            </a:r>
            <a:r>
              <a:rPr lang="en-US" sz="1800" dirty="0" err="1"/>
              <a:t>pada</a:t>
            </a:r>
            <a:r>
              <a:rPr lang="en-US" sz="1800" dirty="0"/>
              <a:t> </a:t>
            </a:r>
            <a:r>
              <a:rPr lang="en-US" sz="1800" dirty="0" err="1"/>
              <a:t>usia</a:t>
            </a:r>
            <a:r>
              <a:rPr lang="en-US" sz="1800" dirty="0"/>
              <a:t> </a:t>
            </a:r>
            <a:r>
              <a:rPr lang="en-US" sz="1800" dirty="0" err="1"/>
              <a:t>produktif</a:t>
            </a:r>
            <a:endParaRPr lang="en-US" sz="1800" dirty="0"/>
          </a:p>
          <a:p>
            <a:pPr marL="457200" indent="-457200" algn="l">
              <a:buFont typeface="+mj-lt"/>
              <a:buAutoNum type="arabicPeriod"/>
            </a:pPr>
            <a:r>
              <a:rPr lang="en-US" sz="1800" dirty="0"/>
              <a:t>Kesehatan </a:t>
            </a:r>
            <a:r>
              <a:rPr lang="en-US" sz="1800" dirty="0" err="1"/>
              <a:t>pada</a:t>
            </a:r>
            <a:r>
              <a:rPr lang="en-US" sz="1800" dirty="0"/>
              <a:t> </a:t>
            </a:r>
            <a:r>
              <a:rPr lang="en-US" sz="1800" dirty="0" err="1"/>
              <a:t>usia</a:t>
            </a:r>
            <a:r>
              <a:rPr lang="en-US" sz="1800" dirty="0"/>
              <a:t> </a:t>
            </a:r>
            <a:r>
              <a:rPr lang="en-US" sz="1800" dirty="0" err="1"/>
              <a:t>lanjut</a:t>
            </a:r>
            <a:endParaRPr lang="en-US" sz="1800" dirty="0"/>
          </a:p>
          <a:p>
            <a:pPr marL="457200" indent="-457200" algn="l">
              <a:buFont typeface="+mj-lt"/>
              <a:buAutoNum type="arabicPeriod"/>
            </a:pPr>
            <a:r>
              <a:rPr lang="en-US" sz="1800" dirty="0" err="1"/>
              <a:t>Keseha</a:t>
            </a:r>
            <a:r>
              <a:rPr lang="id-ID" sz="1800" dirty="0"/>
              <a:t>n </a:t>
            </a:r>
            <a:r>
              <a:rPr lang="en-US" sz="1800" dirty="0" err="1"/>
              <a:t>penderita</a:t>
            </a:r>
            <a:r>
              <a:rPr lang="en-US" sz="1800" dirty="0"/>
              <a:t> </a:t>
            </a:r>
            <a:r>
              <a:rPr lang="en-US" sz="1800" dirty="0" err="1"/>
              <a:t>hipertensi</a:t>
            </a:r>
            <a:endParaRPr lang="en-US" sz="1800" dirty="0"/>
          </a:p>
          <a:p>
            <a:pPr marL="457200" indent="-457200" algn="l">
              <a:buFont typeface="+mj-lt"/>
              <a:buAutoNum type="arabicPeriod"/>
            </a:pPr>
            <a:r>
              <a:rPr lang="en-US" sz="1800" dirty="0"/>
              <a:t>Kesehatan </a:t>
            </a:r>
            <a:r>
              <a:rPr lang="en-US" sz="1800" dirty="0" err="1"/>
              <a:t>penderita</a:t>
            </a:r>
            <a:r>
              <a:rPr lang="en-US" sz="1800" dirty="0"/>
              <a:t> diabetes </a:t>
            </a:r>
            <a:r>
              <a:rPr lang="en-US" sz="1800" dirty="0" err="1"/>
              <a:t>melitus</a:t>
            </a:r>
            <a:endParaRPr lang="en-US" sz="1800" dirty="0"/>
          </a:p>
          <a:p>
            <a:pPr marL="457200" indent="-457200" algn="l">
              <a:buFont typeface="+mj-lt"/>
              <a:buAutoNum type="arabicPeriod"/>
            </a:pPr>
            <a:r>
              <a:rPr lang="en-US" sz="1800" dirty="0"/>
              <a:t>Kesehatan orang </a:t>
            </a:r>
            <a:r>
              <a:rPr lang="en-US" sz="1800" dirty="0" err="1"/>
              <a:t>dengan</a:t>
            </a:r>
            <a:r>
              <a:rPr lang="en-US" sz="1800" dirty="0"/>
              <a:t> </a:t>
            </a:r>
            <a:r>
              <a:rPr lang="en-US" sz="1800" dirty="0" err="1"/>
              <a:t>gangguan</a:t>
            </a:r>
            <a:r>
              <a:rPr lang="en-US" sz="1800" dirty="0"/>
              <a:t> </a:t>
            </a:r>
            <a:r>
              <a:rPr lang="en-US" sz="1800" dirty="0" err="1"/>
              <a:t>jiwa</a:t>
            </a:r>
            <a:r>
              <a:rPr lang="en-US" sz="1800" dirty="0"/>
              <a:t> </a:t>
            </a:r>
            <a:r>
              <a:rPr lang="en-US" sz="1800" dirty="0" err="1"/>
              <a:t>berat</a:t>
            </a:r>
            <a:endParaRPr lang="en-US" sz="1800" dirty="0"/>
          </a:p>
          <a:p>
            <a:pPr marL="457200" indent="-457200" algn="l">
              <a:buFont typeface="+mj-lt"/>
              <a:buAutoNum type="arabicPeriod"/>
            </a:pPr>
            <a:r>
              <a:rPr lang="en-US" sz="1800" dirty="0"/>
              <a:t>Kesehatan orang </a:t>
            </a:r>
            <a:r>
              <a:rPr lang="en-US" sz="1800" dirty="0" err="1"/>
              <a:t>terduga</a:t>
            </a:r>
            <a:r>
              <a:rPr lang="en-US" sz="1800" dirty="0"/>
              <a:t> </a:t>
            </a:r>
            <a:r>
              <a:rPr lang="en-US" sz="1800" dirty="0" err="1"/>
              <a:t>tuberkulosis</a:t>
            </a:r>
            <a:endParaRPr lang="en-US" sz="1800" dirty="0"/>
          </a:p>
          <a:p>
            <a:pPr marL="457200" indent="-457200" algn="l">
              <a:buFont typeface="+mj-lt"/>
              <a:buAutoNum type="arabicPeriod"/>
            </a:pPr>
            <a:r>
              <a:rPr lang="en-US" sz="1800" dirty="0" err="1"/>
              <a:t>Kesehatanorang</a:t>
            </a:r>
            <a:r>
              <a:rPr lang="en-US" sz="1800" dirty="0"/>
              <a:t> </a:t>
            </a:r>
            <a:r>
              <a:rPr lang="en-US" sz="1800" dirty="0" err="1"/>
              <a:t>dengan</a:t>
            </a:r>
            <a:r>
              <a:rPr lang="en-US" sz="1800" dirty="0"/>
              <a:t> </a:t>
            </a:r>
            <a:r>
              <a:rPr lang="en-US" sz="1800" dirty="0" err="1"/>
              <a:t>risiko</a:t>
            </a:r>
            <a:r>
              <a:rPr lang="en-US" sz="1800" dirty="0"/>
              <a:t> </a:t>
            </a:r>
            <a:r>
              <a:rPr lang="en-US" sz="1800" dirty="0" err="1"/>
              <a:t>terinfeksi</a:t>
            </a:r>
            <a:r>
              <a:rPr lang="en-US" sz="1800" dirty="0"/>
              <a:t> virus yang </a:t>
            </a:r>
            <a:r>
              <a:rPr lang="en-US" sz="1800" dirty="0" err="1"/>
              <a:t>melemahkan</a:t>
            </a:r>
            <a:r>
              <a:rPr lang="en-US" sz="1800" dirty="0"/>
              <a:t> </a:t>
            </a:r>
            <a:r>
              <a:rPr lang="en-US" sz="1800" dirty="0" err="1"/>
              <a:t>daya</a:t>
            </a:r>
            <a:r>
              <a:rPr lang="en-US" sz="1800" dirty="0"/>
              <a:t> </a:t>
            </a:r>
            <a:r>
              <a:rPr lang="en-US" sz="1800" dirty="0" err="1"/>
              <a:t>tahan</a:t>
            </a:r>
            <a:r>
              <a:rPr lang="en-US" sz="1800" dirty="0"/>
              <a:t> </a:t>
            </a:r>
            <a:r>
              <a:rPr lang="en-US" sz="1800" dirty="0" err="1"/>
              <a:t>tubuh</a:t>
            </a:r>
            <a:r>
              <a:rPr lang="en-US" sz="1800" dirty="0"/>
              <a:t> </a:t>
            </a:r>
            <a:r>
              <a:rPr lang="en-US" sz="1800" dirty="0" err="1"/>
              <a:t>manusia</a:t>
            </a:r>
            <a:r>
              <a:rPr lang="en-US" sz="1800" dirty="0"/>
              <a:t> (</a:t>
            </a:r>
            <a:r>
              <a:rPr lang="en-US" sz="1800" i="1" dirty="0"/>
              <a:t>Human Immunodeficiency Virus</a:t>
            </a:r>
            <a:r>
              <a:rPr lang="en-US" sz="1800" dirty="0"/>
              <a:t>)</a:t>
            </a:r>
          </a:p>
          <a:p>
            <a:pPr algn="l"/>
            <a:endParaRPr lang="en-US" sz="1000" dirty="0"/>
          </a:p>
        </p:txBody>
      </p:sp>
      <p:sp>
        <p:nvSpPr>
          <p:cNvPr id="4" name="Content Placeholder 2">
            <a:extLst>
              <a:ext uri="{FF2B5EF4-FFF2-40B4-BE49-F238E27FC236}">
                <a16:creationId xmlns:a16="http://schemas.microsoft.com/office/drawing/2014/main" id="{730A0322-45DF-44AF-80E9-CE50603B4ED3}"/>
              </a:ext>
            </a:extLst>
          </p:cNvPr>
          <p:cNvSpPr txBox="1">
            <a:spLocks/>
          </p:cNvSpPr>
          <p:nvPr/>
        </p:nvSpPr>
        <p:spPr>
          <a:xfrm>
            <a:off x="321130" y="2593708"/>
            <a:ext cx="5246914" cy="3447688"/>
          </a:xfrm>
          <a:prstGeom prst="rect">
            <a:avLst/>
          </a:prstGeom>
          <a:solidFill>
            <a:srgbClr val="FFC000"/>
          </a:solidFill>
          <a:ln w="19050">
            <a:solidFill>
              <a:schemeClr val="tx1"/>
            </a:solidFill>
          </a:ln>
        </p:spPr>
        <p:txBody>
          <a:bodyPr vert="horz" lIns="91440" tIns="45720" rIns="91440" bIns="45720" rtlCol="0">
            <a:normAutofit fontScale="85000" lnSpcReduction="20000"/>
          </a:bodyPr>
          <a:lstStyle>
            <a:lvl1pPr marL="457189" indent="-457189" algn="ctr" defTabSz="1219170" rtl="0" eaLnBrk="1" latinLnBrk="0" hangingPunct="1">
              <a:spcBef>
                <a:spcPct val="20000"/>
              </a:spcBef>
              <a:buFont typeface="Arial" pitchFamily="34" charset="0"/>
              <a:buChar char="•"/>
              <a:defRPr sz="3733" kern="1200">
                <a:solidFill>
                  <a:srgbClr val="00B050"/>
                </a:solidFill>
                <a:latin typeface="+mn-lt"/>
                <a:ea typeface="+mn-ea"/>
                <a:cs typeface="+mn-cs"/>
              </a:defRPr>
            </a:lvl1pPr>
            <a:lvl2pPr marL="990575" indent="-380990" algn="ctr" defTabSz="1219170" rtl="0" eaLnBrk="1" latinLnBrk="0" hangingPunct="1">
              <a:spcBef>
                <a:spcPct val="20000"/>
              </a:spcBef>
              <a:buFont typeface="Arial" pitchFamily="34" charset="0"/>
              <a:buChar char="–"/>
              <a:defRPr sz="3733" kern="1200">
                <a:solidFill>
                  <a:srgbClr val="00B050"/>
                </a:solidFill>
                <a:latin typeface="+mn-lt"/>
                <a:ea typeface="+mn-ea"/>
                <a:cs typeface="+mn-cs"/>
              </a:defRPr>
            </a:lvl2pPr>
            <a:lvl3pPr marL="1523962" indent="-304792" algn="ctr" defTabSz="1219170" rtl="0" eaLnBrk="1" latinLnBrk="0" hangingPunct="1">
              <a:spcBef>
                <a:spcPct val="20000"/>
              </a:spcBef>
              <a:buFont typeface="Arial" pitchFamily="34" charset="0"/>
              <a:buChar char="•"/>
              <a:defRPr sz="3200" kern="1200">
                <a:solidFill>
                  <a:srgbClr val="00B050"/>
                </a:solidFill>
                <a:latin typeface="+mn-lt"/>
                <a:ea typeface="+mn-ea"/>
                <a:cs typeface="+mn-cs"/>
              </a:defRPr>
            </a:lvl3pPr>
            <a:lvl4pPr marL="2133547" indent="-304792" algn="ctr" defTabSz="1219170" rtl="0" eaLnBrk="1" latinLnBrk="0" hangingPunct="1">
              <a:spcBef>
                <a:spcPct val="20000"/>
              </a:spcBef>
              <a:buFont typeface="Arial" pitchFamily="34" charset="0"/>
              <a:buChar char="–"/>
              <a:defRPr sz="2667" kern="1200">
                <a:solidFill>
                  <a:srgbClr val="00B050"/>
                </a:solidFill>
                <a:latin typeface="+mn-lt"/>
                <a:ea typeface="+mn-ea"/>
                <a:cs typeface="+mn-cs"/>
              </a:defRPr>
            </a:lvl4pPr>
            <a:lvl5pPr marL="2743131" indent="-304792" algn="ctr" defTabSz="1219170" rtl="0" eaLnBrk="1" latinLnBrk="0" hangingPunct="1">
              <a:spcBef>
                <a:spcPct val="20000"/>
              </a:spcBef>
              <a:buFont typeface="Arial" pitchFamily="34" charset="0"/>
              <a:buChar char="»"/>
              <a:defRPr sz="2667" kern="1200">
                <a:solidFill>
                  <a:srgbClr val="00B05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630237" indent="-514350" algn="l">
              <a:buFont typeface="+mj-lt"/>
              <a:buAutoNum type="arabicPeriod"/>
            </a:pPr>
            <a:r>
              <a:rPr lang="en-US" sz="3100" dirty="0" err="1">
                <a:solidFill>
                  <a:schemeClr val="tx1"/>
                </a:solidFill>
                <a:latin typeface="Arial Rounded MT Bold" pitchFamily="34" charset="0"/>
              </a:rPr>
              <a:t>Pelayanan</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kesehatan</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bagi</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penduduk</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terdampak</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krisis</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kesehatan</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akibat</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bencana</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dan</a:t>
            </a:r>
            <a:r>
              <a:rPr lang="en-US" sz="3100" dirty="0">
                <a:solidFill>
                  <a:schemeClr val="tx1"/>
                </a:solidFill>
                <a:latin typeface="Arial Rounded MT Bold" pitchFamily="34" charset="0"/>
              </a:rPr>
              <a:t>/</a:t>
            </a:r>
            <a:r>
              <a:rPr lang="en-US" sz="3100" dirty="0" err="1">
                <a:solidFill>
                  <a:schemeClr val="tx1"/>
                </a:solidFill>
                <a:latin typeface="Arial Rounded MT Bold" pitchFamily="34" charset="0"/>
              </a:rPr>
              <a:t>atau</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berpotensi</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bencana</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provinsi</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dan</a:t>
            </a:r>
            <a:endParaRPr lang="id-ID" sz="3100" dirty="0">
              <a:solidFill>
                <a:schemeClr val="tx1"/>
              </a:solidFill>
              <a:latin typeface="Arial Rounded MT Bold" pitchFamily="34" charset="0"/>
            </a:endParaRPr>
          </a:p>
          <a:p>
            <a:pPr marL="630237" indent="-514350" algn="l">
              <a:buFont typeface="+mj-lt"/>
              <a:buAutoNum type="arabicPeriod"/>
            </a:pPr>
            <a:endParaRPr lang="en-US" sz="3100" dirty="0">
              <a:solidFill>
                <a:schemeClr val="tx1"/>
              </a:solidFill>
              <a:latin typeface="Arial Rounded MT Bold" pitchFamily="34" charset="0"/>
            </a:endParaRPr>
          </a:p>
          <a:p>
            <a:pPr marL="630237" indent="-514350" algn="l">
              <a:buFont typeface="+mj-lt"/>
              <a:buAutoNum type="arabicPeriod"/>
            </a:pPr>
            <a:r>
              <a:rPr lang="en-US" sz="3100" dirty="0" err="1">
                <a:solidFill>
                  <a:schemeClr val="tx1"/>
                </a:solidFill>
                <a:latin typeface="Arial Rounded MT Bold" pitchFamily="34" charset="0"/>
              </a:rPr>
              <a:t>Pelayana</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kesehatan</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bagi</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penduduk</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pada</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kondisi</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kejadian</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luar</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biasa</a:t>
            </a:r>
            <a:r>
              <a:rPr lang="en-US" sz="3100" dirty="0">
                <a:solidFill>
                  <a:schemeClr val="tx1"/>
                </a:solidFill>
                <a:latin typeface="Arial Rounded MT Bold" pitchFamily="34" charset="0"/>
              </a:rPr>
              <a:t> </a:t>
            </a:r>
            <a:r>
              <a:rPr lang="en-US" sz="3100" dirty="0" err="1">
                <a:solidFill>
                  <a:schemeClr val="tx1"/>
                </a:solidFill>
                <a:latin typeface="Arial Rounded MT Bold" pitchFamily="34" charset="0"/>
              </a:rPr>
              <a:t>provinsi</a:t>
            </a:r>
            <a:r>
              <a:rPr lang="en-US" sz="3100" dirty="0">
                <a:solidFill>
                  <a:schemeClr val="tx1"/>
                </a:solidFill>
                <a:latin typeface="Arial Rounded MT Bold" pitchFamily="34" charset="0"/>
              </a:rPr>
              <a:t>. </a:t>
            </a:r>
          </a:p>
          <a:p>
            <a:pPr algn="l"/>
            <a:endParaRPr lang="en-US" dirty="0">
              <a:solidFill>
                <a:schemeClr val="tx1"/>
              </a:solidFill>
              <a:latin typeface="Arial Rounded MT Bold" pitchFamily="34" charset="0"/>
            </a:endParaRPr>
          </a:p>
        </p:txBody>
      </p:sp>
      <p:sp>
        <p:nvSpPr>
          <p:cNvPr id="6" name="TextBox 5">
            <a:extLst>
              <a:ext uri="{FF2B5EF4-FFF2-40B4-BE49-F238E27FC236}">
                <a16:creationId xmlns:a16="http://schemas.microsoft.com/office/drawing/2014/main" id="{1DFA9B9C-6450-4B49-86B2-872DC54B71B5}"/>
              </a:ext>
            </a:extLst>
          </p:cNvPr>
          <p:cNvSpPr txBox="1"/>
          <p:nvPr/>
        </p:nvSpPr>
        <p:spPr>
          <a:xfrm>
            <a:off x="280307" y="1352287"/>
            <a:ext cx="5246914" cy="461665"/>
          </a:xfrm>
          <a:prstGeom prst="rect">
            <a:avLst/>
          </a:prstGeom>
          <a:solidFill>
            <a:srgbClr val="FFC000"/>
          </a:solidFill>
          <a:ln w="28575">
            <a:solidFill>
              <a:schemeClr val="tx1"/>
            </a:solidFill>
          </a:ln>
        </p:spPr>
        <p:txBody>
          <a:bodyPr wrap="square" rtlCol="0">
            <a:spAutoFit/>
          </a:bodyPr>
          <a:lstStyle/>
          <a:p>
            <a:pPr algn="ctr"/>
            <a:r>
              <a:rPr lang="id-ID" sz="2400" b="1" dirty="0"/>
              <a:t>SPM PROVINSI</a:t>
            </a:r>
            <a:endParaRPr lang="en-US" sz="2400" b="1" dirty="0"/>
          </a:p>
        </p:txBody>
      </p:sp>
      <p:sp>
        <p:nvSpPr>
          <p:cNvPr id="7" name="TextBox 6">
            <a:extLst>
              <a:ext uri="{FF2B5EF4-FFF2-40B4-BE49-F238E27FC236}">
                <a16:creationId xmlns:a16="http://schemas.microsoft.com/office/drawing/2014/main" id="{C9124EE0-6177-46D5-AA9B-4111082498C7}"/>
              </a:ext>
            </a:extLst>
          </p:cNvPr>
          <p:cNvSpPr txBox="1"/>
          <p:nvPr/>
        </p:nvSpPr>
        <p:spPr>
          <a:xfrm>
            <a:off x="5715001" y="1344124"/>
            <a:ext cx="6000520" cy="461665"/>
          </a:xfrm>
          <a:prstGeom prst="rect">
            <a:avLst/>
          </a:prstGeom>
          <a:solidFill>
            <a:srgbClr val="92D050"/>
          </a:solidFill>
          <a:ln w="28575">
            <a:solidFill>
              <a:schemeClr val="tx1"/>
            </a:solidFill>
          </a:ln>
        </p:spPr>
        <p:txBody>
          <a:bodyPr wrap="square" rtlCol="0">
            <a:spAutoFit/>
          </a:bodyPr>
          <a:lstStyle/>
          <a:p>
            <a:pPr algn="ctr"/>
            <a:r>
              <a:rPr lang="id-ID" sz="2400" b="1" dirty="0"/>
              <a:t>SPM KABUPATEN/KOTA</a:t>
            </a:r>
            <a:endParaRPr lang="en-US" sz="2400" b="1" dirty="0"/>
          </a:p>
        </p:txBody>
      </p:sp>
    </p:spTree>
    <p:extLst>
      <p:ext uri="{BB962C8B-B14F-4D97-AF65-F5344CB8AC3E}">
        <p14:creationId xmlns:p14="http://schemas.microsoft.com/office/powerpoint/2010/main" val="3355912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E75181D-55FE-42F6-A507-85A8101B5512}"/>
              </a:ext>
            </a:extLst>
          </p:cNvPr>
          <p:cNvGraphicFramePr/>
          <p:nvPr>
            <p:extLst>
              <p:ext uri="{D42A27DB-BD31-4B8C-83A1-F6EECF244321}">
                <p14:modId xmlns:p14="http://schemas.microsoft.com/office/powerpoint/2010/main" val="103815973"/>
              </p:ext>
            </p:extLst>
          </p:nvPr>
        </p:nvGraphicFramePr>
        <p:xfrm>
          <a:off x="836308" y="1570118"/>
          <a:ext cx="10806193" cy="436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30">
            <a:extLst>
              <a:ext uri="{FF2B5EF4-FFF2-40B4-BE49-F238E27FC236}">
                <a16:creationId xmlns:a16="http://schemas.microsoft.com/office/drawing/2014/main" id="{56B22131-FD57-4C06-9442-A213A29950EA}"/>
              </a:ext>
            </a:extLst>
          </p:cNvPr>
          <p:cNvSpPr/>
          <p:nvPr/>
        </p:nvSpPr>
        <p:spPr>
          <a:xfrm>
            <a:off x="1288959" y="366288"/>
            <a:ext cx="10178143" cy="895956"/>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dirty="0">
                <a:latin typeface="Arial Rounded MT Bold" pitchFamily="34" charset="0"/>
              </a:rPr>
              <a:t>PERAN PEMERINTAH PUSAT </a:t>
            </a:r>
            <a:endParaRPr lang="id-ID" sz="2800" dirty="0">
              <a:latin typeface="Arial Rounded MT Bold" pitchFamily="34" charset="0"/>
            </a:endParaRPr>
          </a:p>
          <a:p>
            <a:pPr algn="ctr" eaLnBrk="1" hangingPunct="1">
              <a:defRPr/>
            </a:pPr>
            <a:r>
              <a:rPr lang="en-US" sz="2800" dirty="0">
                <a:latin typeface="Arial Rounded MT Bold" pitchFamily="34" charset="0"/>
              </a:rPr>
              <a:t>DALAM PELAKSANAAN URUSAN PEMDA</a:t>
            </a:r>
            <a:endParaRPr lang="th-TH" sz="2800" dirty="0">
              <a:latin typeface="Arial Rounded MT Bold" pitchFamily="34" charset="0"/>
            </a:endParaRPr>
          </a:p>
        </p:txBody>
      </p:sp>
    </p:spTree>
    <p:extLst>
      <p:ext uri="{BB962C8B-B14F-4D97-AF65-F5344CB8AC3E}">
        <p14:creationId xmlns:p14="http://schemas.microsoft.com/office/powerpoint/2010/main" val="1863281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312008" y="239170"/>
            <a:ext cx="8545285" cy="110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a:defRPr/>
            </a:pPr>
            <a:r>
              <a:rPr lang="en-SG" sz="2800" dirty="0">
                <a:solidFill>
                  <a:schemeClr val="tx1">
                    <a:lumMod val="95000"/>
                    <a:lumOff val="5000"/>
                  </a:schemeClr>
                </a:solidFill>
                <a:latin typeface="Arial Rounded MT Bold" pitchFamily="34" charset="0"/>
              </a:rPr>
              <a:t>DUKUNGAN KEMENTERIAN KESEHATAN TERHADAP PELAKSANAAN SPM</a:t>
            </a:r>
            <a:endParaRPr lang="en-US" altLang="en-US" sz="2800" b="1" dirty="0">
              <a:solidFill>
                <a:schemeClr val="tx1">
                  <a:lumMod val="95000"/>
                  <a:lumOff val="5000"/>
                </a:schemeClr>
              </a:solidFill>
              <a:latin typeface="Arial Rounded MT Bold" pitchFamily="34" charset="0"/>
            </a:endParaRPr>
          </a:p>
        </p:txBody>
      </p:sp>
      <p:grpSp>
        <p:nvGrpSpPr>
          <p:cNvPr id="3" name="Group 2">
            <a:extLst>
              <a:ext uri="{FF2B5EF4-FFF2-40B4-BE49-F238E27FC236}">
                <a16:creationId xmlns:a16="http://schemas.microsoft.com/office/drawing/2014/main" id="{FF1486FF-15FB-4213-B9B7-561CB3E2BAF6}"/>
              </a:ext>
            </a:extLst>
          </p:cNvPr>
          <p:cNvGrpSpPr/>
          <p:nvPr/>
        </p:nvGrpSpPr>
        <p:grpSpPr>
          <a:xfrm>
            <a:off x="138724" y="1543809"/>
            <a:ext cx="11663051" cy="5088811"/>
            <a:chOff x="180605" y="2360487"/>
            <a:chExt cx="11663051" cy="4382341"/>
          </a:xfrm>
        </p:grpSpPr>
        <p:sp>
          <p:nvSpPr>
            <p:cNvPr id="5" name="Rounded Rectangle 4"/>
            <p:cNvSpPr/>
            <p:nvPr/>
          </p:nvSpPr>
          <p:spPr>
            <a:xfrm>
              <a:off x="6058582" y="4523063"/>
              <a:ext cx="1898792" cy="2219765"/>
            </a:xfrm>
            <a:prstGeom prst="roundRect">
              <a:avLst/>
            </a:pr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662" tIns="28831" rIns="57662" bIns="28831"/>
            <a:lstStyle/>
            <a:p>
              <a:pPr algn="ctr"/>
              <a:r>
                <a:rPr lang="en-US" sz="1600" b="1" dirty="0">
                  <a:solidFill>
                    <a:schemeClr val="tx1"/>
                  </a:solidFill>
                </a:rPr>
                <a:t>SPM</a:t>
              </a:r>
              <a:r>
                <a:rPr lang="en-US" sz="1600" dirty="0">
                  <a:solidFill>
                    <a:schemeClr val="tx1"/>
                  </a:solidFill>
                </a:rPr>
                <a:t> </a:t>
              </a:r>
              <a:r>
                <a:rPr lang="en-SG" sz="1600" b="1" dirty="0">
                  <a:solidFill>
                    <a:schemeClr val="tx1"/>
                  </a:solidFill>
                </a:rPr>
                <a:t>BIDANG KESEHATAN : 12 LAYANAN DASAR UNTUK KAB/KOTA DAN 2 LAYANAN DASAR UNTUK PROVINSI</a:t>
              </a:r>
              <a:r>
                <a:rPr lang="en-US" sz="1600" dirty="0">
                  <a:solidFill>
                    <a:schemeClr val="tx1"/>
                  </a:solidFill>
                </a:rPr>
                <a:t> </a:t>
              </a:r>
            </a:p>
          </p:txBody>
        </p:sp>
        <p:sp>
          <p:nvSpPr>
            <p:cNvPr id="15" name="Rectangle 14"/>
            <p:cNvSpPr/>
            <p:nvPr/>
          </p:nvSpPr>
          <p:spPr>
            <a:xfrm>
              <a:off x="8229600" y="4827809"/>
              <a:ext cx="1828801" cy="1563760"/>
            </a:xfrm>
            <a:prstGeom prst="rect">
              <a:avLst/>
            </a:prstGeom>
            <a:solidFill>
              <a:srgbClr val="92D050"/>
            </a:solidFill>
          </p:spPr>
          <p:txBody>
            <a:bodyPr wrap="square" lIns="91407" tIns="45705" rIns="91407" bIns="45705">
              <a:spAutoFit/>
            </a:bodyPr>
            <a:lstStyle/>
            <a:p>
              <a:pPr lvl="0" algn="ctr"/>
              <a:r>
                <a:rPr lang="en-US" sz="1600" b="1" dirty="0">
                  <a:latin typeface="Arial Rounded MT Bold" panose="020F0704030504030204" pitchFamily="34" charset="0"/>
                </a:rPr>
                <a:t>12 </a:t>
              </a:r>
              <a:r>
                <a:rPr lang="en-US" sz="1600" b="1" dirty="0" err="1">
                  <a:latin typeface="Arial Rounded MT Bold" panose="020F0704030504030204" pitchFamily="34" charset="0"/>
                </a:rPr>
                <a:t>Jenis</a:t>
              </a:r>
              <a:r>
                <a:rPr lang="en-US" sz="1600" b="1" dirty="0">
                  <a:latin typeface="Arial Rounded MT Bold" panose="020F0704030504030204" pitchFamily="34" charset="0"/>
                </a:rPr>
                <a:t> </a:t>
              </a:r>
              <a:r>
                <a:rPr lang="en-US" sz="1600" b="1" dirty="0" err="1">
                  <a:latin typeface="Arial Rounded MT Bold" panose="020F0704030504030204" pitchFamily="34" charset="0"/>
                </a:rPr>
                <a:t>Layanan</a:t>
              </a:r>
              <a:r>
                <a:rPr lang="en-US" sz="1600" b="1" dirty="0">
                  <a:latin typeface="Arial Rounded MT Bold" panose="020F0704030504030204" pitchFamily="34" charset="0"/>
                </a:rPr>
                <a:t> </a:t>
              </a:r>
              <a:r>
                <a:rPr lang="en-US" sz="1600" b="1" dirty="0" err="1">
                  <a:latin typeface="Arial Rounded MT Bold" panose="020F0704030504030204" pitchFamily="34" charset="0"/>
                </a:rPr>
                <a:t>Dasar</a:t>
              </a:r>
              <a:r>
                <a:rPr lang="en-US" sz="1600" b="1" dirty="0">
                  <a:latin typeface="Arial Rounded MT Bold" panose="020F0704030504030204" pitchFamily="34" charset="0"/>
                </a:rPr>
                <a:t> SPM  </a:t>
              </a:r>
              <a:r>
                <a:rPr lang="en-US" sz="1600" b="1" dirty="0" err="1">
                  <a:latin typeface="Arial Rounded MT Bold" panose="020F0704030504030204" pitchFamily="34" charset="0"/>
                </a:rPr>
                <a:t>Kab</a:t>
              </a:r>
              <a:r>
                <a:rPr lang="en-US" sz="1600" b="1" dirty="0">
                  <a:latin typeface="Arial Rounded MT Bold" panose="020F0704030504030204" pitchFamily="34" charset="0"/>
                </a:rPr>
                <a:t>/Kota </a:t>
              </a:r>
              <a:r>
                <a:rPr lang="en-US" sz="1600" b="1" dirty="0" err="1">
                  <a:latin typeface="Arial Rounded MT Bold" panose="020F0704030504030204" pitchFamily="34" charset="0"/>
                </a:rPr>
                <a:t>merupakan</a:t>
              </a:r>
              <a:r>
                <a:rPr lang="en-US" sz="1600" b="1" dirty="0">
                  <a:latin typeface="Arial Rounded MT Bold" panose="020F0704030504030204" pitchFamily="34" charset="0"/>
                </a:rPr>
                <a:t> </a:t>
              </a:r>
              <a:r>
                <a:rPr lang="en-US" sz="1600" b="1" dirty="0" err="1">
                  <a:latin typeface="Arial Rounded MT Bold" panose="020F0704030504030204" pitchFamily="34" charset="0"/>
                </a:rPr>
                <a:t>bagian</a:t>
              </a:r>
              <a:r>
                <a:rPr lang="en-US" sz="1600" b="1" dirty="0">
                  <a:latin typeface="Arial Rounded MT Bold" panose="020F0704030504030204" pitchFamily="34" charset="0"/>
                </a:rPr>
                <a:t> </a:t>
              </a:r>
              <a:r>
                <a:rPr lang="en-US" sz="1600" b="1" dirty="0" err="1">
                  <a:latin typeface="Arial Rounded MT Bold" panose="020F0704030504030204" pitchFamily="34" charset="0"/>
                </a:rPr>
                <a:t>dari</a:t>
              </a:r>
              <a:r>
                <a:rPr lang="en-US" sz="1600" b="1" dirty="0">
                  <a:latin typeface="Arial Rounded MT Bold" panose="020F0704030504030204" pitchFamily="34" charset="0"/>
                </a:rPr>
                <a:t> 8  </a:t>
              </a:r>
              <a:r>
                <a:rPr lang="en-US" sz="1600" b="1" dirty="0" err="1">
                  <a:latin typeface="Arial Rounded MT Bold" panose="020F0704030504030204" pitchFamily="34" charset="0"/>
                </a:rPr>
                <a:t>Indikator</a:t>
              </a:r>
              <a:r>
                <a:rPr lang="en-US" sz="1600" b="1" dirty="0">
                  <a:latin typeface="Arial Rounded MT Bold" panose="020F0704030504030204" pitchFamily="34" charset="0"/>
                </a:rPr>
                <a:t> </a:t>
              </a:r>
              <a:r>
                <a:rPr lang="en-US" sz="1600" b="1" dirty="0" err="1">
                  <a:latin typeface="Arial Rounded MT Bold" panose="020F0704030504030204" pitchFamily="34" charset="0"/>
                </a:rPr>
                <a:t>Keluarga</a:t>
              </a:r>
              <a:r>
                <a:rPr lang="en-US" sz="1600" b="1" dirty="0">
                  <a:latin typeface="Arial Rounded MT Bold" panose="020F0704030504030204" pitchFamily="34" charset="0"/>
                </a:rPr>
                <a:t> </a:t>
              </a:r>
              <a:r>
                <a:rPr lang="en-US" sz="1600" b="1" dirty="0" err="1">
                  <a:latin typeface="Arial Rounded MT Bold" panose="020F0704030504030204" pitchFamily="34" charset="0"/>
                </a:rPr>
                <a:t>Sehat</a:t>
              </a:r>
              <a:endParaRPr lang="en-US" sz="1600" dirty="0">
                <a:latin typeface="Arial Rounded MT Bold" panose="020F0704030504030204" pitchFamily="34" charset="0"/>
              </a:endParaRPr>
            </a:p>
          </p:txBody>
        </p:sp>
        <p:sp>
          <p:nvSpPr>
            <p:cNvPr id="16" name="Oval 15"/>
            <p:cNvSpPr/>
            <p:nvPr/>
          </p:nvSpPr>
          <p:spPr>
            <a:xfrm>
              <a:off x="180605" y="2501947"/>
              <a:ext cx="2820678" cy="38284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1" hangingPunct="1">
                <a:defRPr/>
              </a:pPr>
              <a:r>
                <a:rPr lang="en-US" sz="2400" b="1" dirty="0">
                  <a:solidFill>
                    <a:schemeClr val="tx1"/>
                  </a:solidFill>
                  <a:latin typeface="Cambria" panose="02040503050406030204" pitchFamily="18" charset="0"/>
                </a:rPr>
                <a:t>DUKUNGAN PEMBIAYAAN MELALUI BELANJA  PUSAT (K/L), DEKON  DAN </a:t>
              </a:r>
              <a:r>
                <a:rPr lang="id-ID" sz="2400" b="1" dirty="0">
                  <a:solidFill>
                    <a:schemeClr val="tx1"/>
                  </a:solidFill>
                  <a:latin typeface="Cambria" panose="02040503050406030204" pitchFamily="18" charset="0"/>
                </a:rPr>
                <a:t>DAK</a:t>
              </a:r>
              <a:endParaRPr lang="en-SG" sz="2400" b="1" dirty="0">
                <a:solidFill>
                  <a:schemeClr val="tx1"/>
                </a:solidFill>
                <a:latin typeface="Cambria" panose="02040503050406030204" pitchFamily="18" charset="0"/>
              </a:endParaRPr>
            </a:p>
            <a:p>
              <a:pPr algn="ctr" eaLnBrk="1" hangingPunct="1">
                <a:defRPr/>
              </a:pPr>
              <a:r>
                <a:rPr lang="en-SG" sz="2400" b="1" dirty="0">
                  <a:solidFill>
                    <a:schemeClr val="tx1"/>
                  </a:solidFill>
                  <a:latin typeface="Cambria" panose="02040503050406030204" pitchFamily="18" charset="0"/>
                </a:rPr>
                <a:t>BIDANG KESEHATAN</a:t>
              </a:r>
              <a:endParaRPr lang="id-ID" sz="2400" b="1" dirty="0">
                <a:solidFill>
                  <a:schemeClr val="tx1"/>
                </a:solidFill>
                <a:latin typeface="Cambria" panose="02040503050406030204" pitchFamily="18" charset="0"/>
              </a:endParaRPr>
            </a:p>
          </p:txBody>
        </p:sp>
        <p:sp>
          <p:nvSpPr>
            <p:cNvPr id="17" name="Right Arrow 16"/>
            <p:cNvSpPr/>
            <p:nvPr/>
          </p:nvSpPr>
          <p:spPr>
            <a:xfrm>
              <a:off x="2740406" y="3665474"/>
              <a:ext cx="762000" cy="1501438"/>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1" hangingPunct="1">
                <a:defRPr/>
              </a:pPr>
              <a:endParaRPr lang="id-ID"/>
            </a:p>
          </p:txBody>
        </p:sp>
        <p:sp>
          <p:nvSpPr>
            <p:cNvPr id="18" name="Rectangle 17"/>
            <p:cNvSpPr/>
            <p:nvPr/>
          </p:nvSpPr>
          <p:spPr>
            <a:xfrm>
              <a:off x="3545542" y="3455422"/>
              <a:ext cx="1755156" cy="2862498"/>
            </a:xfrm>
            <a:prstGeom prst="rect">
              <a:avLst/>
            </a:prstGeom>
            <a:solidFill>
              <a:schemeClr val="accent2">
                <a:lumMod val="60000"/>
                <a:lumOff val="40000"/>
              </a:schemeClr>
            </a:solidFill>
            <a:ln w="28575">
              <a:solidFill>
                <a:schemeClr val="tx1"/>
              </a:solidFill>
            </a:ln>
          </p:spPr>
          <p:txBody>
            <a:bodyPr wrap="square" lIns="91407" tIns="45705" rIns="91407" bIns="45705">
              <a:spAutoFit/>
            </a:bodyPr>
            <a:lstStyle/>
            <a:p>
              <a:pPr lvl="0" algn="ctr"/>
              <a:r>
                <a:rPr lang="en-US" sz="1400" b="1" u="sng" dirty="0">
                  <a:latin typeface="Arial Rounded MT Bold" panose="020F0704030504030204" pitchFamily="34" charset="0"/>
                </a:rPr>
                <a:t>DUKUNGAN MELALUI :</a:t>
              </a:r>
            </a:p>
            <a:p>
              <a:pPr marL="228517" indent="-228517">
                <a:buFont typeface="Wingdings" panose="05000000000000000000" pitchFamily="2" charset="2"/>
                <a:buChar char="Ø"/>
              </a:pPr>
              <a:r>
                <a:rPr lang="en-US" sz="1400" b="1" dirty="0" err="1">
                  <a:latin typeface="Arial Rounded MT Bold" panose="020F0704030504030204" pitchFamily="34" charset="0"/>
                </a:rPr>
                <a:t>Kegiatan</a:t>
              </a:r>
              <a:r>
                <a:rPr lang="en-US" sz="1400" b="1" dirty="0">
                  <a:latin typeface="Arial Rounded MT Bold" panose="020F0704030504030204" pitchFamily="34" charset="0"/>
                </a:rPr>
                <a:t>  PROMOTIF-PREVENTIF (BELANJA K/L, DEKON DAN DAK Non </a:t>
              </a:r>
              <a:r>
                <a:rPr lang="en-US" sz="1400" b="1" dirty="0" err="1">
                  <a:latin typeface="Arial Rounded MT Bold" panose="020F0704030504030204" pitchFamily="34" charset="0"/>
                </a:rPr>
                <a:t>Fisik</a:t>
              </a:r>
              <a:r>
                <a:rPr lang="en-US" sz="1400" b="1" dirty="0">
                  <a:latin typeface="Arial Rounded MT Bold" panose="020F0704030504030204" pitchFamily="34" charset="0"/>
                </a:rPr>
                <a:t>)</a:t>
              </a:r>
            </a:p>
            <a:p>
              <a:pPr marL="228517" indent="-228517">
                <a:buFont typeface="Wingdings" panose="05000000000000000000" pitchFamily="2" charset="2"/>
                <a:buChar char="Ø"/>
              </a:pPr>
              <a:r>
                <a:rPr lang="en-US" sz="1400" b="1" dirty="0" err="1">
                  <a:latin typeface="Arial Rounded MT Bold" panose="020F0704030504030204" pitchFamily="34" charset="0"/>
                </a:rPr>
                <a:t>Sarana</a:t>
              </a:r>
              <a:r>
                <a:rPr lang="en-US" sz="1400" b="1" dirty="0">
                  <a:latin typeface="Arial Rounded MT Bold" panose="020F0704030504030204" pitchFamily="34" charset="0"/>
                </a:rPr>
                <a:t>, </a:t>
              </a:r>
              <a:r>
                <a:rPr lang="en-US" sz="1400" b="1" dirty="0" err="1">
                  <a:latin typeface="Arial Rounded MT Bold" panose="020F0704030504030204" pitchFamily="34" charset="0"/>
                </a:rPr>
                <a:t>Prasarana</a:t>
              </a:r>
              <a:r>
                <a:rPr lang="en-US" sz="1400" b="1" dirty="0">
                  <a:latin typeface="Arial Rounded MT Bold" panose="020F0704030504030204" pitchFamily="34" charset="0"/>
                </a:rPr>
                <a:t>, </a:t>
              </a:r>
              <a:r>
                <a:rPr lang="en-US" sz="1400" b="1" dirty="0" err="1">
                  <a:latin typeface="Arial Rounded MT Bold" panose="020F0704030504030204" pitchFamily="34" charset="0"/>
                </a:rPr>
                <a:t>Alat</a:t>
              </a:r>
              <a:r>
                <a:rPr lang="en-US" sz="1400" b="1" dirty="0">
                  <a:latin typeface="Arial Rounded MT Bold" panose="020F0704030504030204" pitchFamily="34" charset="0"/>
                </a:rPr>
                <a:t> (SPA) &amp; </a:t>
              </a:r>
              <a:r>
                <a:rPr lang="en-US" sz="1400" b="1" dirty="0" err="1">
                  <a:latin typeface="Arial Rounded MT Bold" panose="020F0704030504030204" pitchFamily="34" charset="0"/>
                </a:rPr>
                <a:t>Obat</a:t>
              </a:r>
              <a:r>
                <a:rPr lang="en-US" sz="1400" b="1" dirty="0">
                  <a:latin typeface="Arial Rounded MT Bold" panose="020F0704030504030204" pitchFamily="34" charset="0"/>
                </a:rPr>
                <a:t> di </a:t>
              </a:r>
              <a:r>
                <a:rPr lang="en-US" sz="1400" b="1" dirty="0" err="1">
                  <a:latin typeface="Arial Rounded MT Bold" panose="020F0704030504030204" pitchFamily="34" charset="0"/>
                </a:rPr>
                <a:t>Fasyankes</a:t>
              </a:r>
              <a:r>
                <a:rPr lang="en-US" sz="1400" b="1" dirty="0">
                  <a:latin typeface="Arial Rounded MT Bold" panose="020F0704030504030204" pitchFamily="34" charset="0"/>
                </a:rPr>
                <a:t> Primer (DAK </a:t>
              </a:r>
              <a:r>
                <a:rPr lang="en-US" sz="1400" b="1" dirty="0" err="1">
                  <a:latin typeface="Arial Rounded MT Bold" panose="020F0704030504030204" pitchFamily="34" charset="0"/>
                </a:rPr>
                <a:t>Fisik</a:t>
              </a:r>
              <a:r>
                <a:rPr lang="en-US" sz="1400" b="1" dirty="0">
                  <a:latin typeface="Arial Rounded MT Bold" panose="020F0704030504030204" pitchFamily="34" charset="0"/>
                </a:rPr>
                <a:t>)</a:t>
              </a:r>
            </a:p>
            <a:p>
              <a:pPr marL="228517" indent="-228517">
                <a:buFont typeface="Wingdings" panose="05000000000000000000" pitchFamily="2" charset="2"/>
                <a:buChar char="Ø"/>
              </a:pPr>
              <a:endParaRPr lang="en-US" sz="1400" dirty="0">
                <a:latin typeface="Arial Rounded MT Bold" panose="020F0704030504030204" pitchFamily="34" charset="0"/>
              </a:endParaRPr>
            </a:p>
          </p:txBody>
        </p:sp>
        <p:cxnSp>
          <p:nvCxnSpPr>
            <p:cNvPr id="19" name="Straight Arrow Connector 18"/>
            <p:cNvCxnSpPr>
              <a:cxnSpLocks/>
            </p:cNvCxnSpPr>
            <p:nvPr/>
          </p:nvCxnSpPr>
          <p:spPr>
            <a:xfrm>
              <a:off x="8430611" y="4452256"/>
              <a:ext cx="1426776" cy="0"/>
            </a:xfrm>
            <a:prstGeom prst="straightConnector1">
              <a:avLst/>
            </a:prstGeom>
            <a:ln w="698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49800" y="2438100"/>
              <a:ext cx="1755156"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DUKUNGAN K/L</a:t>
              </a:r>
            </a:p>
            <a:p>
              <a:pPr marL="228600" indent="-228600">
                <a:buAutoNum type="arabicPeriod"/>
              </a:pPr>
              <a:r>
                <a:rPr lang="en-US" sz="1000" b="1" dirty="0">
                  <a:solidFill>
                    <a:schemeClr val="bg1"/>
                  </a:solidFill>
                </a:rPr>
                <a:t>PENYUSUNAN STANDAR TEKNIS DAN NSPK</a:t>
              </a:r>
            </a:p>
            <a:p>
              <a:pPr marL="228600" indent="-228600">
                <a:buAutoNum type="arabicPeriod"/>
              </a:pPr>
              <a:r>
                <a:rPr lang="en-US" sz="1000" b="1" dirty="0">
                  <a:solidFill>
                    <a:schemeClr val="bg1"/>
                  </a:solidFill>
                </a:rPr>
                <a:t>BINWAS (MONEV)</a:t>
              </a:r>
            </a:p>
          </p:txBody>
        </p:sp>
        <p:sp>
          <p:nvSpPr>
            <p:cNvPr id="21" name="Right Arrow 7">
              <a:extLst>
                <a:ext uri="{FF2B5EF4-FFF2-40B4-BE49-F238E27FC236}">
                  <a16:creationId xmlns:a16="http://schemas.microsoft.com/office/drawing/2014/main" id="{230B1957-002E-4474-A451-80C2953599E2}"/>
                </a:ext>
              </a:extLst>
            </p:cNvPr>
            <p:cNvSpPr/>
            <p:nvPr/>
          </p:nvSpPr>
          <p:spPr>
            <a:xfrm>
              <a:off x="5356385" y="3720192"/>
              <a:ext cx="680427" cy="1464128"/>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1" hangingPunct="1">
                <a:defRPr/>
              </a:pPr>
              <a:endParaRPr lang="id-ID"/>
            </a:p>
          </p:txBody>
        </p:sp>
        <p:sp>
          <p:nvSpPr>
            <p:cNvPr id="6" name="Rectangle: Rounded Corners 5">
              <a:extLst>
                <a:ext uri="{FF2B5EF4-FFF2-40B4-BE49-F238E27FC236}">
                  <a16:creationId xmlns:a16="http://schemas.microsoft.com/office/drawing/2014/main" id="{6AD9D5F4-06F5-46DC-AA4F-C19AF4DE9C18}"/>
                </a:ext>
              </a:extLst>
            </p:cNvPr>
            <p:cNvSpPr/>
            <p:nvPr/>
          </p:nvSpPr>
          <p:spPr>
            <a:xfrm>
              <a:off x="10080171" y="3812184"/>
              <a:ext cx="1763485" cy="10156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accent4"/>
                  </a:solidFill>
                </a:rPr>
                <a:t>12 Indikator KS</a:t>
              </a:r>
              <a:endParaRPr lang="en-US" sz="2400" dirty="0">
                <a:solidFill>
                  <a:schemeClr val="accent4"/>
                </a:solidFill>
              </a:endParaRPr>
            </a:p>
          </p:txBody>
        </p:sp>
        <p:sp>
          <p:nvSpPr>
            <p:cNvPr id="22" name="Rounded Rectangle 4">
              <a:extLst>
                <a:ext uri="{FF2B5EF4-FFF2-40B4-BE49-F238E27FC236}">
                  <a16:creationId xmlns:a16="http://schemas.microsoft.com/office/drawing/2014/main" id="{6D9E4EA1-96F6-44AD-AAB4-8AADE78A1C74}"/>
                </a:ext>
              </a:extLst>
            </p:cNvPr>
            <p:cNvSpPr/>
            <p:nvPr/>
          </p:nvSpPr>
          <p:spPr>
            <a:xfrm>
              <a:off x="6036812" y="2360487"/>
              <a:ext cx="1828801" cy="2073673"/>
            </a:xfrm>
            <a:prstGeom prst="roundRect">
              <a:avLst/>
            </a:pr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662" tIns="28831" rIns="57662" bIns="28831"/>
            <a:lstStyle/>
            <a:p>
              <a:pPr algn="ctr"/>
              <a:r>
                <a:rPr lang="en-US" sz="1600" b="1" dirty="0">
                  <a:solidFill>
                    <a:schemeClr val="tx1"/>
                  </a:solidFill>
                </a:rPr>
                <a:t>SPM</a:t>
              </a:r>
              <a:r>
                <a:rPr lang="en-US" sz="1600" dirty="0">
                  <a:solidFill>
                    <a:schemeClr val="tx1"/>
                  </a:solidFill>
                </a:rPr>
                <a:t> </a:t>
              </a:r>
              <a:r>
                <a:rPr lang="id-ID" sz="1600" b="1" dirty="0">
                  <a:solidFill>
                    <a:schemeClr val="tx1"/>
                  </a:solidFill>
                </a:rPr>
                <a:t>UNTUK PELAYANAN DASAR YG TERKAIT KEBUTUHAN POKOK MASYARAKAT</a:t>
              </a:r>
              <a:endParaRPr lang="en-US" sz="1600" dirty="0">
                <a:solidFill>
                  <a:schemeClr val="tx1"/>
                </a:solidFill>
              </a:endParaRPr>
            </a:p>
          </p:txBody>
        </p:sp>
        <p:sp>
          <p:nvSpPr>
            <p:cNvPr id="2" name="Oval 1">
              <a:extLst>
                <a:ext uri="{FF2B5EF4-FFF2-40B4-BE49-F238E27FC236}">
                  <a16:creationId xmlns:a16="http://schemas.microsoft.com/office/drawing/2014/main" id="{C29BF150-BECF-4A70-9DBD-3968CC9FD12D}"/>
                </a:ext>
              </a:extLst>
            </p:cNvPr>
            <p:cNvSpPr/>
            <p:nvPr/>
          </p:nvSpPr>
          <p:spPr>
            <a:xfrm>
              <a:off x="8229600" y="2571750"/>
              <a:ext cx="1713665" cy="91984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effectLst>
                    <a:outerShdw blurRad="38100" dist="38100" dir="2700000" algn="tl">
                      <a:srgbClr val="000000">
                        <a:alpha val="43137"/>
                      </a:srgbClr>
                    </a:outerShdw>
                  </a:effectLst>
                </a:rPr>
                <a:t>KELUARGA SEHAT</a:t>
              </a:r>
              <a:endParaRPr lang="en-US" sz="1400" b="1" dirty="0">
                <a:effectLst>
                  <a:outerShdw blurRad="38100" dist="38100" dir="2700000" algn="tl">
                    <a:srgbClr val="000000">
                      <a:alpha val="43137"/>
                    </a:srgbClr>
                  </a:outerShdw>
                </a:effectLst>
              </a:endParaRPr>
            </a:p>
          </p:txBody>
        </p:sp>
        <p:cxnSp>
          <p:nvCxnSpPr>
            <p:cNvPr id="4" name="Straight Arrow Connector 3">
              <a:extLst>
                <a:ext uri="{FF2B5EF4-FFF2-40B4-BE49-F238E27FC236}">
                  <a16:creationId xmlns:a16="http://schemas.microsoft.com/office/drawing/2014/main" id="{995F926A-5C31-4122-A8A5-B157ACC0DB24}"/>
                </a:ext>
              </a:extLst>
            </p:cNvPr>
            <p:cNvCxnSpPr>
              <a:cxnSpLocks/>
            </p:cNvCxnSpPr>
            <p:nvPr/>
          </p:nvCxnSpPr>
          <p:spPr>
            <a:xfrm>
              <a:off x="9143999" y="3586843"/>
              <a:ext cx="0" cy="6749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74277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riped Right Arrow 6"/>
          <p:cNvSpPr/>
          <p:nvPr/>
        </p:nvSpPr>
        <p:spPr>
          <a:xfrm>
            <a:off x="6354535" y="1224678"/>
            <a:ext cx="4191000" cy="1120869"/>
          </a:xfrm>
          <a:prstGeom prst="striped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889" tIns="43945" rIns="87889" bIns="43945" anchor="ctr"/>
          <a:lstStyle>
            <a:lvl1pPr defTabSz="901700" eaLnBrk="0" hangingPunct="0">
              <a:defRPr>
                <a:solidFill>
                  <a:schemeClr val="tx1"/>
                </a:solidFill>
                <a:latin typeface="Arial" panose="020B0604020202020204" pitchFamily="34" charset="0"/>
                <a:cs typeface="Arial" panose="020B0604020202020204" pitchFamily="34" charset="0"/>
              </a:defRPr>
            </a:lvl1pPr>
            <a:lvl2pPr defTabSz="901700" eaLnBrk="0" hangingPunct="0">
              <a:defRPr>
                <a:solidFill>
                  <a:schemeClr val="tx1"/>
                </a:solidFill>
                <a:latin typeface="Arial" panose="020B0604020202020204" pitchFamily="34" charset="0"/>
                <a:cs typeface="Arial" panose="020B0604020202020204" pitchFamily="34" charset="0"/>
              </a:defRPr>
            </a:lvl2pPr>
            <a:lvl3pPr defTabSz="901700" eaLnBrk="0" hangingPunct="0">
              <a:defRPr>
                <a:solidFill>
                  <a:schemeClr val="tx1"/>
                </a:solidFill>
                <a:latin typeface="Arial" panose="020B0604020202020204" pitchFamily="34" charset="0"/>
                <a:cs typeface="Arial" panose="020B0604020202020204" pitchFamily="34" charset="0"/>
              </a:defRPr>
            </a:lvl3pPr>
            <a:lvl4pPr defTabSz="901700" eaLnBrk="0" hangingPunct="0">
              <a:defRPr>
                <a:solidFill>
                  <a:schemeClr val="tx1"/>
                </a:solidFill>
                <a:latin typeface="Arial" panose="020B0604020202020204" pitchFamily="34" charset="0"/>
                <a:cs typeface="Arial" panose="020B0604020202020204" pitchFamily="34" charset="0"/>
              </a:defRPr>
            </a:lvl4pPr>
            <a:lvl5pPr defTabSz="901700" eaLnBrk="0" hangingPunct="0">
              <a:defRPr>
                <a:solidFill>
                  <a:schemeClr val="tx1"/>
                </a:solidFill>
                <a:latin typeface="Arial" panose="020B0604020202020204" pitchFamily="34" charset="0"/>
                <a:cs typeface="Arial" panose="020B0604020202020204" pitchFamily="34" charset="0"/>
              </a:defRPr>
            </a:lvl5pPr>
            <a:lvl6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r>
              <a:rPr lang="id-ID" sz="2100" b="1" dirty="0">
                <a:latin typeface="Arial Rounded MT Bold" pitchFamily="34" charset="0"/>
              </a:rPr>
              <a:t>PELAKSANAAN</a:t>
            </a:r>
            <a:endParaRPr lang="en-US" sz="2100" b="1" dirty="0">
              <a:latin typeface="Arial Rounded MT Bold" pitchFamily="34" charset="0"/>
            </a:endParaRPr>
          </a:p>
        </p:txBody>
      </p:sp>
      <p:sp>
        <p:nvSpPr>
          <p:cNvPr id="15" name="Rectangle 14"/>
          <p:cNvSpPr/>
          <p:nvPr/>
        </p:nvSpPr>
        <p:spPr>
          <a:xfrm>
            <a:off x="2202645" y="394154"/>
            <a:ext cx="7786710" cy="642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a:r>
              <a:rPr lang="en-US" sz="3200" b="1" dirty="0">
                <a:solidFill>
                  <a:schemeClr val="tx1"/>
                </a:solidFill>
                <a:latin typeface="Arial Rounded MT Bold" pitchFamily="34" charset="0"/>
              </a:rPr>
              <a:t>IMPLEMENTASI KEGIATAN SPM</a:t>
            </a:r>
          </a:p>
        </p:txBody>
      </p:sp>
      <p:sp>
        <p:nvSpPr>
          <p:cNvPr id="6" name="Striped Right Arrow 5"/>
          <p:cNvSpPr/>
          <p:nvPr/>
        </p:nvSpPr>
        <p:spPr>
          <a:xfrm>
            <a:off x="733189" y="1190660"/>
            <a:ext cx="4335448" cy="1120869"/>
          </a:xfrm>
          <a:prstGeom prst="strip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889" tIns="43945" rIns="87889" bIns="43945" anchor="ctr"/>
          <a:lstStyle>
            <a:lvl1pPr defTabSz="901700" eaLnBrk="0" hangingPunct="0">
              <a:defRPr>
                <a:solidFill>
                  <a:schemeClr val="tx1"/>
                </a:solidFill>
                <a:latin typeface="Arial" panose="020B0604020202020204" pitchFamily="34" charset="0"/>
                <a:cs typeface="Arial" panose="020B0604020202020204" pitchFamily="34" charset="0"/>
              </a:defRPr>
            </a:lvl1pPr>
            <a:lvl2pPr defTabSz="901700" eaLnBrk="0" hangingPunct="0">
              <a:defRPr>
                <a:solidFill>
                  <a:schemeClr val="tx1"/>
                </a:solidFill>
                <a:latin typeface="Arial" panose="020B0604020202020204" pitchFamily="34" charset="0"/>
                <a:cs typeface="Arial" panose="020B0604020202020204" pitchFamily="34" charset="0"/>
              </a:defRPr>
            </a:lvl2pPr>
            <a:lvl3pPr defTabSz="901700" eaLnBrk="0" hangingPunct="0">
              <a:defRPr>
                <a:solidFill>
                  <a:schemeClr val="tx1"/>
                </a:solidFill>
                <a:latin typeface="Arial" panose="020B0604020202020204" pitchFamily="34" charset="0"/>
                <a:cs typeface="Arial" panose="020B0604020202020204" pitchFamily="34" charset="0"/>
              </a:defRPr>
            </a:lvl3pPr>
            <a:lvl4pPr defTabSz="901700" eaLnBrk="0" hangingPunct="0">
              <a:defRPr>
                <a:solidFill>
                  <a:schemeClr val="tx1"/>
                </a:solidFill>
                <a:latin typeface="Arial" panose="020B0604020202020204" pitchFamily="34" charset="0"/>
                <a:cs typeface="Arial" panose="020B0604020202020204" pitchFamily="34" charset="0"/>
              </a:defRPr>
            </a:lvl4pPr>
            <a:lvl5pPr defTabSz="901700" eaLnBrk="0" hangingPunct="0">
              <a:defRPr>
                <a:solidFill>
                  <a:schemeClr val="tx1"/>
                </a:solidFill>
                <a:latin typeface="Arial" panose="020B0604020202020204" pitchFamily="34" charset="0"/>
                <a:cs typeface="Arial" panose="020B0604020202020204" pitchFamily="34" charset="0"/>
              </a:defRPr>
            </a:lvl5pPr>
            <a:lvl6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defTabSz="9017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r>
              <a:rPr lang="id-ID" sz="2100" b="1" dirty="0">
                <a:solidFill>
                  <a:srgbClr val="FFFFFF"/>
                </a:solidFill>
                <a:latin typeface="Arial Rounded MT Bold" pitchFamily="34" charset="0"/>
              </a:rPr>
              <a:t>PERSIAPAN</a:t>
            </a:r>
            <a:endParaRPr lang="en-US" sz="2100" b="1" dirty="0">
              <a:solidFill>
                <a:srgbClr val="FFFFFF"/>
              </a:solidFill>
              <a:latin typeface="Arial Rounded MT Bold" pitchFamily="34" charset="0"/>
            </a:endParaRPr>
          </a:p>
        </p:txBody>
      </p:sp>
      <p:sp>
        <p:nvSpPr>
          <p:cNvPr id="9" name="TextBox 8"/>
          <p:cNvSpPr txBox="1">
            <a:spLocks noChangeArrowheads="1"/>
          </p:cNvSpPr>
          <p:nvPr/>
        </p:nvSpPr>
        <p:spPr bwMode="auto">
          <a:xfrm>
            <a:off x="81643" y="2065566"/>
            <a:ext cx="5844449" cy="4797730"/>
          </a:xfrm>
          <a:prstGeom prst="rect">
            <a:avLst/>
          </a:prstGeom>
          <a:solidFill>
            <a:schemeClr val="accent1">
              <a:lumMod val="60000"/>
              <a:lumOff val="40000"/>
            </a:schemeClr>
          </a:solidFill>
          <a:ln w="9525">
            <a:solidFill>
              <a:schemeClr val="accent1"/>
            </a:solidFill>
            <a:prstDash val="dashDot"/>
            <a:miter lim="800000"/>
            <a:headEnd/>
            <a:tailEnd/>
          </a:ln>
          <a:extLst/>
        </p:spPr>
        <p:txBody>
          <a:bodyPr wrap="square" lIns="87889" tIns="43945" rIns="87889" bIns="43945">
            <a:spAutoFit/>
          </a:bodyPr>
          <a:lstStyle>
            <a:lvl1pPr marL="338138" indent="-338138" defTabSz="901700">
              <a:defRPr>
                <a:solidFill>
                  <a:schemeClr val="tx1"/>
                </a:solidFill>
                <a:latin typeface="Calibri" panose="020F0502020204030204" pitchFamily="34" charset="0"/>
                <a:ea typeface="MS PGothic" panose="020B0600070205080204" pitchFamily="34" charset="-128"/>
              </a:defRPr>
            </a:lvl1pPr>
            <a:lvl2pPr marL="742950" indent="-285750" defTabSz="901700">
              <a:defRPr>
                <a:solidFill>
                  <a:schemeClr val="tx1"/>
                </a:solidFill>
                <a:latin typeface="Calibri" panose="020F0502020204030204" pitchFamily="34" charset="0"/>
                <a:ea typeface="MS PGothic" panose="020B0600070205080204" pitchFamily="34" charset="-128"/>
              </a:defRPr>
            </a:lvl2pPr>
            <a:lvl3pPr marL="1143000" indent="-228600" defTabSz="901700">
              <a:defRPr>
                <a:solidFill>
                  <a:schemeClr val="tx1"/>
                </a:solidFill>
                <a:latin typeface="Calibri" panose="020F0502020204030204" pitchFamily="34" charset="0"/>
                <a:ea typeface="MS PGothic" panose="020B0600070205080204" pitchFamily="34" charset="-128"/>
              </a:defRPr>
            </a:lvl3pPr>
            <a:lvl4pPr marL="1600200" indent="-228600" defTabSz="901700">
              <a:defRPr>
                <a:solidFill>
                  <a:schemeClr val="tx1"/>
                </a:solidFill>
                <a:latin typeface="Calibri" panose="020F0502020204030204" pitchFamily="34" charset="0"/>
                <a:ea typeface="MS PGothic" panose="020B0600070205080204" pitchFamily="34" charset="-128"/>
              </a:defRPr>
            </a:lvl4pPr>
            <a:lvl5pPr marL="2057400" indent="-228600" defTabSz="901700">
              <a:defRPr>
                <a:solidFill>
                  <a:schemeClr val="tx1"/>
                </a:solidFill>
                <a:latin typeface="Calibri" panose="020F0502020204030204" pitchFamily="34" charset="0"/>
                <a:ea typeface="MS PGothic" panose="020B0600070205080204" pitchFamily="34" charset="-128"/>
              </a:defRPr>
            </a:lvl5pPr>
            <a:lvl6pPr marL="2514600" indent="-228600" defTabSz="901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01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01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017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Calibri Light" panose="020F0302020204030204" pitchFamily="34" charset="0"/>
              <a:buAutoNum type="arabicPeriod"/>
            </a:pPr>
            <a:r>
              <a:rPr lang="en-US" altLang="id-ID" b="1" dirty="0" err="1">
                <a:latin typeface="Calibri"/>
                <a:ea typeface="SimSun" panose="02010600030101010101" pitchFamily="2" charset="-122"/>
              </a:rPr>
              <a:t>Melakukan</a:t>
            </a:r>
            <a:r>
              <a:rPr lang="en-US" altLang="id-ID" b="1" dirty="0">
                <a:latin typeface="Calibri"/>
                <a:ea typeface="SimSun" panose="02010600030101010101" pitchFamily="2" charset="-122"/>
              </a:rPr>
              <a:t> Mapping/</a:t>
            </a:r>
            <a:r>
              <a:rPr lang="en-US" altLang="id-ID" b="1" dirty="0" err="1">
                <a:latin typeface="Calibri"/>
                <a:ea typeface="SimSun" panose="02010600030101010101" pitchFamily="2" charset="-122"/>
              </a:rPr>
              <a:t>Hitung</a:t>
            </a:r>
            <a:r>
              <a:rPr lang="en-US" altLang="id-ID" b="1" dirty="0">
                <a:latin typeface="Calibri"/>
                <a:ea typeface="SimSun" panose="02010600030101010101" pitchFamily="2" charset="-122"/>
              </a:rPr>
              <a:t> SDM, </a:t>
            </a:r>
            <a:r>
              <a:rPr lang="en-US" altLang="id-ID" b="1" dirty="0" err="1">
                <a:latin typeface="Calibri"/>
                <a:ea typeface="SimSun" panose="02010600030101010101" pitchFamily="2" charset="-122"/>
              </a:rPr>
              <a:t>Sarana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prasarana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dan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Alat</a:t>
            </a:r>
            <a:r>
              <a:rPr lang="en-US" altLang="id-ID" b="1" dirty="0">
                <a:latin typeface="Calibri"/>
                <a:ea typeface="SimSun" panose="02010600030101010101" pitchFamily="2" charset="-122"/>
              </a:rPr>
              <a:t> yang </a:t>
            </a:r>
            <a:r>
              <a:rPr lang="en-US" altLang="id-ID" b="1" dirty="0" err="1">
                <a:latin typeface="Calibri"/>
                <a:ea typeface="SimSun" panose="02010600030101010101" pitchFamily="2" charset="-122"/>
              </a:rPr>
              <a:t>ada</a:t>
            </a:r>
            <a:endParaRPr lang="en-US" altLang="id-ID" b="1" dirty="0">
              <a:latin typeface="Calibri"/>
              <a:ea typeface="SimSun" panose="02010600030101010101" pitchFamily="2" charset="-122"/>
            </a:endParaRPr>
          </a:p>
          <a:p>
            <a:pPr>
              <a:buFont typeface="Calibri Light" panose="020F0302020204030204" pitchFamily="34" charset="0"/>
              <a:buAutoNum type="arabicPeriod"/>
            </a:pPr>
            <a:r>
              <a:rPr lang="en-US" altLang="id-ID" b="1" dirty="0" err="1">
                <a:latin typeface="Calibri"/>
                <a:ea typeface="SimSun" panose="02010600030101010101" pitchFamily="2" charset="-122"/>
              </a:rPr>
              <a:t>Mengidentifikasi</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sasaran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dan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menetapkan</a:t>
            </a:r>
            <a:r>
              <a:rPr lang="en-US" altLang="id-ID" b="1" dirty="0">
                <a:latin typeface="Calibri"/>
                <a:ea typeface="SimSun" panose="02010600030101010101" pitchFamily="2" charset="-122"/>
              </a:rPr>
              <a:t> target </a:t>
            </a:r>
            <a:r>
              <a:rPr lang="en-US" altLang="id-ID" b="1" dirty="0" err="1">
                <a:latin typeface="Calibri"/>
                <a:ea typeface="SimSun" panose="02010600030101010101" pitchFamily="2" charset="-122"/>
              </a:rPr>
              <a:t>dalam</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masyarakat</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serta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menghitung</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akses</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masyarakat</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terhadap</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pelayanan</a:t>
            </a:r>
            <a:r>
              <a:rPr lang="en-US" altLang="id-ID" b="1" dirty="0">
                <a:latin typeface="Calibri"/>
                <a:ea typeface="SimSun" panose="02010600030101010101" pitchFamily="2" charset="-122"/>
              </a:rPr>
              <a:t> yang </a:t>
            </a:r>
            <a:r>
              <a:rPr lang="en-US" altLang="id-ID" b="1" dirty="0" err="1">
                <a:latin typeface="Calibri"/>
                <a:ea typeface="SimSun" panose="02010600030101010101" pitchFamily="2" charset="-122"/>
              </a:rPr>
              <a:t>ada</a:t>
            </a:r>
            <a:endParaRPr lang="en-US" altLang="id-ID" b="1" dirty="0">
              <a:latin typeface="Calibri"/>
              <a:ea typeface="SimSun" panose="02010600030101010101" pitchFamily="2" charset="-122"/>
            </a:endParaRPr>
          </a:p>
          <a:p>
            <a:pPr>
              <a:buFont typeface="Calibri Light" panose="020F0302020204030204" pitchFamily="34" charset="0"/>
              <a:buAutoNum type="arabicPeriod"/>
            </a:pPr>
            <a:r>
              <a:rPr lang="en-US" altLang="id-ID" b="1" dirty="0" err="1">
                <a:latin typeface="Calibri"/>
                <a:ea typeface="SimSun" panose="02010600030101010101" pitchFamily="2" charset="-122"/>
              </a:rPr>
              <a:t>Menyusun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dan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memasukan</a:t>
            </a:r>
            <a:r>
              <a:rPr lang="en-US" altLang="id-ID" b="1" dirty="0">
                <a:latin typeface="Calibri"/>
                <a:ea typeface="SimSun" panose="02010600030101010101" pitchFamily="2" charset="-122"/>
              </a:rPr>
              <a:t> SPM </a:t>
            </a:r>
            <a:r>
              <a:rPr lang="en-US" altLang="id-ID" b="1" dirty="0" err="1">
                <a:latin typeface="Calibri"/>
                <a:ea typeface="SimSun" panose="02010600030101010101" pitchFamily="2" charset="-122"/>
              </a:rPr>
              <a:t>dalam</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Renstrada</a:t>
            </a:r>
            <a:r>
              <a:rPr lang="en-US" altLang="id-ID" b="1" dirty="0">
                <a:latin typeface="Calibri"/>
                <a:ea typeface="SimSun" panose="02010600030101010101" pitchFamily="2" charset="-122"/>
              </a:rPr>
              <a:t>, RKPD, RKSKPD</a:t>
            </a:r>
          </a:p>
          <a:p>
            <a:pPr>
              <a:buFont typeface="Calibri Light" panose="020F0302020204030204" pitchFamily="34" charset="0"/>
              <a:buAutoNum type="arabicPeriod"/>
            </a:pPr>
            <a:r>
              <a:rPr lang="en-US" altLang="id-ID" b="1" dirty="0" err="1">
                <a:latin typeface="Calibri"/>
                <a:ea typeface="SimSun" panose="02010600030101010101" pitchFamily="2" charset="-122"/>
              </a:rPr>
              <a:t>Menyiapkan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Perda</a:t>
            </a:r>
            <a:r>
              <a:rPr lang="en-US" altLang="id-ID" b="1" dirty="0">
                <a:latin typeface="Calibri"/>
                <a:ea typeface="SimSun" panose="02010600030101010101" pitchFamily="2" charset="-122"/>
              </a:rPr>
              <a:t>/</a:t>
            </a:r>
            <a:r>
              <a:rPr lang="en-US" altLang="id-ID" b="1" dirty="0" err="1">
                <a:latin typeface="Calibri"/>
                <a:ea typeface="SimSun" panose="02010600030101010101" pitchFamily="2" charset="-122"/>
              </a:rPr>
              <a:t>Juknis</a:t>
            </a:r>
            <a:r>
              <a:rPr lang="en-US" altLang="id-ID" b="1" dirty="0">
                <a:latin typeface="Calibri"/>
                <a:ea typeface="SimSun" panose="02010600030101010101" pitchFamily="2" charset="-122"/>
              </a:rPr>
              <a:t>  yang </a:t>
            </a:r>
            <a:r>
              <a:rPr lang="en-US" altLang="id-ID" b="1" dirty="0" err="1">
                <a:latin typeface="Calibri"/>
                <a:ea typeface="SimSun" panose="02010600030101010101" pitchFamily="2" charset="-122"/>
              </a:rPr>
              <a:t>diperlukan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dalam</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pelaksanaan</a:t>
            </a:r>
            <a:endParaRPr lang="en-US" altLang="id-ID" b="1" dirty="0">
              <a:latin typeface="Calibri"/>
              <a:ea typeface="SimSun" panose="02010600030101010101" pitchFamily="2" charset="-122"/>
            </a:endParaRPr>
          </a:p>
          <a:p>
            <a:pPr>
              <a:buFont typeface="Calibri Light" panose="020F0302020204030204" pitchFamily="34" charset="0"/>
              <a:buAutoNum type="arabicPeriod"/>
            </a:pPr>
            <a:r>
              <a:rPr lang="id-ID" altLang="id-ID" b="1" dirty="0">
                <a:latin typeface="Calibri"/>
                <a:ea typeface="SimSun" panose="02010600030101010101" pitchFamily="2" charset="-122"/>
              </a:rPr>
              <a:t>Menyediakan </a:t>
            </a:r>
            <a:r>
              <a:rPr lang="en-US" altLang="id-ID" b="1" dirty="0" err="1">
                <a:latin typeface="Calibri"/>
                <a:ea typeface="SimSun" panose="02010600030101010101" pitchFamily="2" charset="-122"/>
              </a:rPr>
              <a:t>anggaran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untuk</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mendukung</a:t>
            </a:r>
            <a:r>
              <a:rPr lang="en-US" altLang="id-ID" b="1" dirty="0">
                <a:latin typeface="Calibri"/>
                <a:ea typeface="SimSun" panose="02010600030101010101" pitchFamily="2" charset="-122"/>
              </a:rPr>
              <a:t> SPM </a:t>
            </a:r>
            <a:r>
              <a:rPr lang="en-US" altLang="id-ID" b="1" dirty="0" err="1">
                <a:latin typeface="Calibri"/>
                <a:ea typeface="SimSun" panose="02010600030101010101" pitchFamily="2" charset="-122"/>
              </a:rPr>
              <a:t>dan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rencana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serta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cara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pemenuhannya</a:t>
            </a:r>
            <a:endParaRPr lang="en-US" altLang="id-ID" b="1" dirty="0">
              <a:latin typeface="Calibri"/>
              <a:ea typeface="SimSun" panose="02010600030101010101" pitchFamily="2" charset="-122"/>
            </a:endParaRPr>
          </a:p>
          <a:p>
            <a:pPr>
              <a:buFont typeface="Calibri Light" panose="020F0302020204030204" pitchFamily="34" charset="0"/>
              <a:buAutoNum type="arabicPeriod"/>
            </a:pPr>
            <a:r>
              <a:rPr lang="en-US" altLang="id-ID" b="1" dirty="0" err="1">
                <a:latin typeface="Calibri"/>
                <a:ea typeface="SimSun" panose="02010600030101010101" pitchFamily="2" charset="-122"/>
              </a:rPr>
              <a:t>Mengintegrasikan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Jamkesda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dengan</a:t>
            </a:r>
            <a:r>
              <a:rPr lang="en-US" altLang="id-ID" b="1" dirty="0">
                <a:latin typeface="Calibri"/>
                <a:ea typeface="SimSun" panose="02010600030101010101" pitchFamily="2" charset="-122"/>
              </a:rPr>
              <a:t> JKN</a:t>
            </a:r>
          </a:p>
          <a:p>
            <a:pPr>
              <a:buFont typeface="Calibri Light" panose="020F0302020204030204" pitchFamily="34" charset="0"/>
              <a:buAutoNum type="arabicPeriod"/>
            </a:pPr>
            <a:r>
              <a:rPr lang="en-US" altLang="id-ID" b="1" dirty="0" err="1">
                <a:latin typeface="Calibri"/>
                <a:ea typeface="SimSun" panose="02010600030101010101" pitchFamily="2" charset="-122"/>
              </a:rPr>
              <a:t>Melaksanakan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koordinasi</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lintas</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sektor</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dan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mengintegrasikan</a:t>
            </a:r>
            <a:r>
              <a:rPr lang="en-US" altLang="id-ID" b="1" dirty="0">
                <a:latin typeface="Calibri"/>
                <a:ea typeface="SimSun" panose="02010600030101010101" pitchFamily="2" charset="-122"/>
              </a:rPr>
              <a:t> program yang </a:t>
            </a:r>
            <a:r>
              <a:rPr lang="en-US" altLang="id-ID" b="1" dirty="0" err="1">
                <a:latin typeface="Calibri"/>
                <a:ea typeface="SimSun" panose="02010600030101010101" pitchFamily="2" charset="-122"/>
              </a:rPr>
              <a:t>ada</a:t>
            </a:r>
            <a:r>
              <a:rPr lang="en-US" altLang="id-ID" b="1" dirty="0">
                <a:latin typeface="Calibri"/>
                <a:ea typeface="SimSun" panose="02010600030101010101" pitchFamily="2" charset="-122"/>
              </a:rPr>
              <a:t> (PKH, Program air </a:t>
            </a:r>
            <a:r>
              <a:rPr lang="en-US" altLang="id-ID" b="1" dirty="0" err="1">
                <a:latin typeface="Calibri"/>
                <a:ea typeface="SimSun" panose="02010600030101010101" pitchFamily="2" charset="-122"/>
              </a:rPr>
              <a:t>bersih</a:t>
            </a:r>
            <a:r>
              <a:rPr lang="en-US" altLang="id-ID" b="1" dirty="0">
                <a:latin typeface="Calibri"/>
                <a:ea typeface="SimSun" panose="02010600030101010101" pitchFamily="2" charset="-122"/>
              </a:rPr>
              <a:t>, KB, ADD </a:t>
            </a:r>
            <a:r>
              <a:rPr lang="en-US" altLang="id-ID" b="1" dirty="0" err="1">
                <a:latin typeface="Calibri"/>
                <a:ea typeface="SimSun" panose="02010600030101010101" pitchFamily="2" charset="-122"/>
              </a:rPr>
              <a:t>dll</a:t>
            </a:r>
            <a:r>
              <a:rPr lang="en-US" altLang="id-ID" b="1" dirty="0">
                <a:latin typeface="Calibri"/>
                <a:ea typeface="SimSun" panose="02010600030101010101" pitchFamily="2" charset="-122"/>
              </a:rPr>
              <a:t>)</a:t>
            </a:r>
          </a:p>
          <a:p>
            <a:pPr>
              <a:buFont typeface="Calibri Light" panose="020F0302020204030204" pitchFamily="34" charset="0"/>
              <a:buAutoNum type="arabicPeriod"/>
            </a:pPr>
            <a:r>
              <a:rPr lang="en-US" altLang="id-ID" b="1" dirty="0" err="1">
                <a:latin typeface="Calibri"/>
                <a:ea typeface="SimSun" panose="02010600030101010101" pitchFamily="2" charset="-122"/>
              </a:rPr>
              <a:t>kerjasama</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dengan</a:t>
            </a:r>
            <a:r>
              <a:rPr lang="en-US" altLang="id-ID" b="1" dirty="0">
                <a:latin typeface="Calibri"/>
                <a:ea typeface="SimSun" panose="02010600030101010101" pitchFamily="2" charset="-122"/>
              </a:rPr>
              <a:t> </a:t>
            </a:r>
            <a:r>
              <a:rPr lang="en-US" altLang="id-ID" b="1" dirty="0" err="1">
                <a:latin typeface="Calibri"/>
                <a:ea typeface="SimSun" panose="02010600030101010101" pitchFamily="2" charset="-122"/>
              </a:rPr>
              <a:t>swasta</a:t>
            </a:r>
            <a:r>
              <a:rPr lang="en-US" altLang="id-ID" b="1" dirty="0">
                <a:latin typeface="Calibri"/>
                <a:ea typeface="SimSun" panose="02010600030101010101" pitchFamily="2" charset="-122"/>
              </a:rPr>
              <a:t>/stake holder yang </a:t>
            </a:r>
            <a:r>
              <a:rPr lang="en-US" altLang="id-ID" b="1" dirty="0" err="1">
                <a:latin typeface="Calibri"/>
                <a:ea typeface="SimSun" panose="02010600030101010101" pitchFamily="2" charset="-122"/>
              </a:rPr>
              <a:t>ada</a:t>
            </a:r>
            <a:endParaRPr lang="en-US" altLang="id-ID" b="1" dirty="0">
              <a:latin typeface="Calibri"/>
              <a:ea typeface="SimSun" panose="02010600030101010101" pitchFamily="2" charset="-122"/>
            </a:endParaRPr>
          </a:p>
          <a:p>
            <a:pPr>
              <a:buFont typeface="Calibri Light" panose="020F0302020204030204" pitchFamily="34" charset="0"/>
              <a:buAutoNum type="arabicPeriod"/>
            </a:pPr>
            <a:endParaRPr lang="id-ID" altLang="id-ID" b="1" dirty="0">
              <a:latin typeface="Calibri"/>
              <a:ea typeface="SimSun" panose="02010600030101010101" pitchFamily="2" charset="-122"/>
            </a:endParaRPr>
          </a:p>
        </p:txBody>
      </p:sp>
      <p:sp>
        <p:nvSpPr>
          <p:cNvPr id="10" name="TextBox 9"/>
          <p:cNvSpPr txBox="1">
            <a:spLocks noChangeArrowheads="1"/>
          </p:cNvSpPr>
          <p:nvPr/>
        </p:nvSpPr>
        <p:spPr bwMode="auto">
          <a:xfrm>
            <a:off x="6049736" y="2074766"/>
            <a:ext cx="5976257" cy="4489953"/>
          </a:xfrm>
          <a:prstGeom prst="rect">
            <a:avLst/>
          </a:prstGeom>
          <a:solidFill>
            <a:schemeClr val="accent3">
              <a:lumMod val="60000"/>
              <a:lumOff val="40000"/>
            </a:schemeClr>
          </a:solidFill>
          <a:ln w="9525">
            <a:solidFill>
              <a:schemeClr val="accent1"/>
            </a:solidFill>
            <a:prstDash val="dashDot"/>
            <a:miter lim="800000"/>
            <a:headEnd/>
            <a:tailEnd/>
          </a:ln>
          <a:extLst/>
        </p:spPr>
        <p:txBody>
          <a:bodyPr wrap="square" lIns="87889" tIns="43945" rIns="87889" bIns="43945">
            <a:spAutoFit/>
          </a:bodyPr>
          <a:lstStyle>
            <a:lvl1pPr marL="338138" indent="-338138" defTabSz="901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685800" indent="-228600" defTabSz="9017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defTabSz="9017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defTabSz="9017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defTabSz="9017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defTabSz="9017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defTabSz="9017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defTabSz="9017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defTabSz="9017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Font typeface="Calibri Light" panose="020F0302020204030204" pitchFamily="34" charset="0"/>
              <a:buAutoNum type="arabicPeriod"/>
              <a:defRPr/>
            </a:pPr>
            <a:r>
              <a:rPr lang="en-US" altLang="id-ID" sz="2200" b="1" dirty="0" err="1"/>
              <a:t>Melaksanakan</a:t>
            </a:r>
            <a:r>
              <a:rPr lang="en-US" altLang="id-ID" sz="2200" b="1" dirty="0"/>
              <a:t> </a:t>
            </a:r>
            <a:r>
              <a:rPr lang="en-US" altLang="id-ID" sz="2200" b="1" dirty="0" err="1"/>
              <a:t>peningkatan</a:t>
            </a:r>
            <a:r>
              <a:rPr lang="en-US" altLang="id-ID" sz="2200" b="1" dirty="0"/>
              <a:t> </a:t>
            </a:r>
            <a:r>
              <a:rPr lang="en-US" altLang="id-ID" sz="2200" b="1" dirty="0" err="1"/>
              <a:t>kapasitas</a:t>
            </a:r>
            <a:r>
              <a:rPr lang="en-US" altLang="id-ID" sz="2200" b="1" dirty="0"/>
              <a:t> /</a:t>
            </a:r>
            <a:r>
              <a:rPr lang="en-US" altLang="id-ID" sz="2200" b="1" dirty="0" err="1"/>
              <a:t>pelatihan</a:t>
            </a:r>
            <a:r>
              <a:rPr lang="en-US" altLang="id-ID" sz="2200" b="1" dirty="0"/>
              <a:t> SDM</a:t>
            </a:r>
          </a:p>
          <a:p>
            <a:pPr>
              <a:lnSpc>
                <a:spcPct val="100000"/>
              </a:lnSpc>
              <a:spcBef>
                <a:spcPct val="0"/>
              </a:spcBef>
              <a:buFont typeface="Calibri Light" panose="020F0302020204030204" pitchFamily="34" charset="0"/>
              <a:buAutoNum type="arabicPeriod"/>
              <a:defRPr/>
            </a:pPr>
            <a:r>
              <a:rPr lang="en-US" altLang="id-ID" sz="2200" b="1" dirty="0" err="1"/>
              <a:t>Mengintegrasikan</a:t>
            </a:r>
            <a:r>
              <a:rPr lang="en-US" altLang="id-ID" sz="2200" b="1" dirty="0"/>
              <a:t> SDM, </a:t>
            </a:r>
            <a:r>
              <a:rPr lang="en-US" altLang="id-ID" sz="2200" b="1" dirty="0" err="1"/>
              <a:t>kegiatan</a:t>
            </a:r>
            <a:r>
              <a:rPr lang="en-US" altLang="id-ID" sz="2200" b="1" dirty="0"/>
              <a:t> </a:t>
            </a:r>
            <a:r>
              <a:rPr lang="en-US" altLang="id-ID" sz="2200" b="1" dirty="0" err="1"/>
              <a:t>dan</a:t>
            </a:r>
            <a:r>
              <a:rPr lang="en-US" altLang="id-ID" sz="2200" b="1" dirty="0"/>
              <a:t> </a:t>
            </a:r>
            <a:r>
              <a:rPr lang="en-US" altLang="id-ID" sz="2200" b="1" dirty="0" err="1"/>
              <a:t>anggaran</a:t>
            </a:r>
            <a:r>
              <a:rPr lang="en-US" altLang="id-ID" sz="2200" b="1" dirty="0"/>
              <a:t> </a:t>
            </a:r>
            <a:r>
              <a:rPr lang="en-US" altLang="id-ID" sz="2200" b="1" dirty="0" err="1"/>
              <a:t>melalui</a:t>
            </a:r>
            <a:r>
              <a:rPr lang="en-US" altLang="id-ID" sz="2200" b="1" dirty="0"/>
              <a:t> </a:t>
            </a:r>
            <a:r>
              <a:rPr lang="en-US" altLang="id-ID" sz="2200" b="1" dirty="0" err="1"/>
              <a:t>pendekatan</a:t>
            </a:r>
            <a:r>
              <a:rPr lang="en-US" altLang="id-ID" sz="2200" b="1" dirty="0"/>
              <a:t> </a:t>
            </a:r>
            <a:r>
              <a:rPr lang="en-US" altLang="id-ID" sz="2200" b="1" dirty="0" err="1"/>
              <a:t>keluarga</a:t>
            </a:r>
            <a:endParaRPr lang="en-US" altLang="id-ID" sz="2200" b="1" dirty="0"/>
          </a:p>
          <a:p>
            <a:pPr>
              <a:lnSpc>
                <a:spcPct val="100000"/>
              </a:lnSpc>
              <a:spcBef>
                <a:spcPct val="0"/>
              </a:spcBef>
              <a:buFont typeface="Calibri Light" panose="020F0302020204030204" pitchFamily="34" charset="0"/>
              <a:buAutoNum type="arabicPeriod"/>
              <a:defRPr/>
            </a:pPr>
            <a:r>
              <a:rPr lang="en-US" altLang="id-ID" sz="2200" b="1" dirty="0" err="1"/>
              <a:t>Mendorong</a:t>
            </a:r>
            <a:r>
              <a:rPr lang="en-US" altLang="id-ID" sz="2200" b="1" dirty="0"/>
              <a:t> </a:t>
            </a:r>
            <a:r>
              <a:rPr lang="en-US" altLang="id-ID" sz="2200" b="1" dirty="0" err="1"/>
              <a:t>pelaksanaan</a:t>
            </a:r>
            <a:r>
              <a:rPr lang="en-US" altLang="id-ID" sz="2200" b="1" dirty="0"/>
              <a:t> </a:t>
            </a:r>
            <a:r>
              <a:rPr lang="en-US" altLang="id-ID" sz="2200" b="1" dirty="0" err="1"/>
              <a:t>Germas</a:t>
            </a:r>
            <a:r>
              <a:rPr lang="en-US" altLang="id-ID" sz="2200" b="1" dirty="0"/>
              <a:t> </a:t>
            </a:r>
            <a:r>
              <a:rPr lang="en-US" altLang="id-ID" sz="2200" b="1" dirty="0" err="1"/>
              <a:t>oleh</a:t>
            </a:r>
            <a:r>
              <a:rPr lang="en-US" altLang="id-ID" sz="2200" b="1" dirty="0"/>
              <a:t> </a:t>
            </a:r>
            <a:r>
              <a:rPr lang="en-US" altLang="id-ID" sz="2200" b="1" dirty="0" err="1"/>
              <a:t>seKtor</a:t>
            </a:r>
            <a:r>
              <a:rPr lang="en-US" altLang="id-ID" sz="2200" b="1" dirty="0"/>
              <a:t> lain</a:t>
            </a:r>
          </a:p>
          <a:p>
            <a:pPr>
              <a:lnSpc>
                <a:spcPct val="100000"/>
              </a:lnSpc>
              <a:spcBef>
                <a:spcPct val="0"/>
              </a:spcBef>
              <a:buFont typeface="Calibri Light" panose="020F0302020204030204" pitchFamily="34" charset="0"/>
              <a:buAutoNum type="arabicPeriod"/>
              <a:defRPr/>
            </a:pPr>
            <a:r>
              <a:rPr lang="en-US" altLang="id-ID" sz="2200" b="1" dirty="0"/>
              <a:t>M</a:t>
            </a:r>
            <a:r>
              <a:rPr lang="id-ID" altLang="id-ID" sz="2200" b="1" dirty="0"/>
              <a:t>elakukan pengolahan data  </a:t>
            </a:r>
            <a:r>
              <a:rPr lang="en-US" altLang="id-ID" sz="2200" b="1" dirty="0" err="1"/>
              <a:t>dan</a:t>
            </a:r>
            <a:r>
              <a:rPr lang="en-US" altLang="id-ID" sz="2200" b="1" dirty="0"/>
              <a:t> </a:t>
            </a:r>
            <a:r>
              <a:rPr lang="en-US" altLang="id-ID" sz="2200" b="1" dirty="0" err="1"/>
              <a:t>tindak</a:t>
            </a:r>
            <a:r>
              <a:rPr lang="en-US" altLang="id-ID" sz="2200" b="1" dirty="0"/>
              <a:t> </a:t>
            </a:r>
            <a:r>
              <a:rPr lang="en-US" altLang="id-ID" sz="2200" b="1" dirty="0" err="1"/>
              <a:t>lanjut</a:t>
            </a:r>
            <a:r>
              <a:rPr lang="en-US" altLang="id-ID" sz="2200" b="1" dirty="0"/>
              <a:t> </a:t>
            </a:r>
            <a:r>
              <a:rPr lang="en-US" altLang="id-ID" sz="2200" b="1" dirty="0" err="1"/>
              <a:t>hasil</a:t>
            </a:r>
            <a:r>
              <a:rPr lang="en-US" altLang="id-ID" sz="2200" b="1" dirty="0"/>
              <a:t> </a:t>
            </a:r>
            <a:r>
              <a:rPr lang="en-US" altLang="id-ID" sz="2200" b="1" i="1" dirty="0"/>
              <a:t>mapping</a:t>
            </a:r>
            <a:r>
              <a:rPr lang="en-US" altLang="id-ID" sz="2200" b="1" dirty="0"/>
              <a:t> </a:t>
            </a:r>
            <a:r>
              <a:rPr lang="en-US" altLang="id-ID" sz="2200" b="1" dirty="0" err="1"/>
              <a:t>pendekatan</a:t>
            </a:r>
            <a:r>
              <a:rPr lang="en-US" altLang="id-ID" sz="2200" b="1" dirty="0"/>
              <a:t> </a:t>
            </a:r>
            <a:r>
              <a:rPr lang="en-US" altLang="id-ID" sz="2200" b="1" dirty="0" err="1"/>
              <a:t>keluarga</a:t>
            </a:r>
            <a:endParaRPr lang="id-ID" altLang="id-ID" sz="2200" b="1" dirty="0"/>
          </a:p>
          <a:p>
            <a:pPr>
              <a:lnSpc>
                <a:spcPct val="100000"/>
              </a:lnSpc>
              <a:spcBef>
                <a:spcPct val="0"/>
              </a:spcBef>
              <a:buFont typeface="Calibri Light" panose="020F0302020204030204" pitchFamily="34" charset="0"/>
              <a:buAutoNum type="arabicPeriod"/>
              <a:defRPr/>
            </a:pPr>
            <a:r>
              <a:rPr lang="en-US" altLang="id-ID" sz="2200" b="1" dirty="0"/>
              <a:t>M</a:t>
            </a:r>
            <a:r>
              <a:rPr lang="id-ID" altLang="id-ID" sz="2200" b="1" dirty="0"/>
              <a:t>embina dan melakukan koordinasi dengan dinas kesehatan kabupaten/kota</a:t>
            </a:r>
            <a:r>
              <a:rPr lang="en-US" altLang="id-ID" sz="2200" b="1" dirty="0"/>
              <a:t> </a:t>
            </a:r>
            <a:r>
              <a:rPr lang="id-ID" altLang="id-ID" sz="2200" b="1" dirty="0"/>
              <a:t>dalam  proses</a:t>
            </a:r>
            <a:r>
              <a:rPr lang="en-US" altLang="id-ID" sz="2200" b="1" dirty="0"/>
              <a:t> </a:t>
            </a:r>
            <a:r>
              <a:rPr lang="id-ID" altLang="id-ID" sz="2200" b="1" dirty="0"/>
              <a:t>kegiatan</a:t>
            </a:r>
            <a:endParaRPr lang="en-AU" altLang="id-ID" sz="2200" b="1" dirty="0"/>
          </a:p>
          <a:p>
            <a:pPr>
              <a:lnSpc>
                <a:spcPct val="100000"/>
              </a:lnSpc>
              <a:spcBef>
                <a:spcPct val="0"/>
              </a:spcBef>
              <a:buFont typeface="Calibri Light" panose="020F0302020204030204" pitchFamily="34" charset="0"/>
              <a:buAutoNum type="arabicPeriod"/>
              <a:defRPr/>
            </a:pPr>
            <a:r>
              <a:rPr lang="en-AU" sz="2200" b="1" dirty="0" err="1"/>
              <a:t>Koordinasi</a:t>
            </a:r>
            <a:r>
              <a:rPr lang="en-AU" sz="2200" b="1" dirty="0"/>
              <a:t> </a:t>
            </a:r>
            <a:r>
              <a:rPr lang="en-AU" sz="2200" b="1" dirty="0" err="1"/>
              <a:t>dengan</a:t>
            </a:r>
            <a:r>
              <a:rPr lang="en-AU" sz="2200" b="1" dirty="0"/>
              <a:t> </a:t>
            </a:r>
            <a:r>
              <a:rPr lang="en-AU" sz="2200" b="1" dirty="0" err="1"/>
              <a:t>Provinsi</a:t>
            </a:r>
            <a:r>
              <a:rPr lang="en-AU" sz="2200" b="1" dirty="0"/>
              <a:t> </a:t>
            </a:r>
            <a:r>
              <a:rPr lang="en-AU" sz="2200" b="1" dirty="0" err="1"/>
              <a:t>dan</a:t>
            </a:r>
            <a:r>
              <a:rPr lang="en-AU" sz="2200" b="1" dirty="0"/>
              <a:t> </a:t>
            </a:r>
            <a:r>
              <a:rPr lang="en-AU" sz="2200" b="1" dirty="0" err="1"/>
              <a:t>Pusat</a:t>
            </a:r>
            <a:r>
              <a:rPr lang="en-AU" sz="2200" b="1" dirty="0"/>
              <a:t> </a:t>
            </a:r>
            <a:r>
              <a:rPr lang="en-AU" sz="2200" b="1" dirty="0" err="1"/>
              <a:t>untuk</a:t>
            </a:r>
            <a:r>
              <a:rPr lang="en-AU" sz="2200" b="1" dirty="0"/>
              <a:t> </a:t>
            </a:r>
            <a:r>
              <a:rPr lang="en-AU" sz="2200" b="1" dirty="0" err="1"/>
              <a:t>permasalahan</a:t>
            </a:r>
            <a:r>
              <a:rPr lang="en-AU" sz="2200" b="1" dirty="0"/>
              <a:t> yang </a:t>
            </a:r>
            <a:r>
              <a:rPr lang="en-AU" sz="2200" b="1" dirty="0" err="1"/>
              <a:t>bersifat</a:t>
            </a:r>
            <a:r>
              <a:rPr lang="en-AU" sz="2200" b="1" dirty="0"/>
              <a:t> </a:t>
            </a:r>
            <a:r>
              <a:rPr lang="en-AU" sz="2200" b="1" dirty="0" err="1"/>
              <a:t>mendasar</a:t>
            </a:r>
            <a:endParaRPr lang="en-US" sz="2200" b="1" dirty="0"/>
          </a:p>
        </p:txBody>
      </p:sp>
    </p:spTree>
    <p:extLst>
      <p:ext uri="{BB962C8B-B14F-4D97-AF65-F5344CB8AC3E}">
        <p14:creationId xmlns:p14="http://schemas.microsoft.com/office/powerpoint/2010/main" val="94648890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D7BE27B-5274-4054-A4B7-E139D7751EC7}"/>
              </a:ext>
            </a:extLst>
          </p:cNvPr>
          <p:cNvSpPr>
            <a:spLocks noGrp="1"/>
          </p:cNvSpPr>
          <p:nvPr>
            <p:ph idx="1"/>
          </p:nvPr>
        </p:nvSpPr>
        <p:spPr>
          <a:xfrm>
            <a:off x="2785081" y="2254214"/>
            <a:ext cx="7517624" cy="21236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id-ID" alt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Sinergi Program Prioritas dan Sandar Pelayanan Minimal (SPM) #Kesehatan </a:t>
            </a:r>
          </a:p>
        </p:txBody>
      </p:sp>
      <p:sp>
        <p:nvSpPr>
          <p:cNvPr id="5" name="TextBox 4">
            <a:extLst>
              <a:ext uri="{FF2B5EF4-FFF2-40B4-BE49-F238E27FC236}">
                <a16:creationId xmlns:a16="http://schemas.microsoft.com/office/drawing/2014/main" id="{9DDBE980-5F34-4582-BDF8-0CF4591B764B}"/>
              </a:ext>
            </a:extLst>
          </p:cNvPr>
          <p:cNvSpPr txBox="1"/>
          <p:nvPr/>
        </p:nvSpPr>
        <p:spPr>
          <a:xfrm>
            <a:off x="1516720" y="2161881"/>
            <a:ext cx="1268361"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d-ID" sz="13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3</a:t>
            </a:r>
          </a:p>
        </p:txBody>
      </p:sp>
    </p:spTree>
    <p:extLst>
      <p:ext uri="{BB962C8B-B14F-4D97-AF65-F5344CB8AC3E}">
        <p14:creationId xmlns:p14="http://schemas.microsoft.com/office/powerpoint/2010/main" val="659982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739F634-8CF7-4811-B3C3-D01442BCB929}"/>
              </a:ext>
            </a:extLst>
          </p:cNvPr>
          <p:cNvGrpSpPr/>
          <p:nvPr/>
        </p:nvGrpSpPr>
        <p:grpSpPr>
          <a:xfrm>
            <a:off x="1878527" y="1724572"/>
            <a:ext cx="10069314" cy="4391093"/>
            <a:chOff x="856192" y="1772335"/>
            <a:chExt cx="11450666" cy="4391093"/>
          </a:xfrm>
        </p:grpSpPr>
        <p:sp>
          <p:nvSpPr>
            <p:cNvPr id="5" name="Rectangle: Rounded Corners 4">
              <a:extLst>
                <a:ext uri="{FF2B5EF4-FFF2-40B4-BE49-F238E27FC236}">
                  <a16:creationId xmlns:a16="http://schemas.microsoft.com/office/drawing/2014/main" id="{DC8B638D-9E08-499B-A397-CA897EED3578}"/>
                </a:ext>
              </a:extLst>
            </p:cNvPr>
            <p:cNvSpPr/>
            <p:nvPr/>
          </p:nvSpPr>
          <p:spPr>
            <a:xfrm>
              <a:off x="6376080" y="2322072"/>
              <a:ext cx="1681515" cy="1159877"/>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solidFill>
                    <a:schemeClr val="tx1"/>
                  </a:solidFill>
                </a:rPr>
                <a:t>PIS PK</a:t>
              </a:r>
              <a:endParaRPr lang="en-US" sz="2400" b="1" dirty="0">
                <a:solidFill>
                  <a:schemeClr val="tx1"/>
                </a:solidFill>
              </a:endParaRPr>
            </a:p>
          </p:txBody>
        </p:sp>
        <p:sp>
          <p:nvSpPr>
            <p:cNvPr id="6" name="Rectangle: Rounded Corners 5">
              <a:extLst>
                <a:ext uri="{FF2B5EF4-FFF2-40B4-BE49-F238E27FC236}">
                  <a16:creationId xmlns:a16="http://schemas.microsoft.com/office/drawing/2014/main" id="{965CDC45-C138-441F-9357-55095B346E94}"/>
                </a:ext>
              </a:extLst>
            </p:cNvPr>
            <p:cNvSpPr/>
            <p:nvPr/>
          </p:nvSpPr>
          <p:spPr>
            <a:xfrm>
              <a:off x="6376080" y="4892140"/>
              <a:ext cx="1681515" cy="1159877"/>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rPr>
                <a:t>GERMAS</a:t>
              </a:r>
              <a:endParaRPr lang="en-US" sz="2000" dirty="0">
                <a:solidFill>
                  <a:schemeClr val="tx1"/>
                </a:solidFill>
              </a:endParaRPr>
            </a:p>
          </p:txBody>
        </p:sp>
        <p:sp>
          <p:nvSpPr>
            <p:cNvPr id="7" name="Rectangle: Rounded Corners 6">
              <a:extLst>
                <a:ext uri="{FF2B5EF4-FFF2-40B4-BE49-F238E27FC236}">
                  <a16:creationId xmlns:a16="http://schemas.microsoft.com/office/drawing/2014/main" id="{4E4FE946-D553-413D-A9C3-64EFBC8C109D}"/>
                </a:ext>
              </a:extLst>
            </p:cNvPr>
            <p:cNvSpPr/>
            <p:nvPr/>
          </p:nvSpPr>
          <p:spPr>
            <a:xfrm>
              <a:off x="6376080" y="3620852"/>
              <a:ext cx="1681515" cy="1159877"/>
            </a:xfrm>
            <a:prstGeom prst="round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rPr>
                <a:t>SPM</a:t>
              </a:r>
              <a:endParaRPr lang="en-US" sz="2800" b="1" dirty="0">
                <a:solidFill>
                  <a:schemeClr val="tx1"/>
                </a:solidFill>
              </a:endParaRPr>
            </a:p>
          </p:txBody>
        </p:sp>
        <p:graphicFrame>
          <p:nvGraphicFramePr>
            <p:cNvPr id="8" name="Diagram 7">
              <a:extLst>
                <a:ext uri="{FF2B5EF4-FFF2-40B4-BE49-F238E27FC236}">
                  <a16:creationId xmlns:a16="http://schemas.microsoft.com/office/drawing/2014/main" id="{0E089FEE-E178-4219-90C9-CC4A1D73FDBB}"/>
                </a:ext>
              </a:extLst>
            </p:cNvPr>
            <p:cNvGraphicFramePr/>
            <p:nvPr>
              <p:extLst/>
            </p:nvPr>
          </p:nvGraphicFramePr>
          <p:xfrm>
            <a:off x="856192" y="2475144"/>
            <a:ext cx="4449263" cy="3326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548BAD32-BA09-4D51-B47B-1C96BC761C82}"/>
                </a:ext>
              </a:extLst>
            </p:cNvPr>
            <p:cNvSpPr/>
            <p:nvPr/>
          </p:nvSpPr>
          <p:spPr>
            <a:xfrm>
              <a:off x="5145116" y="3157498"/>
              <a:ext cx="571081" cy="2045661"/>
            </a:xfrm>
            <a:prstGeom prst="rightArrow">
              <a:avLst>
                <a:gd name="adj1" fmla="val 50000"/>
                <a:gd name="adj2" fmla="val 4784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413BE65-ED75-4D5E-97E0-33E35B4B5F16}"/>
                </a:ext>
              </a:extLst>
            </p:cNvPr>
            <p:cNvSpPr/>
            <p:nvPr/>
          </p:nvSpPr>
          <p:spPr>
            <a:xfrm>
              <a:off x="6167426" y="2113066"/>
              <a:ext cx="2098824" cy="405036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014A988-7C10-43B6-84E1-85AC2BBC7142}"/>
                </a:ext>
              </a:extLst>
            </p:cNvPr>
            <p:cNvSpPr/>
            <p:nvPr/>
          </p:nvSpPr>
          <p:spPr>
            <a:xfrm>
              <a:off x="1010259" y="1772335"/>
              <a:ext cx="4071843" cy="4909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rPr>
                <a:t>PROGRAM DAN KEGIATAN PRIORITAS</a:t>
              </a:r>
              <a:endParaRPr lang="en-US" b="1" dirty="0">
                <a:solidFill>
                  <a:srgbClr val="FF0000"/>
                </a:solidFill>
              </a:endParaRPr>
            </a:p>
          </p:txBody>
        </p:sp>
        <p:sp>
          <p:nvSpPr>
            <p:cNvPr id="12" name="7-Point Star 3">
              <a:extLst>
                <a:ext uri="{FF2B5EF4-FFF2-40B4-BE49-F238E27FC236}">
                  <a16:creationId xmlns:a16="http://schemas.microsoft.com/office/drawing/2014/main" id="{674A897F-ABF7-4704-80EB-FA3C92970FEE}"/>
                </a:ext>
              </a:extLst>
            </p:cNvPr>
            <p:cNvSpPr/>
            <p:nvPr/>
          </p:nvSpPr>
          <p:spPr>
            <a:xfrm>
              <a:off x="9363728" y="3010918"/>
              <a:ext cx="2943130" cy="2121450"/>
            </a:xfrm>
            <a:prstGeom prst="star7">
              <a:avLst/>
            </a:prstGeom>
            <a:solidFill>
              <a:srgbClr val="000099"/>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id-ID" sz="1400" b="1" dirty="0">
                  <a:solidFill>
                    <a:srgbClr val="FFFF00"/>
                  </a:solidFill>
                </a:rPr>
                <a:t>PENCAPAIAN SASARAN PEMB. KESEHATAN</a:t>
              </a:r>
            </a:p>
          </p:txBody>
        </p:sp>
        <p:sp>
          <p:nvSpPr>
            <p:cNvPr id="13" name="Rectangle 12">
              <a:extLst>
                <a:ext uri="{FF2B5EF4-FFF2-40B4-BE49-F238E27FC236}">
                  <a16:creationId xmlns:a16="http://schemas.microsoft.com/office/drawing/2014/main" id="{78309E87-A6B9-4488-A732-543B6F28EB99}"/>
                </a:ext>
              </a:extLst>
            </p:cNvPr>
            <p:cNvSpPr>
              <a:spLocks noChangeArrowheads="1"/>
            </p:cNvSpPr>
            <p:nvPr/>
          </p:nvSpPr>
          <p:spPr bwMode="auto">
            <a:xfrm rot="5400000">
              <a:off x="4090639" y="4077354"/>
              <a:ext cx="3664786"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FF0000"/>
                  </a:solidFill>
                  <a:latin typeface="Berlin Sans FB Demi" panose="020E0802020502020306" pitchFamily="34" charset="0"/>
                </a:rPr>
                <a:t>TERINTEGRASI DAN TERKOORDINASI</a:t>
              </a:r>
              <a:endParaRPr lang="en-US" altLang="en-US" sz="1600" dirty="0">
                <a:latin typeface="Berlin Sans FB Demi" panose="020E0802020502020306" pitchFamily="34" charset="0"/>
              </a:endParaRPr>
            </a:p>
          </p:txBody>
        </p:sp>
      </p:grpSp>
      <p:sp>
        <p:nvSpPr>
          <p:cNvPr id="14" name="Arrow: Right 13">
            <a:extLst>
              <a:ext uri="{FF2B5EF4-FFF2-40B4-BE49-F238E27FC236}">
                <a16:creationId xmlns:a16="http://schemas.microsoft.com/office/drawing/2014/main" id="{B8F2A901-7A95-4E59-9B93-7E44C80FE1A3}"/>
              </a:ext>
            </a:extLst>
          </p:cNvPr>
          <p:cNvSpPr/>
          <p:nvPr/>
        </p:nvSpPr>
        <p:spPr>
          <a:xfrm>
            <a:off x="8500676" y="3059056"/>
            <a:ext cx="695671" cy="2182955"/>
          </a:xfrm>
          <a:prstGeom prst="rightArrow">
            <a:avLst>
              <a:gd name="adj1" fmla="val 50000"/>
              <a:gd name="adj2" fmla="val 462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082C79F-5BFE-4493-9132-B09311CECD97}"/>
              </a:ext>
            </a:extLst>
          </p:cNvPr>
          <p:cNvSpPr txBox="1"/>
          <p:nvPr/>
        </p:nvSpPr>
        <p:spPr>
          <a:xfrm>
            <a:off x="6639782" y="1539906"/>
            <a:ext cx="1989344" cy="369332"/>
          </a:xfrm>
          <a:prstGeom prst="rect">
            <a:avLst/>
          </a:prstGeom>
          <a:noFill/>
        </p:spPr>
        <p:txBody>
          <a:bodyPr wrap="square" rtlCol="0">
            <a:spAutoFit/>
          </a:bodyPr>
          <a:lstStyle/>
          <a:p>
            <a:r>
              <a:rPr lang="id-ID" b="1" dirty="0">
                <a:solidFill>
                  <a:srgbClr val="FF0000"/>
                </a:solidFill>
              </a:rPr>
              <a:t>IMPLEMENTASI</a:t>
            </a:r>
            <a:endParaRPr lang="en-US" b="1" dirty="0">
              <a:solidFill>
                <a:srgbClr val="FF0000"/>
              </a:solidFill>
            </a:endParaRPr>
          </a:p>
        </p:txBody>
      </p:sp>
      <p:sp>
        <p:nvSpPr>
          <p:cNvPr id="16" name="Rectangle 15">
            <a:extLst>
              <a:ext uri="{FF2B5EF4-FFF2-40B4-BE49-F238E27FC236}">
                <a16:creationId xmlns:a16="http://schemas.microsoft.com/office/drawing/2014/main" id="{09E84170-9344-4DEE-8E05-5A9B72B718BC}"/>
              </a:ext>
            </a:extLst>
          </p:cNvPr>
          <p:cNvSpPr/>
          <p:nvPr/>
        </p:nvSpPr>
        <p:spPr>
          <a:xfrm>
            <a:off x="244159" y="3636663"/>
            <a:ext cx="1346113" cy="1096590"/>
          </a:xfrm>
          <a:prstGeom prst="rect">
            <a:avLst/>
          </a:prstGeom>
          <a:solidFill>
            <a:srgbClr val="FFCC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chemeClr val="tx1"/>
                </a:solidFill>
              </a:rPr>
              <a:t>PENGUATAN SUBSISTEM KESEHATAN</a:t>
            </a:r>
            <a:endParaRPr lang="en-US" sz="1400" dirty="0">
              <a:solidFill>
                <a:schemeClr val="tx1"/>
              </a:solidFill>
            </a:endParaRPr>
          </a:p>
        </p:txBody>
      </p:sp>
      <p:sp>
        <p:nvSpPr>
          <p:cNvPr id="17" name="Arrow: Right 16">
            <a:extLst>
              <a:ext uri="{FF2B5EF4-FFF2-40B4-BE49-F238E27FC236}">
                <a16:creationId xmlns:a16="http://schemas.microsoft.com/office/drawing/2014/main" id="{8E7FAF27-D2BD-4EB2-9114-C5BE36ACA3B3}"/>
              </a:ext>
            </a:extLst>
          </p:cNvPr>
          <p:cNvSpPr/>
          <p:nvPr/>
        </p:nvSpPr>
        <p:spPr>
          <a:xfrm>
            <a:off x="1656327" y="3130196"/>
            <a:ext cx="502189" cy="2045661"/>
          </a:xfrm>
          <a:prstGeom prst="rightArrow">
            <a:avLst>
              <a:gd name="adj1" fmla="val 50000"/>
              <a:gd name="adj2" fmla="val 4784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79E23F5-386E-42B3-9940-F36C4DF2434E}"/>
              </a:ext>
            </a:extLst>
          </p:cNvPr>
          <p:cNvSpPr>
            <a:spLocks noGrp="1"/>
          </p:cNvSpPr>
          <p:nvPr>
            <p:ph type="title"/>
          </p:nvPr>
        </p:nvSpPr>
        <p:spPr/>
        <p:txBody>
          <a:bodyPr>
            <a:noAutofit/>
          </a:bodyPr>
          <a:lstStyle/>
          <a:p>
            <a:r>
              <a:rPr lang="id-ID" sz="3600" b="1" dirty="0">
                <a:solidFill>
                  <a:schemeClr val="tx1"/>
                </a:solidFill>
              </a:rPr>
              <a:t>SINERGI PROGRAM PRIORITAS DAN SPM </a:t>
            </a:r>
            <a:endParaRPr lang="en-US" sz="3600" b="1" dirty="0">
              <a:solidFill>
                <a:schemeClr val="tx1"/>
              </a:solidFill>
            </a:endParaRPr>
          </a:p>
        </p:txBody>
      </p:sp>
    </p:spTree>
    <p:extLst>
      <p:ext uri="{BB962C8B-B14F-4D97-AF65-F5344CB8AC3E}">
        <p14:creationId xmlns:p14="http://schemas.microsoft.com/office/powerpoint/2010/main" val="3277441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20A2EF-4EBB-41E8-B6C5-432B4BCE542D}"/>
              </a:ext>
            </a:extLst>
          </p:cNvPr>
          <p:cNvSpPr txBox="1">
            <a:spLocks noGrp="1"/>
          </p:cNvSpPr>
          <p:nvPr>
            <p:ph type="title"/>
          </p:nvPr>
        </p:nvSpPr>
        <p:spPr>
          <a:xfrm>
            <a:off x="963386" y="423894"/>
            <a:ext cx="10262507" cy="978729"/>
          </a:xfrm>
          <a:prstGeom prst="rect">
            <a:avLst/>
          </a:prstGeom>
          <a:noFill/>
        </p:spPr>
        <p:txBody>
          <a:bodyPr wrap="square" rtlCol="0">
            <a:spAutoFit/>
          </a:bodyPr>
          <a:lstStyle/>
          <a:p>
            <a:pPr algn="ctr"/>
            <a:r>
              <a:rPr lang="en-US" sz="3200" b="1" dirty="0">
                <a:solidFill>
                  <a:schemeClr val="tx1"/>
                </a:solidFill>
                <a:effectLst>
                  <a:outerShdw blurRad="38100" dist="38100" dir="2700000" algn="tl">
                    <a:srgbClr val="000000">
                      <a:alpha val="43137"/>
                    </a:srgbClr>
                  </a:outerShdw>
                </a:effectLst>
              </a:rPr>
              <a:t>ALUR PELAKSANAAN </a:t>
            </a:r>
            <a:r>
              <a:rPr lang="id-ID" sz="3200" b="1" dirty="0">
                <a:solidFill>
                  <a:schemeClr val="tx1"/>
                </a:solidFill>
                <a:effectLst>
                  <a:outerShdw blurRad="38100" dist="38100" dir="2700000" algn="tl">
                    <a:srgbClr val="000000">
                      <a:alpha val="43137"/>
                    </a:srgbClr>
                  </a:outerShdw>
                </a:effectLst>
              </a:rPr>
              <a:t>SPM, </a:t>
            </a:r>
            <a:r>
              <a:rPr lang="en-US" sz="3200" b="1" dirty="0">
                <a:solidFill>
                  <a:schemeClr val="tx1"/>
                </a:solidFill>
                <a:effectLst>
                  <a:outerShdw blurRad="38100" dist="38100" dir="2700000" algn="tl">
                    <a:srgbClr val="000000">
                      <a:alpha val="43137"/>
                    </a:srgbClr>
                  </a:outerShdw>
                </a:effectLst>
              </a:rPr>
              <a:t>PI</a:t>
            </a:r>
            <a:r>
              <a:rPr lang="id-ID" sz="3200" b="1" dirty="0">
                <a:solidFill>
                  <a:schemeClr val="tx1"/>
                </a:solidFill>
                <a:effectLst>
                  <a:outerShdw blurRad="38100" dist="38100" dir="2700000" algn="tl">
                    <a:srgbClr val="000000">
                      <a:alpha val="43137"/>
                    </a:srgbClr>
                  </a:outerShdw>
                </a:effectLst>
              </a:rPr>
              <a:t>S</a:t>
            </a:r>
            <a:r>
              <a:rPr lang="en-US" sz="3200" b="1" dirty="0">
                <a:solidFill>
                  <a:schemeClr val="tx1"/>
                </a:solidFill>
                <a:effectLst>
                  <a:outerShdw blurRad="38100" dist="38100" dir="2700000" algn="tl">
                    <a:srgbClr val="000000">
                      <a:alpha val="43137"/>
                    </a:srgbClr>
                  </a:outerShdw>
                </a:effectLst>
              </a:rPr>
              <a:t>-PK </a:t>
            </a:r>
            <a:r>
              <a:rPr lang="id-ID" sz="3200" b="1" dirty="0">
                <a:solidFill>
                  <a:schemeClr val="tx1"/>
                </a:solidFill>
                <a:effectLst>
                  <a:outerShdw blurRad="38100" dist="38100" dir="2700000" algn="tl">
                    <a:srgbClr val="000000">
                      <a:alpha val="43137"/>
                    </a:srgbClr>
                  </a:outerShdw>
                </a:effectLst>
              </a:rPr>
              <a:t>DAN </a:t>
            </a:r>
            <a:br>
              <a:rPr lang="id-ID" sz="3200" b="1" dirty="0">
                <a:solidFill>
                  <a:schemeClr val="tx1"/>
                </a:solidFill>
                <a:effectLst>
                  <a:outerShdw blurRad="38100" dist="38100" dir="2700000" algn="tl">
                    <a:srgbClr val="000000">
                      <a:alpha val="43137"/>
                    </a:srgbClr>
                  </a:outerShdw>
                </a:effectLst>
              </a:rPr>
            </a:br>
            <a:r>
              <a:rPr lang="en-US" sz="3200" b="1" dirty="0">
                <a:solidFill>
                  <a:schemeClr val="tx1"/>
                </a:solidFill>
                <a:effectLst>
                  <a:outerShdw blurRad="38100" dist="38100" dir="2700000" algn="tl">
                    <a:srgbClr val="000000">
                      <a:alpha val="43137"/>
                    </a:srgbClr>
                  </a:outerShdw>
                </a:effectLst>
              </a:rPr>
              <a:t>SUMBER-SUMBER PEMBIAYAAN </a:t>
            </a:r>
          </a:p>
        </p:txBody>
      </p:sp>
      <p:pic>
        <p:nvPicPr>
          <p:cNvPr id="4" name="Picture 4">
            <a:extLst>
              <a:ext uri="{FF2B5EF4-FFF2-40B4-BE49-F238E27FC236}">
                <a16:creationId xmlns:a16="http://schemas.microsoft.com/office/drawing/2014/main" id="{78CA1C9B-44E0-4437-A150-E608586291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26571" y="1850118"/>
            <a:ext cx="112585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AE35BA6-3663-460C-80B5-1255D1A6E214}"/>
              </a:ext>
            </a:extLst>
          </p:cNvPr>
          <p:cNvSpPr txBox="1"/>
          <p:nvPr/>
        </p:nvSpPr>
        <p:spPr>
          <a:xfrm>
            <a:off x="2931664" y="4299774"/>
            <a:ext cx="928360" cy="461665"/>
          </a:xfrm>
          <a:prstGeom prst="rect">
            <a:avLst/>
          </a:prstGeom>
          <a:noFill/>
        </p:spPr>
        <p:txBody>
          <a:bodyPr wrap="square" rtlCol="0">
            <a:spAutoFit/>
          </a:bodyPr>
          <a:lstStyle/>
          <a:p>
            <a:pPr algn="ctr"/>
            <a:r>
              <a:rPr lang="id-ID" sz="2400" b="1" dirty="0">
                <a:effectLst>
                  <a:outerShdw blurRad="38100" dist="38100" dir="2700000" algn="tl">
                    <a:srgbClr val="000000">
                      <a:alpha val="43137"/>
                    </a:srgbClr>
                  </a:outerShdw>
                </a:effectLst>
              </a:rPr>
              <a:t>SPM</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897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0D5C9-CBE6-4CC0-94E7-81A18548F4BB}"/>
              </a:ext>
            </a:extLst>
          </p:cNvPr>
          <p:cNvPicPr/>
          <p:nvPr/>
        </p:nvPicPr>
        <p:blipFill>
          <a:blip r:embed="rId3">
            <a:lum bright="10000"/>
          </a:blip>
          <a:srcRect l="2916" t="17278" r="2746" b="39517"/>
          <a:stretch>
            <a:fillRect/>
          </a:stretch>
        </p:blipFill>
        <p:spPr>
          <a:xfrm>
            <a:off x="2055866" y="2325890"/>
            <a:ext cx="7167913" cy="3017381"/>
          </a:xfrm>
          <a:prstGeom prst="rect">
            <a:avLst/>
          </a:prstGeom>
          <a:solidFill>
            <a:schemeClr val="tx2">
              <a:lumMod val="20000"/>
              <a:lumOff val="80000"/>
            </a:schemeClr>
          </a:solidFill>
          <a:ln>
            <a:noFill/>
          </a:ln>
        </p:spPr>
      </p:pic>
      <p:sp>
        <p:nvSpPr>
          <p:cNvPr id="5" name="Rectangle 4">
            <a:extLst>
              <a:ext uri="{FF2B5EF4-FFF2-40B4-BE49-F238E27FC236}">
                <a16:creationId xmlns:a16="http://schemas.microsoft.com/office/drawing/2014/main" id="{ACB9037C-FDCE-41E7-888B-EC4B3AAF9EAE}"/>
              </a:ext>
            </a:extLst>
          </p:cNvPr>
          <p:cNvSpPr/>
          <p:nvPr/>
        </p:nvSpPr>
        <p:spPr>
          <a:xfrm>
            <a:off x="1964362" y="1725725"/>
            <a:ext cx="7543800"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50" dirty="0">
                <a:ln w="11430"/>
                <a:solidFill>
                  <a:srgbClr val="009999"/>
                </a:solidFill>
                <a:effectLst>
                  <a:outerShdw blurRad="76200" dist="50800" dir="5400000" algn="tl" rotWithShape="0">
                    <a:srgbClr val="000000">
                      <a:alpha val="65000"/>
                    </a:srgbClr>
                  </a:outerShdw>
                </a:effectLst>
                <a:sym typeface="+mn-ea"/>
              </a:rPr>
              <a:t>TERIMA KASIH</a:t>
            </a:r>
          </a:p>
        </p:txBody>
      </p:sp>
    </p:spTree>
    <p:extLst>
      <p:ext uri="{BB962C8B-B14F-4D97-AF65-F5344CB8AC3E}">
        <p14:creationId xmlns:p14="http://schemas.microsoft.com/office/powerpoint/2010/main" val="402319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741" y="280422"/>
            <a:ext cx="10972800" cy="1143000"/>
          </a:xfrm>
        </p:spPr>
        <p:txBody>
          <a:bodyPr>
            <a:normAutofit/>
          </a:bodyPr>
          <a:lstStyle/>
          <a:p>
            <a:r>
              <a:rPr lang="en-US" altLang="en-US" b="1" dirty="0">
                <a:solidFill>
                  <a:schemeClr val="tx1"/>
                </a:solidFill>
                <a:latin typeface="Calibri" panose="020F0502020204030204" pitchFamily="34" charset="0"/>
                <a:cs typeface="Calibri" panose="020F0502020204030204" pitchFamily="34" charset="0"/>
              </a:rPr>
              <a:t>SISTEMATIKA</a:t>
            </a:r>
            <a:endParaRPr lang="en-US" dirty="0">
              <a:solidFill>
                <a:schemeClr val="tx1"/>
              </a:solidFill>
            </a:endParaRPr>
          </a:p>
        </p:txBody>
      </p:sp>
      <p:sp>
        <p:nvSpPr>
          <p:cNvPr id="6" name="Content Placeholder 2">
            <a:extLst>
              <a:ext uri="{FF2B5EF4-FFF2-40B4-BE49-F238E27FC236}">
                <a16:creationId xmlns:a16="http://schemas.microsoft.com/office/drawing/2014/main" id="{FDA0E8A2-1684-4EA9-AB75-2EEBE87E626B}"/>
              </a:ext>
            </a:extLst>
          </p:cNvPr>
          <p:cNvSpPr txBox="1">
            <a:spLocks/>
          </p:cNvSpPr>
          <p:nvPr/>
        </p:nvSpPr>
        <p:spPr>
          <a:xfrm>
            <a:off x="540741" y="1663114"/>
            <a:ext cx="9652671" cy="414496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marL="514350" indent="-514350">
              <a:buClr>
                <a:schemeClr val="tx1"/>
              </a:buClr>
              <a:buFont typeface="Calibri" panose="020F0502020204030204" pitchFamily="34" charset="0"/>
              <a:buAutoNum type="arabicPeriod"/>
            </a:pPr>
            <a:r>
              <a:rPr lang="en-SG" altLang="en-US" sz="3600" b="1" dirty="0">
                <a:solidFill>
                  <a:schemeClr val="tx1"/>
                </a:solidFill>
                <a:latin typeface="Calibri" panose="020F0502020204030204" pitchFamily="34" charset="0"/>
                <a:cs typeface="Calibri" panose="020F0502020204030204" pitchFamily="34" charset="0"/>
              </a:rPr>
              <a:t>PROGRAM DAN KEGIATAN PRIORITAS </a:t>
            </a:r>
            <a:r>
              <a:rPr lang="en-SG" altLang="en-US" sz="3600" b="1" dirty="0" err="1">
                <a:solidFill>
                  <a:schemeClr val="tx1"/>
                </a:solidFill>
                <a:latin typeface="Calibri" panose="020F0502020204030204" pitchFamily="34" charset="0"/>
                <a:cs typeface="Calibri" panose="020F0502020204030204" pitchFamily="34" charset="0"/>
              </a:rPr>
              <a:t>kesehatan</a:t>
            </a:r>
            <a:r>
              <a:rPr lang="en-SG" altLang="en-US" sz="3600" b="1" dirty="0">
                <a:solidFill>
                  <a:schemeClr val="tx1"/>
                </a:solidFill>
                <a:latin typeface="Calibri" panose="020F0502020204030204" pitchFamily="34" charset="0"/>
                <a:cs typeface="Calibri" panose="020F0502020204030204" pitchFamily="34" charset="0"/>
              </a:rPr>
              <a:t> </a:t>
            </a:r>
            <a:r>
              <a:rPr lang="id-ID" altLang="en-US" sz="3600" b="1" dirty="0">
                <a:solidFill>
                  <a:schemeClr val="tx1"/>
                </a:solidFill>
                <a:latin typeface="Calibri" panose="020F0502020204030204" pitchFamily="34" charset="0"/>
                <a:cs typeface="Calibri" panose="020F0502020204030204" pitchFamily="34" charset="0"/>
              </a:rPr>
              <a:t>dalam rkp </a:t>
            </a:r>
            <a:r>
              <a:rPr lang="en-SG" altLang="en-US" sz="3600" b="1" dirty="0">
                <a:solidFill>
                  <a:schemeClr val="tx1"/>
                </a:solidFill>
                <a:latin typeface="Calibri" panose="020F0502020204030204" pitchFamily="34" charset="0"/>
                <a:cs typeface="Calibri" panose="020F0502020204030204" pitchFamily="34" charset="0"/>
              </a:rPr>
              <a:t>TAHUN 2019</a:t>
            </a:r>
            <a:endParaRPr lang="en-US" altLang="en-US" sz="3600" b="1" dirty="0">
              <a:solidFill>
                <a:schemeClr val="tx1"/>
              </a:solidFill>
              <a:latin typeface="Calibri" panose="020F0502020204030204" pitchFamily="34" charset="0"/>
              <a:cs typeface="Calibri" panose="020F0502020204030204" pitchFamily="34" charset="0"/>
            </a:endParaRPr>
          </a:p>
          <a:p>
            <a:pPr marL="514350" indent="-514350">
              <a:buClr>
                <a:schemeClr val="tx1"/>
              </a:buClr>
              <a:buFont typeface="Calibri" panose="020F0502020204030204" pitchFamily="34" charset="0"/>
              <a:buAutoNum type="arabicPeriod"/>
            </a:pPr>
            <a:r>
              <a:rPr lang="id-ID" altLang="en-US" sz="3600" b="1" dirty="0">
                <a:solidFill>
                  <a:schemeClr val="tx1"/>
                </a:solidFill>
                <a:latin typeface="Calibri" panose="020F0502020204030204" pitchFamily="34" charset="0"/>
                <a:cs typeface="Calibri" panose="020F0502020204030204" pitchFamily="34" charset="0"/>
              </a:rPr>
              <a:t>Standar pelayanan minimal (spm) bidang kesehatan</a:t>
            </a:r>
          </a:p>
          <a:p>
            <a:pPr marL="514350" indent="-514350">
              <a:buClr>
                <a:schemeClr val="tx1"/>
              </a:buClr>
              <a:buFont typeface="Calibri" panose="020F0502020204030204" pitchFamily="34" charset="0"/>
              <a:buAutoNum type="arabicPeriod"/>
            </a:pPr>
            <a:r>
              <a:rPr lang="id-ID" altLang="en-US" sz="3600" b="1" dirty="0">
                <a:solidFill>
                  <a:schemeClr val="tx1"/>
                </a:solidFill>
                <a:latin typeface="Calibri" panose="020F0502020204030204" pitchFamily="34" charset="0"/>
                <a:cs typeface="Calibri" panose="020F0502020204030204" pitchFamily="34" charset="0"/>
              </a:rPr>
              <a:t>Sinergi program prioritas Kesehatan dan spm</a:t>
            </a:r>
          </a:p>
          <a:p>
            <a:pPr marL="514350" indent="-514350">
              <a:buFont typeface="Calibri" panose="020F0502020204030204" pitchFamily="34" charset="0"/>
              <a:buAutoNum type="arabicPeriod"/>
            </a:pPr>
            <a:endParaRPr lang="en-US" altLang="en-US" sz="3600" b="1" dirty="0"/>
          </a:p>
          <a:p>
            <a:pPr marL="514350" indent="-514350">
              <a:buFont typeface="Calibri" panose="020F0502020204030204" pitchFamily="34" charset="0"/>
              <a:buAutoNum type="arabicPeriod"/>
            </a:pPr>
            <a:endParaRPr lang="en-US" altLang="en-US" sz="3600" b="1" dirty="0"/>
          </a:p>
          <a:p>
            <a:pPr marL="514350" indent="-514350">
              <a:buFont typeface="Calibri" panose="020F0502020204030204" pitchFamily="34" charset="0"/>
              <a:buAutoNum type="arabicPeriod"/>
            </a:pPr>
            <a:endParaRPr lang="en-US" altLang="en-US" sz="3600" dirty="0"/>
          </a:p>
        </p:txBody>
      </p:sp>
    </p:spTree>
    <p:extLst>
      <p:ext uri="{BB962C8B-B14F-4D97-AF65-F5344CB8AC3E}">
        <p14:creationId xmlns:p14="http://schemas.microsoft.com/office/powerpoint/2010/main" val="682896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B09292-DA1A-4F85-AF95-A16E82BA1D70}"/>
              </a:ext>
            </a:extLst>
          </p:cNvPr>
          <p:cNvSpPr>
            <a:spLocks noGrp="1"/>
          </p:cNvSpPr>
          <p:nvPr>
            <p:ph idx="1"/>
          </p:nvPr>
        </p:nvSpPr>
        <p:spPr>
          <a:xfrm>
            <a:off x="2930481" y="2853328"/>
            <a:ext cx="6135553"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id-ID" alt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Program dan Kegiatan Prioritas Kesehatan # RKP 2019 </a:t>
            </a:r>
            <a:endParaRPr kumimoji="0" lang="en-US" alt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F8728844-255A-41AE-AD2B-34C42884C0F7}"/>
              </a:ext>
            </a:extLst>
          </p:cNvPr>
          <p:cNvSpPr txBox="1"/>
          <p:nvPr/>
        </p:nvSpPr>
        <p:spPr>
          <a:xfrm>
            <a:off x="1868770" y="2266579"/>
            <a:ext cx="1268361"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d-ID" sz="13800" b="1" i="0" u="none" strike="noStrike" kern="1200" cap="none" spc="0" normalizeH="0" baseline="0" noProof="0" dirty="0">
                <a:ln>
                  <a:noFill/>
                </a:ln>
                <a:solidFill>
                  <a:schemeClr val="tx2"/>
                </a:solidFill>
                <a:effectLst/>
                <a:uLnTx/>
                <a:uFillTx/>
                <a:latin typeface="Arial" pitchFamily="34" charset="0"/>
                <a:ea typeface="+mn-ea"/>
                <a:cs typeface="Arial" pitchFamily="34" charset="0"/>
              </a:rPr>
              <a:t>1</a:t>
            </a:r>
          </a:p>
        </p:txBody>
      </p:sp>
    </p:spTree>
    <p:extLst>
      <p:ext uri="{BB962C8B-B14F-4D97-AF65-F5344CB8AC3E}">
        <p14:creationId xmlns:p14="http://schemas.microsoft.com/office/powerpoint/2010/main" val="422126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ED2B4B1-6DF0-4508-9E28-AEB774C5EACB}"/>
              </a:ext>
            </a:extLst>
          </p:cNvPr>
          <p:cNvGraphicFramePr/>
          <p:nvPr>
            <p:extLst>
              <p:ext uri="{D42A27DB-BD31-4B8C-83A1-F6EECF244321}">
                <p14:modId xmlns:p14="http://schemas.microsoft.com/office/powerpoint/2010/main" val="3819880600"/>
              </p:ext>
            </p:extLst>
          </p:nvPr>
        </p:nvGraphicFramePr>
        <p:xfrm>
          <a:off x="212271" y="1526721"/>
          <a:ext cx="11797393" cy="4758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F755458B-28E8-4461-A0AE-461F6F275D79}"/>
              </a:ext>
            </a:extLst>
          </p:cNvPr>
          <p:cNvSpPr>
            <a:spLocks noGrp="1"/>
          </p:cNvSpPr>
          <p:nvPr>
            <p:ph type="title"/>
          </p:nvPr>
        </p:nvSpPr>
        <p:spPr>
          <a:xfrm>
            <a:off x="1807861" y="317248"/>
            <a:ext cx="9513282" cy="956381"/>
          </a:xfrm>
        </p:spPr>
        <p:txBody>
          <a:bodyPr>
            <a:noAutofit/>
          </a:bodyPr>
          <a:lstStyle/>
          <a:p>
            <a:r>
              <a:rPr lang="en-SG" sz="3600" b="1" dirty="0">
                <a:solidFill>
                  <a:schemeClr val="tx1"/>
                </a:solidFill>
                <a:effectLst>
                  <a:outerShdw blurRad="38100" dist="38100" dir="2700000" algn="tl">
                    <a:srgbClr val="000000">
                      <a:alpha val="43137"/>
                    </a:srgbClr>
                  </a:outerShdw>
                </a:effectLst>
                <a:latin typeface="+mn-lt"/>
                <a:cs typeface="Arial" panose="020B0604020202020204" pitchFamily="34" charset="0"/>
              </a:rPr>
              <a:t>ARAH KEBIJAKAN PEMBANGUNAN </a:t>
            </a:r>
            <a:r>
              <a:rPr lang="id-ID" sz="3600" b="1" dirty="0">
                <a:solidFill>
                  <a:schemeClr val="tx1"/>
                </a:solidFill>
                <a:effectLst>
                  <a:outerShdw blurRad="38100" dist="38100" dir="2700000" algn="tl">
                    <a:srgbClr val="000000">
                      <a:alpha val="43137"/>
                    </a:srgbClr>
                  </a:outerShdw>
                </a:effectLst>
                <a:latin typeface="+mn-lt"/>
                <a:cs typeface="Arial" panose="020B0604020202020204" pitchFamily="34" charset="0"/>
              </a:rPr>
              <a:t/>
            </a:r>
            <a:br>
              <a:rPr lang="id-ID" sz="3600" b="1" dirty="0">
                <a:solidFill>
                  <a:schemeClr val="tx1"/>
                </a:solidFill>
                <a:effectLst>
                  <a:outerShdw blurRad="38100" dist="38100" dir="2700000" algn="tl">
                    <a:srgbClr val="000000">
                      <a:alpha val="43137"/>
                    </a:srgbClr>
                  </a:outerShdw>
                </a:effectLst>
                <a:latin typeface="+mn-lt"/>
                <a:cs typeface="Arial" panose="020B0604020202020204" pitchFamily="34" charset="0"/>
              </a:rPr>
            </a:br>
            <a:r>
              <a:rPr lang="en-SG" sz="3600" b="1" dirty="0">
                <a:solidFill>
                  <a:schemeClr val="tx1"/>
                </a:solidFill>
                <a:effectLst>
                  <a:outerShdw blurRad="38100" dist="38100" dir="2700000" algn="tl">
                    <a:srgbClr val="000000">
                      <a:alpha val="43137"/>
                    </a:srgbClr>
                  </a:outerShdw>
                </a:effectLst>
                <a:latin typeface="+mn-lt"/>
                <a:cs typeface="Arial" panose="020B0604020202020204" pitchFamily="34" charset="0"/>
              </a:rPr>
              <a:t>KESEHATAN TAHUN 2019</a:t>
            </a:r>
          </a:p>
        </p:txBody>
      </p:sp>
    </p:spTree>
    <p:extLst>
      <p:ext uri="{BB962C8B-B14F-4D97-AF65-F5344CB8AC3E}">
        <p14:creationId xmlns:p14="http://schemas.microsoft.com/office/powerpoint/2010/main" val="1605167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718065"/>
            <a:ext cx="11409795" cy="3837841"/>
          </a:xfrm>
        </p:spPr>
        <p:txBody>
          <a:bodyPr>
            <a:noAutofit/>
          </a:bodyPr>
          <a:lstStyle/>
          <a:p>
            <a:pPr marL="742932" indent="-742932">
              <a:buFont typeface="+mj-lt"/>
              <a:buAutoNum type="arabicPeriod"/>
            </a:pPr>
            <a:r>
              <a:rPr lang="id-ID" sz="3600" dirty="0">
                <a:latin typeface="Arial" panose="020B0604020202020204" pitchFamily="34" charset="0"/>
                <a:cs typeface="Arial" panose="020B0604020202020204" pitchFamily="34" charset="0"/>
              </a:rPr>
              <a:t>Percepatan Eliminasi Tuberkulosis</a:t>
            </a:r>
          </a:p>
          <a:p>
            <a:pPr marL="0" indent="0">
              <a:buNone/>
            </a:pPr>
            <a:r>
              <a:rPr lang="id-ID" sz="2400" dirty="0">
                <a:solidFill>
                  <a:srgbClr val="FF0000"/>
                </a:solidFill>
                <a:latin typeface="Arial" pitchFamily="34" charset="0"/>
                <a:cs typeface="Arial" pitchFamily="34" charset="0"/>
              </a:rPr>
              <a:t>         </a:t>
            </a:r>
            <a:r>
              <a:rPr lang="id-ID" sz="2400" i="1" dirty="0">
                <a:latin typeface="Arial" pitchFamily="34" charset="0"/>
                <a:cs typeface="Arial" pitchFamily="34" charset="0"/>
              </a:rPr>
              <a:t>(Missing Cases, Compliance dan MDR-TB</a:t>
            </a:r>
            <a:r>
              <a:rPr lang="id-ID" sz="2400" i="1" dirty="0" smtClean="0">
                <a:latin typeface="Arial" pitchFamily="34" charset="0"/>
                <a:cs typeface="Arial" pitchFamily="34" charset="0"/>
              </a:rPr>
              <a:t>)</a:t>
            </a:r>
            <a:endParaRPr lang="id-ID" sz="2400" i="1" dirty="0">
              <a:latin typeface="Arial" pitchFamily="34" charset="0"/>
              <a:cs typeface="Arial" pitchFamily="34" charset="0"/>
            </a:endParaRPr>
          </a:p>
          <a:p>
            <a:pPr marL="742950" indent="-742950">
              <a:buFont typeface="Arial" pitchFamily="34" charset="0"/>
              <a:buAutoNum type="arabicPeriod" startAt="2"/>
            </a:pPr>
            <a:r>
              <a:rPr lang="id-ID" sz="4000" dirty="0">
                <a:latin typeface="Arial" pitchFamily="34" charset="0"/>
                <a:cs typeface="Arial" pitchFamily="34" charset="0"/>
              </a:rPr>
              <a:t>Peningkatan cakupan dan mutu imunisasi : </a:t>
            </a:r>
            <a:r>
              <a:rPr lang="id-ID" sz="2800" dirty="0">
                <a:latin typeface="Arial" pitchFamily="34" charset="0"/>
                <a:cs typeface="Arial" pitchFamily="34" charset="0"/>
              </a:rPr>
              <a:t>(Peningkatan Cakupan, Peningkatan Mutu Imunisasi dan Penguatan Surveilans) </a:t>
            </a:r>
          </a:p>
          <a:p>
            <a:pPr marL="742950" indent="-742950">
              <a:buAutoNum type="arabicPeriod" startAt="2"/>
            </a:pPr>
            <a:r>
              <a:rPr lang="id-ID" sz="4000" dirty="0">
                <a:latin typeface="Arial" panose="020B0604020202020204" pitchFamily="34" charset="0"/>
                <a:cs typeface="Arial" panose="020B0604020202020204" pitchFamily="34" charset="0"/>
              </a:rPr>
              <a:t>Penurunan </a:t>
            </a:r>
            <a:r>
              <a:rPr lang="id-ID" sz="4000" dirty="0" smtClean="0">
                <a:latin typeface="Arial" panose="020B0604020202020204" pitchFamily="34" charset="0"/>
                <a:cs typeface="Arial" panose="020B0604020202020204" pitchFamily="34" charset="0"/>
              </a:rPr>
              <a:t>Stunting</a:t>
            </a:r>
            <a:r>
              <a:rPr lang="id-ID" sz="4400" dirty="0" smtClean="0">
                <a:solidFill>
                  <a:srgbClr val="FF0000"/>
                </a:solidFill>
                <a:latin typeface="Arial" panose="020B0604020202020204" pitchFamily="34" charset="0"/>
                <a:cs typeface="Arial" panose="020B0604020202020204" pitchFamily="34" charset="0"/>
              </a:rPr>
              <a:t> </a:t>
            </a:r>
            <a:r>
              <a:rPr lang="id-ID" sz="3200" dirty="0">
                <a:latin typeface="Arial" panose="020B0604020202020204" pitchFamily="34" charset="0"/>
                <a:cs typeface="Arial" panose="020B0604020202020204" pitchFamily="34" charset="0"/>
              </a:rPr>
              <a:t>(Pencegahan dan Intervensi).</a:t>
            </a:r>
            <a:endParaRPr lang="en-US" sz="4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C7CF392-5D53-4DE5-9D61-4876EF3B1DFD}"/>
              </a:ext>
            </a:extLst>
          </p:cNvPr>
          <p:cNvSpPr txBox="1"/>
          <p:nvPr/>
        </p:nvSpPr>
        <p:spPr>
          <a:xfrm>
            <a:off x="2512570" y="618337"/>
            <a:ext cx="8080734" cy="646331"/>
          </a:xfrm>
          <a:prstGeom prst="rect">
            <a:avLst/>
          </a:prstGeom>
          <a:noFill/>
        </p:spPr>
        <p:style>
          <a:lnRef idx="0">
            <a:schemeClr val="accent5"/>
          </a:lnRef>
          <a:fillRef idx="3">
            <a:schemeClr val="accent5"/>
          </a:fillRef>
          <a:effectRef idx="3">
            <a:schemeClr val="accent5"/>
          </a:effectRef>
          <a:fontRef idx="minor">
            <a:schemeClr val="lt1"/>
          </a:fontRef>
        </p:style>
        <p:txBody>
          <a:bodyPr wrap="square" lIns="91440" tIns="45720" rIns="91440" bIns="45720" rtlCol="0">
            <a:spAutoFit/>
          </a:bodyPr>
          <a:lstStyle/>
          <a:p>
            <a:pPr>
              <a:defRPr/>
            </a:pPr>
            <a:r>
              <a:rPr lang="id-ID" sz="3600" b="1" dirty="0">
                <a:solidFill>
                  <a:schemeClr val="tx1"/>
                </a:solidFill>
                <a:latin typeface="Arial" panose="020B0604020202020204" pitchFamily="34" charset="0"/>
                <a:cs typeface="Arial" panose="020B0604020202020204" pitchFamily="34" charset="0"/>
              </a:rPr>
              <a:t>TIGA TEMATIK FOKUS PRIORITAS</a:t>
            </a: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50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5D9872-E351-4C09-981F-582B65121E83}"/>
              </a:ext>
            </a:extLst>
          </p:cNvPr>
          <p:cNvSpPr/>
          <p:nvPr/>
        </p:nvSpPr>
        <p:spPr>
          <a:xfrm>
            <a:off x="2880153" y="2513547"/>
            <a:ext cx="6694372" cy="144655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lang="id-ID" altLang="en-US" sz="4400" b="1" dirty="0">
                <a:solidFill>
                  <a:prstClr val="black"/>
                </a:solidFill>
                <a:latin typeface="Calibri" panose="020F0502020204030204" pitchFamily="34" charset="0"/>
                <a:cs typeface="Calibri" panose="020F0502020204030204" pitchFamily="34" charset="0"/>
              </a:rPr>
              <a:t>Standar Pelayanan Minimal (SPM) Bidang </a:t>
            </a:r>
            <a:r>
              <a:rPr kumimoji="0" lang="id-ID" alt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Kesehatan </a:t>
            </a:r>
          </a:p>
        </p:txBody>
      </p:sp>
      <p:sp>
        <p:nvSpPr>
          <p:cNvPr id="7" name="TextBox 6">
            <a:extLst>
              <a:ext uri="{FF2B5EF4-FFF2-40B4-BE49-F238E27FC236}">
                <a16:creationId xmlns:a16="http://schemas.microsoft.com/office/drawing/2014/main" id="{FEE51D2C-E156-4249-9192-14AF52B92BC6}"/>
              </a:ext>
            </a:extLst>
          </p:cNvPr>
          <p:cNvSpPr txBox="1"/>
          <p:nvPr/>
        </p:nvSpPr>
        <p:spPr>
          <a:xfrm>
            <a:off x="1708227" y="2128826"/>
            <a:ext cx="1268361"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d-ID" sz="13800" b="1" i="0" u="none" strike="noStrike" kern="1200" cap="none" spc="0" normalizeH="0" baseline="0" noProof="0" dirty="0">
                <a:ln>
                  <a:noFill/>
                </a:ln>
                <a:solidFill>
                  <a:schemeClr val="tx2"/>
                </a:solidFill>
                <a:effectLst/>
                <a:uLnTx/>
                <a:uFillTx/>
                <a:latin typeface="Arial" pitchFamily="34" charset="0"/>
                <a:ea typeface="+mn-ea"/>
                <a:cs typeface="Arial" pitchFamily="34" charset="0"/>
              </a:rPr>
              <a:t>2</a:t>
            </a:r>
          </a:p>
        </p:txBody>
      </p:sp>
    </p:spTree>
    <p:extLst>
      <p:ext uri="{BB962C8B-B14F-4D97-AF65-F5344CB8AC3E}">
        <p14:creationId xmlns:p14="http://schemas.microsoft.com/office/powerpoint/2010/main" val="1162864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BDD4A981-860E-4A8A-A140-B326E0C086EA}"/>
              </a:ext>
            </a:extLst>
          </p:cNvPr>
          <p:cNvSpPr txBox="1">
            <a:spLocks/>
          </p:cNvSpPr>
          <p:nvPr/>
        </p:nvSpPr>
        <p:spPr>
          <a:xfrm>
            <a:off x="220436" y="914400"/>
            <a:ext cx="11781063" cy="42535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mj-lt"/>
              <a:buAutoNum type="alphaLcPeriod"/>
            </a:pPr>
            <a:r>
              <a:rPr lang="en-US" sz="2800" b="1" dirty="0"/>
              <a:t>UU 23 TAHUN 2014: </a:t>
            </a:r>
            <a:endParaRPr lang="id-ID" sz="2800" b="1" dirty="0"/>
          </a:p>
          <a:p>
            <a:pPr algn="just">
              <a:buFont typeface="Wingdings 3" charset="2"/>
              <a:buNone/>
            </a:pPr>
            <a:r>
              <a:rPr lang="id-ID" sz="2800" dirty="0"/>
              <a:t>	Pasal 18 ayat (1), (2) &amp; (3)</a:t>
            </a:r>
            <a:r>
              <a:rPr lang="en-US" sz="2800" dirty="0"/>
              <a:t> “</a:t>
            </a:r>
            <a:r>
              <a:rPr lang="id-ID" sz="2800" dirty="0">
                <a:cs typeface="Arial" pitchFamily="34" charset="0"/>
              </a:rPr>
              <a:t>Penyelenggara pemerintahan daerah memprioritaskan </a:t>
            </a:r>
            <a:r>
              <a:rPr lang="fi-FI" sz="2800" dirty="0">
                <a:cs typeface="Arial" pitchFamily="34" charset="0"/>
              </a:rPr>
              <a:t>pelaksanaan urusan pemerintahan wajib yang berkaitan</a:t>
            </a:r>
            <a:r>
              <a:rPr lang="id-ID" sz="2800" dirty="0">
                <a:cs typeface="Arial" pitchFamily="34" charset="0"/>
              </a:rPr>
              <a:t> dengan pelayanan dasar yang dilaksanakan berdasarkan </a:t>
            </a:r>
            <a:r>
              <a:rPr lang="en-US" sz="2800" dirty="0">
                <a:cs typeface="Arial" pitchFamily="34" charset="0"/>
              </a:rPr>
              <a:t>SPM”</a:t>
            </a:r>
            <a:r>
              <a:rPr lang="id-ID" sz="2800" dirty="0">
                <a:cs typeface="Arial" pitchFamily="34" charset="0"/>
              </a:rPr>
              <a:t> </a:t>
            </a:r>
            <a:endParaRPr lang="id-ID" sz="2800" dirty="0">
              <a:cs typeface="Arial" pitchFamily="34" charset="0"/>
              <a:sym typeface="Wingdings" pitchFamily="2" charset="2"/>
            </a:endParaRPr>
          </a:p>
          <a:p>
            <a:pPr algn="just">
              <a:lnSpc>
                <a:spcPct val="120000"/>
              </a:lnSpc>
              <a:spcBef>
                <a:spcPts val="480"/>
              </a:spcBef>
              <a:buSzPts val="2000"/>
              <a:buFont typeface="Wingdings 3" charset="2"/>
              <a:buNone/>
            </a:pPr>
            <a:r>
              <a:rPr lang="id-ID" sz="2800" dirty="0">
                <a:cs typeface="Calibri"/>
              </a:rPr>
              <a:t>	</a:t>
            </a:r>
            <a:r>
              <a:rPr lang="en-US" sz="2800" dirty="0" err="1">
                <a:cs typeface="Calibri"/>
              </a:rPr>
              <a:t>Pasal</a:t>
            </a:r>
            <a:r>
              <a:rPr lang="en-US" sz="2800" dirty="0">
                <a:cs typeface="Calibri"/>
              </a:rPr>
              <a:t> 298</a:t>
            </a:r>
            <a:r>
              <a:rPr lang="id-ID" sz="2800" dirty="0">
                <a:cs typeface="Calibri"/>
              </a:rPr>
              <a:t>:</a:t>
            </a:r>
            <a:r>
              <a:rPr lang="en-US" sz="2800" dirty="0">
                <a:cs typeface="Calibri"/>
              </a:rPr>
              <a:t> </a:t>
            </a:r>
            <a:r>
              <a:rPr lang="en-US" sz="2800" b="1" dirty="0" err="1">
                <a:solidFill>
                  <a:srgbClr val="FF0000"/>
                </a:solidFill>
                <a:cs typeface="Calibri"/>
              </a:rPr>
              <a:t>Belanja</a:t>
            </a:r>
            <a:r>
              <a:rPr lang="en-US" sz="2800" b="1" dirty="0">
                <a:solidFill>
                  <a:srgbClr val="FF0000"/>
                </a:solidFill>
                <a:cs typeface="Calibri"/>
              </a:rPr>
              <a:t> Daerah </a:t>
            </a:r>
            <a:r>
              <a:rPr lang="en-US" sz="2800" b="1" dirty="0" err="1">
                <a:cs typeface="Calibri"/>
              </a:rPr>
              <a:t>diprioritaskan</a:t>
            </a:r>
            <a:r>
              <a:rPr lang="en-US" sz="2800" b="1" dirty="0">
                <a:cs typeface="Calibri"/>
              </a:rPr>
              <a:t> </a:t>
            </a:r>
            <a:r>
              <a:rPr lang="en-US" sz="2800" b="1" dirty="0" err="1">
                <a:cs typeface="Calibri"/>
              </a:rPr>
              <a:t>untuk</a:t>
            </a:r>
            <a:r>
              <a:rPr lang="en-US" sz="2800" b="1" dirty="0">
                <a:cs typeface="Calibri"/>
              </a:rPr>
              <a:t> </a:t>
            </a:r>
            <a:r>
              <a:rPr lang="en-US" sz="2800" b="1" dirty="0" err="1">
                <a:cs typeface="Calibri"/>
              </a:rPr>
              <a:t>mendanai</a:t>
            </a:r>
            <a:r>
              <a:rPr lang="en-US" sz="2800" b="1" dirty="0">
                <a:cs typeface="Calibri"/>
              </a:rPr>
              <a:t> </a:t>
            </a:r>
            <a:r>
              <a:rPr lang="en-US" sz="2800" b="1" dirty="0" err="1">
                <a:cs typeface="Calibri"/>
              </a:rPr>
              <a:t>Urusan</a:t>
            </a:r>
            <a:r>
              <a:rPr lang="en-US" sz="2800" b="1" dirty="0">
                <a:cs typeface="Calibri"/>
              </a:rPr>
              <a:t> </a:t>
            </a:r>
            <a:r>
              <a:rPr lang="en-US" sz="2800" b="1" dirty="0" err="1">
                <a:cs typeface="Calibri"/>
              </a:rPr>
              <a:t>Pemerintahan</a:t>
            </a:r>
            <a:r>
              <a:rPr lang="en-US" sz="2800" b="1" dirty="0">
                <a:cs typeface="Calibri"/>
              </a:rPr>
              <a:t> </a:t>
            </a:r>
            <a:r>
              <a:rPr lang="en-US" sz="2800" b="1" dirty="0" err="1">
                <a:cs typeface="Calibri"/>
              </a:rPr>
              <a:t>Wajib</a:t>
            </a:r>
            <a:r>
              <a:rPr lang="en-US" sz="2800" b="1" dirty="0">
                <a:cs typeface="Calibri"/>
              </a:rPr>
              <a:t> yang </a:t>
            </a:r>
            <a:r>
              <a:rPr lang="en-US" sz="2800" b="1" dirty="0" err="1">
                <a:cs typeface="Calibri"/>
              </a:rPr>
              <a:t>terkait</a:t>
            </a:r>
            <a:r>
              <a:rPr lang="en-US" sz="2800" b="1" dirty="0">
                <a:cs typeface="Calibri"/>
              </a:rPr>
              <a:t> </a:t>
            </a:r>
            <a:r>
              <a:rPr lang="en-US" sz="2800" b="1" dirty="0" err="1">
                <a:cs typeface="Calibri"/>
              </a:rPr>
              <a:t>Pelayanan</a:t>
            </a:r>
            <a:r>
              <a:rPr lang="en-US" sz="2800" b="1" dirty="0">
                <a:cs typeface="Calibri"/>
              </a:rPr>
              <a:t> Dasar yang </a:t>
            </a:r>
            <a:r>
              <a:rPr lang="en-US" sz="2800" b="1" dirty="0" err="1">
                <a:cs typeface="Calibri"/>
              </a:rPr>
              <a:t>ditetapkan</a:t>
            </a:r>
            <a:r>
              <a:rPr lang="en-US" sz="2800" b="1" dirty="0">
                <a:cs typeface="Calibri"/>
              </a:rPr>
              <a:t> </a:t>
            </a:r>
            <a:r>
              <a:rPr lang="en-US" sz="2800" b="1" dirty="0" err="1">
                <a:cs typeface="Calibri"/>
              </a:rPr>
              <a:t>dengan</a:t>
            </a:r>
            <a:r>
              <a:rPr lang="en-US" sz="2800" b="1" dirty="0">
                <a:cs typeface="Calibri"/>
              </a:rPr>
              <a:t> </a:t>
            </a:r>
            <a:r>
              <a:rPr lang="en-US" sz="2800" b="1" dirty="0" err="1">
                <a:solidFill>
                  <a:srgbClr val="FF0000"/>
                </a:solidFill>
                <a:cs typeface="Calibri"/>
              </a:rPr>
              <a:t>standar</a:t>
            </a:r>
            <a:r>
              <a:rPr lang="en-US" sz="2800" b="1" dirty="0">
                <a:solidFill>
                  <a:srgbClr val="FF0000"/>
                </a:solidFill>
                <a:cs typeface="Calibri"/>
              </a:rPr>
              <a:t> </a:t>
            </a:r>
            <a:r>
              <a:rPr lang="en-US" sz="2800" b="1" dirty="0" err="1">
                <a:solidFill>
                  <a:srgbClr val="FF0000"/>
                </a:solidFill>
                <a:cs typeface="Calibri"/>
              </a:rPr>
              <a:t>pelayanan</a:t>
            </a:r>
            <a:r>
              <a:rPr lang="en-US" sz="2800" b="1" dirty="0">
                <a:solidFill>
                  <a:srgbClr val="FF0000"/>
                </a:solidFill>
                <a:cs typeface="Calibri"/>
              </a:rPr>
              <a:t> minimal </a:t>
            </a:r>
            <a:r>
              <a:rPr lang="id-ID" sz="2800" b="1" dirty="0">
                <a:solidFill>
                  <a:srgbClr val="FF0000"/>
                </a:solidFill>
                <a:cs typeface="Calibri"/>
              </a:rPr>
              <a:t>.</a:t>
            </a:r>
          </a:p>
          <a:p>
            <a:pPr algn="just">
              <a:buFont typeface="Wingdings 3" charset="2"/>
              <a:buNone/>
            </a:pPr>
            <a:r>
              <a:rPr lang="id-ID" sz="2800" dirty="0"/>
              <a:t>	</a:t>
            </a:r>
            <a:endParaRPr lang="en-US" sz="2800" dirty="0"/>
          </a:p>
          <a:p>
            <a:pPr algn="just">
              <a:buFont typeface="Wingdings 3" charset="2"/>
              <a:buNone/>
            </a:pPr>
            <a:r>
              <a:rPr lang="id-ID" sz="2800" dirty="0"/>
              <a:t>b</a:t>
            </a:r>
            <a:r>
              <a:rPr lang="id-ID" sz="2800" b="1" dirty="0"/>
              <a:t>.  </a:t>
            </a:r>
            <a:r>
              <a:rPr lang="en-US" sz="2800" b="1" dirty="0"/>
              <a:t>PP NOMOR 2 TAHUN 2018</a:t>
            </a:r>
            <a:r>
              <a:rPr lang="id-ID" sz="2800" b="1" dirty="0"/>
              <a:t>:</a:t>
            </a:r>
          </a:p>
          <a:p>
            <a:pPr algn="just">
              <a:buFont typeface="Wingdings 3" charset="2"/>
              <a:buNone/>
            </a:pPr>
            <a:r>
              <a:rPr lang="id-ID" sz="2800" dirty="0"/>
              <a:t>	</a:t>
            </a:r>
            <a:r>
              <a:rPr lang="en-US" sz="2800" dirty="0" err="1"/>
              <a:t>pasal</a:t>
            </a:r>
            <a:r>
              <a:rPr lang="en-US" sz="2800" dirty="0"/>
              <a:t> 6 </a:t>
            </a:r>
            <a:r>
              <a:rPr lang="en-US" sz="2800" dirty="0" err="1"/>
              <a:t>ayat</a:t>
            </a:r>
            <a:r>
              <a:rPr lang="en-US" sz="2800" dirty="0"/>
              <a:t> (4) </a:t>
            </a:r>
            <a:r>
              <a:rPr lang="en-US" sz="2800" dirty="0" err="1"/>
              <a:t>Mutu</a:t>
            </a:r>
            <a:r>
              <a:rPr lang="en-US" sz="2800" dirty="0"/>
              <a:t> </a:t>
            </a:r>
            <a:r>
              <a:rPr lang="en-US" sz="2800" dirty="0" err="1"/>
              <a:t>pelayanan</a:t>
            </a:r>
            <a:r>
              <a:rPr lang="en-US" sz="2800" dirty="0"/>
              <a:t> </a:t>
            </a:r>
            <a:r>
              <a:rPr lang="en-US" sz="2800" dirty="0" err="1"/>
              <a:t>dasar</a:t>
            </a:r>
            <a:r>
              <a:rPr lang="en-US" sz="2800" dirty="0"/>
              <a:t> </a:t>
            </a:r>
            <a:r>
              <a:rPr lang="en-US" sz="2800" dirty="0" err="1"/>
              <a:t>untuk</a:t>
            </a:r>
            <a:r>
              <a:rPr lang="en-US" sz="2800" dirty="0"/>
              <a:t> </a:t>
            </a:r>
            <a:r>
              <a:rPr lang="en-US" sz="2800" dirty="0" err="1"/>
              <a:t>setiap</a:t>
            </a:r>
            <a:r>
              <a:rPr lang="en-US" sz="2800" dirty="0"/>
              <a:t> </a:t>
            </a:r>
            <a:r>
              <a:rPr lang="en-US" sz="2800" dirty="0" err="1"/>
              <a:t>jenis</a:t>
            </a:r>
            <a:r>
              <a:rPr lang="en-US" sz="2800" dirty="0"/>
              <a:t> </a:t>
            </a:r>
            <a:r>
              <a:rPr lang="en-US" sz="2800" dirty="0" err="1"/>
              <a:t>pelayanan</a:t>
            </a:r>
            <a:r>
              <a:rPr lang="en-US" sz="2800" dirty="0"/>
              <a:t> </a:t>
            </a:r>
            <a:r>
              <a:rPr lang="en-US" sz="2800" dirty="0" err="1"/>
              <a:t>dasar</a:t>
            </a:r>
            <a:r>
              <a:rPr lang="en-US" sz="2800" dirty="0"/>
              <a:t> </a:t>
            </a:r>
            <a:r>
              <a:rPr lang="en-US" sz="2800" dirty="0" err="1"/>
              <a:t>ditetapkan</a:t>
            </a:r>
            <a:r>
              <a:rPr lang="en-US" sz="2800" dirty="0"/>
              <a:t> </a:t>
            </a:r>
            <a:r>
              <a:rPr lang="en-US" sz="2800" dirty="0" err="1"/>
              <a:t>dalam</a:t>
            </a:r>
            <a:r>
              <a:rPr lang="en-US" sz="2800" dirty="0"/>
              <a:t> </a:t>
            </a:r>
            <a:r>
              <a:rPr lang="en-US" sz="2800" dirty="0" err="1"/>
              <a:t>standar</a:t>
            </a:r>
            <a:r>
              <a:rPr lang="en-US" sz="2800" dirty="0"/>
              <a:t> </a:t>
            </a:r>
            <a:r>
              <a:rPr lang="en-US" sz="2800" dirty="0" err="1"/>
              <a:t>teknis</a:t>
            </a:r>
            <a:r>
              <a:rPr lang="en-US" sz="2800" dirty="0"/>
              <a:t>, </a:t>
            </a:r>
          </a:p>
          <a:p>
            <a:pPr algn="just"/>
            <a:endParaRPr lang="en-US" sz="2800" dirty="0"/>
          </a:p>
          <a:p>
            <a:pPr indent="-57150" algn="just">
              <a:buFont typeface="Wingdings 3" charset="2"/>
              <a:buNone/>
            </a:pPr>
            <a:endParaRPr lang="en-US" sz="2800" dirty="0">
              <a:cs typeface="Arial" pitchFamily="34" charset="0"/>
              <a:sym typeface="Wingdings" pitchFamily="2" charset="2"/>
            </a:endParaRPr>
          </a:p>
          <a:p>
            <a:pPr indent="-57150" algn="just">
              <a:buFont typeface="Wingdings 3" charset="2"/>
              <a:buNone/>
            </a:pPr>
            <a:endParaRPr lang="it-IT" sz="2800" dirty="0">
              <a:solidFill>
                <a:srgbClr val="000000"/>
              </a:solidFill>
              <a:cs typeface="Arial" pitchFamily="34" charset="0"/>
            </a:endParaRPr>
          </a:p>
          <a:p>
            <a:pPr algn="just">
              <a:buFont typeface="Wingdings 3" charset="2"/>
              <a:buNone/>
            </a:pPr>
            <a:endParaRPr lang="en-US" sz="2800" dirty="0"/>
          </a:p>
          <a:p>
            <a:pPr algn="just"/>
            <a:endParaRPr lang="en-US" sz="2800" dirty="0"/>
          </a:p>
        </p:txBody>
      </p:sp>
      <p:sp>
        <p:nvSpPr>
          <p:cNvPr id="19" name="Title 1">
            <a:extLst>
              <a:ext uri="{FF2B5EF4-FFF2-40B4-BE49-F238E27FC236}">
                <a16:creationId xmlns:a16="http://schemas.microsoft.com/office/drawing/2014/main" id="{F722126E-E539-404A-93B9-553FF0F61C06}"/>
              </a:ext>
            </a:extLst>
          </p:cNvPr>
          <p:cNvSpPr>
            <a:spLocks noGrp="1"/>
          </p:cNvSpPr>
          <p:nvPr>
            <p:ph type="title"/>
          </p:nvPr>
        </p:nvSpPr>
        <p:spPr>
          <a:xfrm>
            <a:off x="1926770" y="73479"/>
            <a:ext cx="8653997" cy="996043"/>
          </a:xfrm>
          <a:noFill/>
        </p:spPr>
        <p:txBody>
          <a:bodyPr>
            <a:normAutofit/>
          </a:bodyPr>
          <a:lstStyle/>
          <a:p>
            <a:pPr algn="ctr"/>
            <a:r>
              <a:rPr lang="id-ID" sz="3200" b="1" dirty="0">
                <a:solidFill>
                  <a:schemeClr val="tx1"/>
                </a:solidFill>
                <a:effectLst>
                  <a:outerShdw blurRad="38100" dist="38100" dir="2700000" algn="tl">
                    <a:srgbClr val="000000">
                      <a:alpha val="43137"/>
                    </a:srgbClr>
                  </a:outerShdw>
                </a:effectLst>
                <a:latin typeface="Arial Rounded MT Bold" pitchFamily="34" charset="0"/>
                <a:ea typeface="+mn-ea"/>
                <a:cs typeface="+mn-cs"/>
              </a:rPr>
              <a:t>DASAR PELAKSANAAN </a:t>
            </a:r>
            <a:r>
              <a:rPr lang="en-US" sz="3200" b="1" dirty="0">
                <a:solidFill>
                  <a:schemeClr val="tx1"/>
                </a:solidFill>
                <a:effectLst>
                  <a:outerShdw blurRad="38100" dist="38100" dir="2700000" algn="tl">
                    <a:srgbClr val="000000">
                      <a:alpha val="43137"/>
                    </a:srgbClr>
                  </a:outerShdw>
                </a:effectLst>
                <a:latin typeface="Arial Rounded MT Bold" pitchFamily="34" charset="0"/>
                <a:ea typeface="+mn-ea"/>
                <a:cs typeface="+mn-cs"/>
              </a:rPr>
              <a:t>SPM</a:t>
            </a:r>
            <a:endParaRPr lang="en-US" sz="3200" b="1" dirty="0">
              <a:solidFill>
                <a:schemeClr val="tx1"/>
              </a:solidFill>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981205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5"/>
          <p:cNvSpPr txBox="1">
            <a:spLocks noChangeArrowheads="1"/>
          </p:cNvSpPr>
          <p:nvPr/>
        </p:nvSpPr>
        <p:spPr bwMode="auto">
          <a:xfrm>
            <a:off x="231843" y="1842393"/>
            <a:ext cx="3128954" cy="4555091"/>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wrap="square" lIns="121917" tIns="60959" rIns="121917" bIns="60959">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AU" altLang="en-US" dirty="0" err="1"/>
              <a:t>Angka</a:t>
            </a:r>
            <a:r>
              <a:rPr lang="en-AU" altLang="en-US" dirty="0"/>
              <a:t> </a:t>
            </a:r>
            <a:r>
              <a:rPr lang="en-AU" altLang="en-US" dirty="0" err="1"/>
              <a:t>Kematian</a:t>
            </a:r>
            <a:r>
              <a:rPr lang="en-AU" altLang="en-US" dirty="0"/>
              <a:t> </a:t>
            </a:r>
            <a:r>
              <a:rPr lang="en-AU" altLang="en-US" dirty="0" err="1"/>
              <a:t>Ibu</a:t>
            </a:r>
            <a:r>
              <a:rPr lang="en-AU" altLang="en-US" dirty="0"/>
              <a:t>, </a:t>
            </a:r>
            <a:r>
              <a:rPr lang="en-AU" altLang="en-US" dirty="0" err="1"/>
              <a:t>Anak</a:t>
            </a:r>
            <a:r>
              <a:rPr lang="en-AU" altLang="en-US" dirty="0"/>
              <a:t> </a:t>
            </a:r>
            <a:r>
              <a:rPr lang="en-AU" altLang="en-US" dirty="0" err="1"/>
              <a:t>dan</a:t>
            </a:r>
            <a:r>
              <a:rPr lang="en-AU" altLang="en-US" dirty="0"/>
              <a:t> </a:t>
            </a:r>
            <a:r>
              <a:rPr lang="en-AU" altLang="en-US" dirty="0" err="1"/>
              <a:t>Gangguan</a:t>
            </a:r>
            <a:r>
              <a:rPr lang="en-AU" altLang="en-US" dirty="0"/>
              <a:t> </a:t>
            </a:r>
            <a:r>
              <a:rPr lang="en-AU" altLang="en-US" dirty="0" err="1"/>
              <a:t>Gizi</a:t>
            </a:r>
            <a:r>
              <a:rPr lang="en-AU" altLang="en-US" dirty="0"/>
              <a:t> </a:t>
            </a:r>
            <a:r>
              <a:rPr lang="en-AU" altLang="en-US" dirty="0" err="1"/>
              <a:t>menurun</a:t>
            </a:r>
            <a:r>
              <a:rPr lang="en-AU" altLang="en-US" dirty="0"/>
              <a:t> </a:t>
            </a:r>
            <a:r>
              <a:rPr lang="en-AU" altLang="en-US" dirty="0" err="1"/>
              <a:t>namun</a:t>
            </a:r>
            <a:r>
              <a:rPr lang="en-AU" altLang="en-US" dirty="0"/>
              <a:t> </a:t>
            </a:r>
            <a:r>
              <a:rPr lang="en-AU" altLang="en-US" dirty="0" err="1"/>
              <a:t>belum</a:t>
            </a:r>
            <a:r>
              <a:rPr lang="en-AU" altLang="en-US" dirty="0"/>
              <a:t> </a:t>
            </a:r>
            <a:r>
              <a:rPr lang="en-AU" altLang="en-US" dirty="0" err="1"/>
              <a:t>mencapai</a:t>
            </a:r>
            <a:r>
              <a:rPr lang="en-AU" altLang="en-US" dirty="0"/>
              <a:t> target</a:t>
            </a:r>
          </a:p>
          <a:p>
            <a:pPr eaLnBrk="1" hangingPunct="1">
              <a:buFont typeface="Arial" panose="020B0604020202020204" pitchFamily="34" charset="0"/>
              <a:buChar char="•"/>
            </a:pPr>
            <a:r>
              <a:rPr lang="en-AU" altLang="en-US" dirty="0" err="1"/>
              <a:t>Penyakit</a:t>
            </a:r>
            <a:r>
              <a:rPr lang="en-AU" altLang="en-US" dirty="0"/>
              <a:t> </a:t>
            </a:r>
            <a:r>
              <a:rPr lang="en-AU" altLang="en-US" dirty="0" err="1"/>
              <a:t>Menular</a:t>
            </a:r>
            <a:r>
              <a:rPr lang="en-AU" altLang="en-US" dirty="0"/>
              <a:t> (TB </a:t>
            </a:r>
            <a:r>
              <a:rPr lang="en-AU" altLang="en-US" dirty="0" err="1"/>
              <a:t>dan</a:t>
            </a:r>
            <a:r>
              <a:rPr lang="en-AU" altLang="en-US" dirty="0"/>
              <a:t> AIDS) </a:t>
            </a:r>
            <a:r>
              <a:rPr lang="en-AU" altLang="en-US" dirty="0" err="1"/>
              <a:t>masih</a:t>
            </a:r>
            <a:r>
              <a:rPr lang="en-AU" altLang="en-US" dirty="0"/>
              <a:t> </a:t>
            </a:r>
            <a:r>
              <a:rPr lang="en-AU" altLang="en-US" dirty="0" err="1"/>
              <a:t>belum</a:t>
            </a:r>
            <a:r>
              <a:rPr lang="en-AU" altLang="en-US" dirty="0"/>
              <a:t> </a:t>
            </a:r>
            <a:r>
              <a:rPr lang="en-AU" altLang="en-US" dirty="0" err="1"/>
              <a:t>dapat</a:t>
            </a:r>
            <a:r>
              <a:rPr lang="en-AU" altLang="en-US" dirty="0"/>
              <a:t> </a:t>
            </a:r>
            <a:r>
              <a:rPr lang="en-AU" altLang="en-US" dirty="0" err="1"/>
              <a:t>dikendalikan</a:t>
            </a:r>
            <a:r>
              <a:rPr lang="en-AU" altLang="en-US" dirty="0"/>
              <a:t> </a:t>
            </a:r>
            <a:r>
              <a:rPr lang="en-AU" altLang="en-US" dirty="0" err="1"/>
              <a:t>secara</a:t>
            </a:r>
            <a:r>
              <a:rPr lang="en-AU" altLang="en-US" dirty="0"/>
              <a:t> optimal</a:t>
            </a:r>
          </a:p>
          <a:p>
            <a:pPr eaLnBrk="1" hangingPunct="1">
              <a:buFont typeface="Arial" panose="020B0604020202020204" pitchFamily="34" charset="0"/>
              <a:buChar char="•"/>
            </a:pPr>
            <a:r>
              <a:rPr lang="en-AU" altLang="en-US" dirty="0" err="1"/>
              <a:t>Penyakit</a:t>
            </a:r>
            <a:r>
              <a:rPr lang="en-AU" altLang="en-US" dirty="0"/>
              <a:t> </a:t>
            </a:r>
            <a:r>
              <a:rPr lang="en-AU" altLang="en-US" dirty="0" err="1"/>
              <a:t>Tidak</a:t>
            </a:r>
            <a:r>
              <a:rPr lang="en-AU" altLang="en-US" dirty="0"/>
              <a:t> </a:t>
            </a:r>
            <a:r>
              <a:rPr lang="en-AU" altLang="en-US" dirty="0" err="1"/>
              <a:t>Menular</a:t>
            </a:r>
            <a:r>
              <a:rPr lang="en-AU" altLang="en-US" dirty="0"/>
              <a:t> (</a:t>
            </a:r>
            <a:r>
              <a:rPr lang="en-AU" altLang="en-US" dirty="0" err="1"/>
              <a:t>Hipertensi</a:t>
            </a:r>
            <a:r>
              <a:rPr lang="id-ID" altLang="en-US" dirty="0"/>
              <a:t> dan</a:t>
            </a:r>
            <a:r>
              <a:rPr lang="en-AU" altLang="en-US" dirty="0"/>
              <a:t> DM), </a:t>
            </a:r>
            <a:r>
              <a:rPr lang="en-AU" altLang="en-US" dirty="0" err="1"/>
              <a:t>Gangguan</a:t>
            </a:r>
            <a:r>
              <a:rPr lang="en-AU" altLang="en-US" dirty="0"/>
              <a:t> </a:t>
            </a:r>
            <a:r>
              <a:rPr lang="en-AU" altLang="en-US" dirty="0" err="1"/>
              <a:t>Jiwa</a:t>
            </a:r>
            <a:r>
              <a:rPr lang="en-AU" altLang="en-US" dirty="0"/>
              <a:t> </a:t>
            </a:r>
            <a:r>
              <a:rPr lang="en-AU" altLang="en-US" dirty="0" err="1"/>
              <a:t>dan</a:t>
            </a:r>
            <a:r>
              <a:rPr lang="en-AU" altLang="en-US" dirty="0"/>
              <a:t> </a:t>
            </a:r>
            <a:r>
              <a:rPr lang="id-ID" altLang="en-US" dirty="0"/>
              <a:t>risiko karena </a:t>
            </a:r>
            <a:r>
              <a:rPr lang="en-AU" altLang="en-US" dirty="0" err="1"/>
              <a:t>merokok</a:t>
            </a:r>
            <a:r>
              <a:rPr lang="en-AU" altLang="en-US" dirty="0"/>
              <a:t> </a:t>
            </a:r>
            <a:r>
              <a:rPr lang="en-AU" altLang="en-US" dirty="0" err="1"/>
              <a:t>terus</a:t>
            </a:r>
            <a:r>
              <a:rPr lang="en-AU" altLang="en-US" dirty="0"/>
              <a:t> </a:t>
            </a:r>
            <a:r>
              <a:rPr lang="en-AU" altLang="en-US" dirty="0" err="1"/>
              <a:t>meningkat</a:t>
            </a:r>
            <a:endParaRPr lang="en-AU" altLang="en-US" dirty="0"/>
          </a:p>
          <a:p>
            <a:pPr eaLnBrk="1" hangingPunct="1">
              <a:buFont typeface="Arial" panose="020B0604020202020204" pitchFamily="34" charset="0"/>
              <a:buChar char="•"/>
            </a:pPr>
            <a:r>
              <a:rPr lang="en-AU" altLang="en-US" dirty="0" err="1"/>
              <a:t>Respon</a:t>
            </a:r>
            <a:r>
              <a:rPr lang="id-ID" altLang="en-US" dirty="0"/>
              <a:t> KLB dan </a:t>
            </a:r>
            <a:r>
              <a:rPr lang="en-AU" altLang="en-US" dirty="0"/>
              <a:t> </a:t>
            </a:r>
            <a:r>
              <a:rPr lang="id-ID" altLang="en-US" dirty="0"/>
              <a:t>Krisis Kesehatan Bencana</a:t>
            </a:r>
            <a:r>
              <a:rPr lang="en-AU" altLang="en-US" dirty="0"/>
              <a:t> yang </a:t>
            </a:r>
            <a:r>
              <a:rPr lang="en-AU" altLang="en-US" dirty="0" err="1"/>
              <a:t>perlu</a:t>
            </a:r>
            <a:r>
              <a:rPr lang="en-AU" altLang="en-US" dirty="0"/>
              <a:t> </a:t>
            </a:r>
            <a:r>
              <a:rPr lang="en-AU" altLang="en-US" dirty="0" err="1"/>
              <a:t>ditingkatkan</a:t>
            </a:r>
            <a:endParaRPr lang="en-AU" altLang="en-US" dirty="0"/>
          </a:p>
        </p:txBody>
      </p:sp>
      <p:sp>
        <p:nvSpPr>
          <p:cNvPr id="7" name="Right Arrow 6"/>
          <p:cNvSpPr/>
          <p:nvPr/>
        </p:nvSpPr>
        <p:spPr>
          <a:xfrm>
            <a:off x="3433843" y="2920192"/>
            <a:ext cx="536556" cy="2399492"/>
          </a:xfrm>
          <a:prstGeom prst="rightArrow">
            <a:avLst>
              <a:gd name="adj1" fmla="val 5000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AU" sz="2400">
              <a:solidFill>
                <a:srgbClr val="FFFFFF"/>
              </a:solidFill>
            </a:endParaRPr>
          </a:p>
        </p:txBody>
      </p:sp>
      <p:sp>
        <p:nvSpPr>
          <p:cNvPr id="68613" name="TextBox 7"/>
          <p:cNvSpPr txBox="1">
            <a:spLocks noChangeArrowheads="1"/>
          </p:cNvSpPr>
          <p:nvPr/>
        </p:nvSpPr>
        <p:spPr bwMode="auto">
          <a:xfrm>
            <a:off x="3979238" y="2932180"/>
            <a:ext cx="1662118" cy="258532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2000" dirty="0" err="1"/>
              <a:t>Prov</a:t>
            </a:r>
            <a:r>
              <a:rPr lang="en-AU" altLang="en-US" sz="2000" dirty="0"/>
              <a:t>/</a:t>
            </a:r>
            <a:r>
              <a:rPr lang="en-AU" altLang="en-US" sz="2000" dirty="0" err="1"/>
              <a:t>Kab</a:t>
            </a:r>
            <a:r>
              <a:rPr lang="en-AU" altLang="en-US" sz="2000" dirty="0"/>
              <a:t>/</a:t>
            </a:r>
            <a:endParaRPr lang="id-ID" altLang="en-US" sz="2000" dirty="0"/>
          </a:p>
          <a:p>
            <a:pPr eaLnBrk="1" hangingPunct="1"/>
            <a:r>
              <a:rPr lang="en-AU" altLang="en-US" sz="2000" dirty="0"/>
              <a:t>Kota </a:t>
            </a:r>
            <a:r>
              <a:rPr lang="en-AU" altLang="en-US" sz="2000" dirty="0" err="1"/>
              <a:t>menjadi</a:t>
            </a:r>
            <a:r>
              <a:rPr lang="en-AU" altLang="en-US" sz="2000" dirty="0"/>
              <a:t> </a:t>
            </a:r>
            <a:r>
              <a:rPr lang="en-AU" altLang="en-US" sz="2000" dirty="0" err="1"/>
              <a:t>ujung</a:t>
            </a:r>
            <a:r>
              <a:rPr lang="en-AU" altLang="en-US" sz="2000" dirty="0"/>
              <a:t> </a:t>
            </a:r>
            <a:r>
              <a:rPr lang="en-AU" altLang="en-US" sz="2000" dirty="0" err="1"/>
              <a:t>tombak</a:t>
            </a:r>
            <a:r>
              <a:rPr lang="en-AU" altLang="en-US" sz="2000" dirty="0"/>
              <a:t> di </a:t>
            </a:r>
            <a:r>
              <a:rPr lang="en-AU" altLang="en-US" sz="2000" dirty="0" err="1"/>
              <a:t>dalam</a:t>
            </a:r>
            <a:r>
              <a:rPr lang="en-AU" altLang="en-US" sz="2000" dirty="0"/>
              <a:t> </a:t>
            </a:r>
            <a:r>
              <a:rPr lang="en-AU" altLang="en-US" sz="2000" dirty="0" err="1"/>
              <a:t>penanganannya</a:t>
            </a:r>
            <a:endParaRPr lang="en-AU" altLang="en-US" sz="2000" dirty="0"/>
          </a:p>
        </p:txBody>
      </p:sp>
      <p:sp>
        <p:nvSpPr>
          <p:cNvPr id="68614" name="TextBox 8"/>
          <p:cNvSpPr txBox="1">
            <a:spLocks noChangeArrowheads="1"/>
          </p:cNvSpPr>
          <p:nvPr/>
        </p:nvSpPr>
        <p:spPr bwMode="auto">
          <a:xfrm>
            <a:off x="6156941" y="2710543"/>
            <a:ext cx="1714103" cy="322508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2000" dirty="0" err="1"/>
              <a:t>Perlu</a:t>
            </a:r>
            <a:r>
              <a:rPr lang="en-AU" altLang="en-US" sz="2000" dirty="0"/>
              <a:t> </a:t>
            </a:r>
            <a:r>
              <a:rPr lang="en-AU" altLang="en-US" sz="2000" dirty="0" err="1"/>
              <a:t>upaya</a:t>
            </a:r>
            <a:r>
              <a:rPr lang="en-AU" altLang="en-US" sz="2000" dirty="0"/>
              <a:t> yang “continue” </a:t>
            </a:r>
            <a:r>
              <a:rPr lang="en-AU" altLang="en-US" sz="2000" dirty="0" err="1"/>
              <a:t>dan</a:t>
            </a:r>
            <a:r>
              <a:rPr lang="en-AU" altLang="en-US" sz="2000" dirty="0"/>
              <a:t> “focus” </a:t>
            </a:r>
            <a:r>
              <a:rPr lang="en-AU" altLang="en-US" sz="2000" dirty="0" err="1"/>
              <a:t>dalam</a:t>
            </a:r>
            <a:r>
              <a:rPr lang="en-AU" altLang="en-US" sz="2000" dirty="0"/>
              <a:t> </a:t>
            </a:r>
            <a:r>
              <a:rPr lang="en-AU" altLang="en-US" sz="2000" dirty="0" err="1"/>
              <a:t>penanganan</a:t>
            </a:r>
            <a:r>
              <a:rPr lang="en-AU" altLang="en-US" sz="2000" dirty="0"/>
              <a:t> </a:t>
            </a:r>
            <a:r>
              <a:rPr lang="en-AU" altLang="en-US" sz="2000" dirty="0" err="1"/>
              <a:t>dilapangan</a:t>
            </a:r>
            <a:r>
              <a:rPr lang="en-AU" altLang="en-US" sz="2000" dirty="0"/>
              <a:t>  </a:t>
            </a:r>
            <a:r>
              <a:rPr lang="en-AU" altLang="en-US" sz="2000" dirty="0" err="1"/>
              <a:t>melalui</a:t>
            </a:r>
            <a:r>
              <a:rPr lang="en-AU" altLang="en-US" sz="2000" dirty="0"/>
              <a:t> </a:t>
            </a:r>
            <a:r>
              <a:rPr lang="en-AU" altLang="en-US" sz="2000" dirty="0" err="1"/>
              <a:t>pendekatan</a:t>
            </a:r>
            <a:r>
              <a:rPr lang="en-AU" altLang="en-US" sz="2000" dirty="0"/>
              <a:t> life cycle</a:t>
            </a:r>
          </a:p>
        </p:txBody>
      </p:sp>
      <p:sp>
        <p:nvSpPr>
          <p:cNvPr id="68615" name="TextBox 9"/>
          <p:cNvSpPr txBox="1">
            <a:spLocks noChangeArrowheads="1"/>
          </p:cNvSpPr>
          <p:nvPr/>
        </p:nvSpPr>
        <p:spPr bwMode="auto">
          <a:xfrm>
            <a:off x="8398645" y="2932180"/>
            <a:ext cx="1549852" cy="2421687"/>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1867" dirty="0" err="1"/>
              <a:t>Harus</a:t>
            </a:r>
            <a:r>
              <a:rPr lang="en-AU" altLang="en-US" sz="1867" dirty="0"/>
              <a:t> </a:t>
            </a:r>
            <a:r>
              <a:rPr lang="en-AU" altLang="en-US" sz="1867" dirty="0" err="1"/>
              <a:t>menjangkau</a:t>
            </a:r>
            <a:r>
              <a:rPr lang="en-AU" altLang="en-US" sz="1867" dirty="0"/>
              <a:t> “</a:t>
            </a:r>
            <a:r>
              <a:rPr lang="en-AU" altLang="en-US" sz="1867" dirty="0" err="1"/>
              <a:t>semua</a:t>
            </a:r>
            <a:r>
              <a:rPr lang="en-AU" altLang="en-US" sz="1867" dirty="0"/>
              <a:t>” </a:t>
            </a:r>
            <a:r>
              <a:rPr lang="en-AU" altLang="en-US" sz="1867" dirty="0" err="1"/>
              <a:t>sasaran</a:t>
            </a:r>
            <a:r>
              <a:rPr lang="en-AU" altLang="en-US" sz="1867" dirty="0"/>
              <a:t> </a:t>
            </a:r>
            <a:r>
              <a:rPr lang="en-AU" altLang="en-US" sz="1867" dirty="0" err="1"/>
              <a:t>sehingga</a:t>
            </a:r>
            <a:r>
              <a:rPr lang="en-AU" altLang="en-US" sz="1867" dirty="0"/>
              <a:t> </a:t>
            </a:r>
            <a:r>
              <a:rPr lang="en-AU" altLang="en-US" sz="1867" dirty="0" err="1"/>
              <a:t>harus</a:t>
            </a:r>
            <a:r>
              <a:rPr lang="en-AU" altLang="en-US" sz="1867" dirty="0"/>
              <a:t> </a:t>
            </a:r>
            <a:r>
              <a:rPr lang="en-AU" altLang="en-US" sz="1867" dirty="0" err="1"/>
              <a:t>menjadi</a:t>
            </a:r>
            <a:r>
              <a:rPr lang="en-AU" altLang="en-US" sz="1867" dirty="0"/>
              <a:t> SPM</a:t>
            </a:r>
          </a:p>
        </p:txBody>
      </p:sp>
      <p:sp>
        <p:nvSpPr>
          <p:cNvPr id="11" name="Oval 10"/>
          <p:cNvSpPr/>
          <p:nvPr/>
        </p:nvSpPr>
        <p:spPr>
          <a:xfrm>
            <a:off x="10156371" y="2424794"/>
            <a:ext cx="1919771" cy="36984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r>
              <a:rPr lang="en-AU" b="1" dirty="0" err="1">
                <a:solidFill>
                  <a:schemeClr val="tx1"/>
                </a:solidFill>
              </a:rPr>
              <a:t>Perubahan</a:t>
            </a:r>
            <a:r>
              <a:rPr lang="en-AU" b="1" dirty="0">
                <a:solidFill>
                  <a:schemeClr val="tx1"/>
                </a:solidFill>
              </a:rPr>
              <a:t> SPM </a:t>
            </a:r>
            <a:r>
              <a:rPr lang="en-AU" b="1" dirty="0" err="1">
                <a:solidFill>
                  <a:schemeClr val="tx1"/>
                </a:solidFill>
              </a:rPr>
              <a:t>dari</a:t>
            </a:r>
            <a:r>
              <a:rPr lang="en-AU" b="1" dirty="0">
                <a:solidFill>
                  <a:schemeClr val="tx1"/>
                </a:solidFill>
              </a:rPr>
              <a:t> </a:t>
            </a:r>
          </a:p>
          <a:p>
            <a:pPr algn="ctr">
              <a:defRPr/>
            </a:pPr>
            <a:r>
              <a:rPr lang="en-AU" b="1" dirty="0">
                <a:solidFill>
                  <a:schemeClr val="tx1"/>
                </a:solidFill>
              </a:rPr>
              <a:t>22 </a:t>
            </a:r>
            <a:r>
              <a:rPr lang="en-AU" b="1" dirty="0" err="1">
                <a:solidFill>
                  <a:schemeClr val="tx1"/>
                </a:solidFill>
              </a:rPr>
              <a:t>Indikator</a:t>
            </a:r>
            <a:r>
              <a:rPr lang="en-AU" b="1" dirty="0">
                <a:solidFill>
                  <a:schemeClr val="tx1"/>
                </a:solidFill>
              </a:rPr>
              <a:t> </a:t>
            </a:r>
            <a:r>
              <a:rPr lang="en-AU" b="1" dirty="0" err="1">
                <a:solidFill>
                  <a:schemeClr val="tx1"/>
                </a:solidFill>
              </a:rPr>
              <a:t>menjadi</a:t>
            </a:r>
            <a:r>
              <a:rPr lang="en-AU" b="1" dirty="0">
                <a:solidFill>
                  <a:schemeClr val="tx1"/>
                </a:solidFill>
              </a:rPr>
              <a:t> </a:t>
            </a:r>
            <a:endParaRPr lang="id-ID" b="1" dirty="0">
              <a:solidFill>
                <a:schemeClr val="tx1"/>
              </a:solidFill>
            </a:endParaRPr>
          </a:p>
          <a:p>
            <a:pPr algn="ctr">
              <a:defRPr/>
            </a:pPr>
            <a:r>
              <a:rPr lang="id-ID" b="1" dirty="0">
                <a:solidFill>
                  <a:schemeClr val="tx1"/>
                </a:solidFill>
              </a:rPr>
              <a:t>2 jenis layanan Provinsi</a:t>
            </a:r>
            <a:endParaRPr lang="en-AU" b="1" dirty="0">
              <a:solidFill>
                <a:schemeClr val="tx1"/>
              </a:solidFill>
            </a:endParaRPr>
          </a:p>
          <a:p>
            <a:pPr algn="ctr">
              <a:defRPr/>
            </a:pPr>
            <a:r>
              <a:rPr lang="en-AU" b="1" dirty="0">
                <a:solidFill>
                  <a:schemeClr val="tx1"/>
                </a:solidFill>
              </a:rPr>
              <a:t>12 </a:t>
            </a:r>
            <a:r>
              <a:rPr lang="id-ID" b="1" dirty="0">
                <a:solidFill>
                  <a:schemeClr val="tx1"/>
                </a:solidFill>
              </a:rPr>
              <a:t>Jenis layanan Kab/Kota</a:t>
            </a:r>
            <a:endParaRPr lang="en-AU" b="1" dirty="0">
              <a:solidFill>
                <a:schemeClr val="tx1"/>
              </a:solidFill>
            </a:endParaRPr>
          </a:p>
        </p:txBody>
      </p:sp>
      <p:sp>
        <p:nvSpPr>
          <p:cNvPr id="12" name="Right Arrow 11"/>
          <p:cNvSpPr/>
          <p:nvPr/>
        </p:nvSpPr>
        <p:spPr>
          <a:xfrm>
            <a:off x="10059864" y="3680398"/>
            <a:ext cx="381000" cy="11049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AU" sz="2400">
              <a:solidFill>
                <a:srgbClr val="FFFFFF"/>
              </a:solidFill>
            </a:endParaRPr>
          </a:p>
        </p:txBody>
      </p:sp>
      <p:sp>
        <p:nvSpPr>
          <p:cNvPr id="13" name="Right Arrow 12"/>
          <p:cNvSpPr/>
          <p:nvPr/>
        </p:nvSpPr>
        <p:spPr>
          <a:xfrm>
            <a:off x="5699741" y="3518502"/>
            <a:ext cx="457200" cy="11049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AU" sz="2400">
              <a:solidFill>
                <a:srgbClr val="FFFFFF"/>
              </a:solidFill>
            </a:endParaRPr>
          </a:p>
        </p:txBody>
      </p:sp>
      <p:sp>
        <p:nvSpPr>
          <p:cNvPr id="14" name="Right Arrow 13"/>
          <p:cNvSpPr/>
          <p:nvPr/>
        </p:nvSpPr>
        <p:spPr>
          <a:xfrm>
            <a:off x="7940985" y="3680398"/>
            <a:ext cx="411615" cy="96066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AU" sz="2400">
              <a:solidFill>
                <a:srgbClr val="FFFFFF"/>
              </a:solidFill>
            </a:endParaRPr>
          </a:p>
        </p:txBody>
      </p:sp>
      <p:sp>
        <p:nvSpPr>
          <p:cNvPr id="15" name="Rectangle 14"/>
          <p:cNvSpPr/>
          <p:nvPr/>
        </p:nvSpPr>
        <p:spPr>
          <a:xfrm>
            <a:off x="3146630" y="521759"/>
            <a:ext cx="7786710" cy="857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id-ID" sz="3200" b="1" dirty="0">
                <a:solidFill>
                  <a:schemeClr val="tx1"/>
                </a:solidFill>
                <a:latin typeface="Arial Rounded MT Bold" pitchFamily="34" charset="0"/>
              </a:rPr>
              <a:t>PERUBAHAN STANDAR PELAYANAN MINIMAL (SPM)</a:t>
            </a:r>
            <a:r>
              <a:rPr lang="en-US" sz="3200" b="1" dirty="0">
                <a:solidFill>
                  <a:schemeClr val="tx1"/>
                </a:solidFill>
                <a:latin typeface="Arial Rounded MT Bold" pitchFamily="34" charset="0"/>
              </a:rPr>
              <a:t> BIDANG KESEHATAN</a:t>
            </a:r>
          </a:p>
        </p:txBody>
      </p:sp>
    </p:spTree>
    <p:extLst>
      <p:ext uri="{BB962C8B-B14F-4D97-AF65-F5344CB8AC3E}">
        <p14:creationId xmlns:p14="http://schemas.microsoft.com/office/powerpoint/2010/main" val="19962513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257" y="767443"/>
            <a:ext cx="11732079" cy="5347215"/>
          </a:xfrm>
        </p:spPr>
        <p:txBody>
          <a:bodyPr>
            <a:noAutofit/>
          </a:bodyPr>
          <a:lstStyle/>
          <a:p>
            <a:pPr>
              <a:buNone/>
            </a:pPr>
            <a:endParaRPr lang="en-US" sz="1800" dirty="0"/>
          </a:p>
          <a:p>
            <a:pPr marL="514350" indent="-514350" algn="l">
              <a:lnSpc>
                <a:spcPct val="120000"/>
              </a:lnSpc>
              <a:buAutoNum type="arabicPeriod"/>
            </a:pPr>
            <a:r>
              <a:rPr lang="en-US" sz="3200" dirty="0" err="1">
                <a:solidFill>
                  <a:schemeClr val="tx1"/>
                </a:solidFill>
              </a:rPr>
              <a:t>Standar</a:t>
            </a:r>
            <a:r>
              <a:rPr lang="en-US" sz="3200" dirty="0">
                <a:solidFill>
                  <a:schemeClr val="tx1"/>
                </a:solidFill>
              </a:rPr>
              <a:t> </a:t>
            </a:r>
            <a:r>
              <a:rPr lang="en-US" sz="3200" dirty="0" err="1">
                <a:solidFill>
                  <a:schemeClr val="tx1"/>
                </a:solidFill>
              </a:rPr>
              <a:t>Pelayanan</a:t>
            </a:r>
            <a:r>
              <a:rPr lang="en-US" sz="3200" dirty="0">
                <a:solidFill>
                  <a:schemeClr val="tx1"/>
                </a:solidFill>
              </a:rPr>
              <a:t> Minimal </a:t>
            </a:r>
            <a:r>
              <a:rPr lang="en-US" sz="3200" dirty="0" err="1">
                <a:solidFill>
                  <a:schemeClr val="tx1"/>
                </a:solidFill>
              </a:rPr>
              <a:t>adalah</a:t>
            </a:r>
            <a:r>
              <a:rPr lang="en-US" sz="3200" dirty="0">
                <a:solidFill>
                  <a:schemeClr val="tx1"/>
                </a:solidFill>
              </a:rPr>
              <a:t> </a:t>
            </a:r>
            <a:r>
              <a:rPr lang="en-US" sz="3200" dirty="0" err="1">
                <a:solidFill>
                  <a:schemeClr val="tx1"/>
                </a:solidFill>
              </a:rPr>
              <a:t>ketentuan</a:t>
            </a:r>
            <a:r>
              <a:rPr lang="en-US" sz="3200" dirty="0">
                <a:solidFill>
                  <a:schemeClr val="tx1"/>
                </a:solidFill>
              </a:rPr>
              <a:t> </a:t>
            </a:r>
            <a:r>
              <a:rPr lang="en-US" sz="3200" dirty="0" err="1">
                <a:solidFill>
                  <a:schemeClr val="tx1"/>
                </a:solidFill>
              </a:rPr>
              <a:t>mengenai</a:t>
            </a:r>
            <a:r>
              <a:rPr lang="en-US" sz="3200" dirty="0">
                <a:solidFill>
                  <a:schemeClr val="tx1"/>
                </a:solidFill>
              </a:rPr>
              <a:t> </a:t>
            </a:r>
            <a:r>
              <a:rPr lang="en-US" sz="3200" dirty="0" err="1">
                <a:solidFill>
                  <a:schemeClr val="tx1"/>
                </a:solidFill>
              </a:rPr>
              <a:t>jenis</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mutu</a:t>
            </a:r>
            <a:r>
              <a:rPr lang="en-US" sz="3200" dirty="0">
                <a:solidFill>
                  <a:schemeClr val="tx1"/>
                </a:solidFill>
              </a:rPr>
              <a:t> </a:t>
            </a:r>
            <a:r>
              <a:rPr lang="en-US" sz="3200" dirty="0" err="1">
                <a:solidFill>
                  <a:schemeClr val="tx1"/>
                </a:solidFill>
              </a:rPr>
              <a:t>Pelayanan</a:t>
            </a:r>
            <a:r>
              <a:rPr lang="en-US" sz="3200" dirty="0">
                <a:solidFill>
                  <a:schemeClr val="tx1"/>
                </a:solidFill>
              </a:rPr>
              <a:t> </a:t>
            </a:r>
            <a:r>
              <a:rPr lang="en-US" sz="3200" dirty="0" err="1">
                <a:solidFill>
                  <a:schemeClr val="tx1"/>
                </a:solidFill>
              </a:rPr>
              <a:t>Dasar</a:t>
            </a:r>
            <a:r>
              <a:rPr lang="en-US" sz="3200" dirty="0">
                <a:solidFill>
                  <a:schemeClr val="tx1"/>
                </a:solidFill>
              </a:rPr>
              <a:t> yang </a:t>
            </a:r>
            <a:r>
              <a:rPr lang="en-US" sz="3200" dirty="0" err="1">
                <a:solidFill>
                  <a:schemeClr val="tx1"/>
                </a:solidFill>
              </a:rPr>
              <a:t>merupakan</a:t>
            </a:r>
            <a:r>
              <a:rPr lang="en-US" sz="3200" dirty="0">
                <a:solidFill>
                  <a:schemeClr val="tx1"/>
                </a:solidFill>
              </a:rPr>
              <a:t> </a:t>
            </a:r>
            <a:r>
              <a:rPr lang="en-US" sz="3200" dirty="0" err="1">
                <a:solidFill>
                  <a:schemeClr val="tx1"/>
                </a:solidFill>
              </a:rPr>
              <a:t>Urusan</a:t>
            </a:r>
            <a:r>
              <a:rPr lang="en-US" sz="3200" dirty="0">
                <a:solidFill>
                  <a:schemeClr val="tx1"/>
                </a:solidFill>
              </a:rPr>
              <a:t> </a:t>
            </a:r>
            <a:r>
              <a:rPr lang="en-US" sz="3200" dirty="0" err="1">
                <a:solidFill>
                  <a:schemeClr val="tx1"/>
                </a:solidFill>
              </a:rPr>
              <a:t>Pemerintahan</a:t>
            </a:r>
            <a:r>
              <a:rPr lang="en-US" sz="3200" dirty="0">
                <a:solidFill>
                  <a:schemeClr val="tx1"/>
                </a:solidFill>
              </a:rPr>
              <a:t> </a:t>
            </a:r>
            <a:r>
              <a:rPr lang="en-US" sz="3200" dirty="0" err="1">
                <a:solidFill>
                  <a:schemeClr val="tx1"/>
                </a:solidFill>
              </a:rPr>
              <a:t>Wajib</a:t>
            </a:r>
            <a:r>
              <a:rPr lang="en-US" sz="3200" dirty="0">
                <a:solidFill>
                  <a:schemeClr val="tx1"/>
                </a:solidFill>
              </a:rPr>
              <a:t> yang </a:t>
            </a:r>
            <a:r>
              <a:rPr lang="en-US" sz="3200" dirty="0" err="1">
                <a:solidFill>
                  <a:schemeClr val="tx1"/>
                </a:solidFill>
              </a:rPr>
              <a:t>berhak</a:t>
            </a:r>
            <a:r>
              <a:rPr lang="en-US" sz="3200" dirty="0">
                <a:solidFill>
                  <a:schemeClr val="tx1"/>
                </a:solidFill>
              </a:rPr>
              <a:t> </a:t>
            </a:r>
            <a:r>
              <a:rPr lang="en-US" sz="3200" dirty="0" err="1">
                <a:solidFill>
                  <a:schemeClr val="tx1"/>
                </a:solidFill>
              </a:rPr>
              <a:t>diperoleh</a:t>
            </a:r>
            <a:r>
              <a:rPr lang="en-US" sz="3200" dirty="0">
                <a:solidFill>
                  <a:schemeClr val="tx1"/>
                </a:solidFill>
              </a:rPr>
              <a:t> </a:t>
            </a:r>
            <a:r>
              <a:rPr lang="en-US" sz="3200" dirty="0" err="1">
                <a:solidFill>
                  <a:schemeClr val="tx1"/>
                </a:solidFill>
              </a:rPr>
              <a:t>setiap</a:t>
            </a:r>
            <a:r>
              <a:rPr lang="en-US" sz="3200" dirty="0">
                <a:solidFill>
                  <a:schemeClr val="tx1"/>
                </a:solidFill>
              </a:rPr>
              <a:t> </a:t>
            </a:r>
            <a:r>
              <a:rPr lang="en-US" sz="3200" dirty="0" err="1">
                <a:solidFill>
                  <a:schemeClr val="tx1"/>
                </a:solidFill>
              </a:rPr>
              <a:t>warga</a:t>
            </a:r>
            <a:r>
              <a:rPr lang="en-US" sz="3200" dirty="0">
                <a:solidFill>
                  <a:schemeClr val="tx1"/>
                </a:solidFill>
              </a:rPr>
              <a:t> </a:t>
            </a:r>
            <a:r>
              <a:rPr lang="en-US" sz="3200" dirty="0" err="1">
                <a:solidFill>
                  <a:schemeClr val="tx1"/>
                </a:solidFill>
              </a:rPr>
              <a:t>negara</a:t>
            </a:r>
            <a:r>
              <a:rPr lang="en-US" sz="3200" dirty="0">
                <a:solidFill>
                  <a:schemeClr val="tx1"/>
                </a:solidFill>
              </a:rPr>
              <a:t> </a:t>
            </a:r>
            <a:r>
              <a:rPr lang="en-US" sz="3200" dirty="0" err="1">
                <a:solidFill>
                  <a:schemeClr val="tx1"/>
                </a:solidFill>
              </a:rPr>
              <a:t>secara</a:t>
            </a:r>
            <a:r>
              <a:rPr lang="en-US" sz="3200" dirty="0">
                <a:solidFill>
                  <a:schemeClr val="tx1"/>
                </a:solidFill>
              </a:rPr>
              <a:t> minimal.</a:t>
            </a:r>
            <a:endParaRPr lang="id-ID" sz="3200" dirty="0">
              <a:solidFill>
                <a:schemeClr val="tx1"/>
              </a:solidFill>
            </a:endParaRPr>
          </a:p>
          <a:p>
            <a:pPr marL="514350" indent="-514350" algn="l">
              <a:lnSpc>
                <a:spcPct val="120000"/>
              </a:lnSpc>
              <a:buAutoNum type="arabicPeriod"/>
            </a:pPr>
            <a:r>
              <a:rPr lang="en-US" sz="3200" dirty="0" err="1">
                <a:solidFill>
                  <a:schemeClr val="tx1"/>
                </a:solidFill>
              </a:rPr>
              <a:t>Pelayanan</a:t>
            </a:r>
            <a:r>
              <a:rPr lang="en-US" sz="3200" dirty="0">
                <a:solidFill>
                  <a:schemeClr val="tx1"/>
                </a:solidFill>
              </a:rPr>
              <a:t> </a:t>
            </a:r>
            <a:r>
              <a:rPr lang="en-US" sz="3200" dirty="0" err="1">
                <a:solidFill>
                  <a:schemeClr val="tx1"/>
                </a:solidFill>
              </a:rPr>
              <a:t>Dasar</a:t>
            </a:r>
            <a:r>
              <a:rPr lang="en-US" sz="3200" dirty="0">
                <a:solidFill>
                  <a:schemeClr val="tx1"/>
                </a:solidFill>
              </a:rPr>
              <a:t> </a:t>
            </a:r>
            <a:r>
              <a:rPr lang="en-US" sz="3200" dirty="0" err="1">
                <a:solidFill>
                  <a:schemeClr val="tx1"/>
                </a:solidFill>
              </a:rPr>
              <a:t>adalah</a:t>
            </a:r>
            <a:r>
              <a:rPr lang="en-US" sz="3200" dirty="0">
                <a:solidFill>
                  <a:schemeClr val="tx1"/>
                </a:solidFill>
              </a:rPr>
              <a:t> </a:t>
            </a:r>
            <a:r>
              <a:rPr lang="en-US" sz="3200" dirty="0" err="1">
                <a:solidFill>
                  <a:schemeClr val="tx1"/>
                </a:solidFill>
              </a:rPr>
              <a:t>pelayanan</a:t>
            </a:r>
            <a:r>
              <a:rPr lang="en-US" sz="3200" dirty="0">
                <a:solidFill>
                  <a:schemeClr val="tx1"/>
                </a:solidFill>
              </a:rPr>
              <a:t> </a:t>
            </a:r>
            <a:r>
              <a:rPr lang="en-US" sz="3200" dirty="0" err="1">
                <a:solidFill>
                  <a:schemeClr val="tx1"/>
                </a:solidFill>
              </a:rPr>
              <a:t>publik</a:t>
            </a:r>
            <a:r>
              <a:rPr lang="en-US" sz="3200" dirty="0">
                <a:solidFill>
                  <a:schemeClr val="tx1"/>
                </a:solidFill>
              </a:rPr>
              <a:t> </a:t>
            </a:r>
            <a:r>
              <a:rPr lang="en-US" sz="3200" dirty="0" err="1">
                <a:solidFill>
                  <a:schemeClr val="tx1"/>
                </a:solidFill>
              </a:rPr>
              <a:t>untuk</a:t>
            </a:r>
            <a:r>
              <a:rPr lang="en-US" sz="3200" dirty="0">
                <a:solidFill>
                  <a:schemeClr val="tx1"/>
                </a:solidFill>
              </a:rPr>
              <a:t> </a:t>
            </a:r>
            <a:r>
              <a:rPr lang="en-US" sz="3200" dirty="0" err="1">
                <a:solidFill>
                  <a:schemeClr val="tx1"/>
                </a:solidFill>
              </a:rPr>
              <a:t>memenuhi</a:t>
            </a:r>
            <a:r>
              <a:rPr lang="en-US" sz="3200" dirty="0">
                <a:solidFill>
                  <a:schemeClr val="tx1"/>
                </a:solidFill>
              </a:rPr>
              <a:t> </a:t>
            </a:r>
            <a:r>
              <a:rPr lang="en-US" sz="3200" dirty="0" err="1">
                <a:solidFill>
                  <a:schemeClr val="tx1"/>
                </a:solidFill>
              </a:rPr>
              <a:t>kebutuhan</a:t>
            </a:r>
            <a:r>
              <a:rPr lang="en-US" sz="3200" dirty="0">
                <a:solidFill>
                  <a:schemeClr val="tx1"/>
                </a:solidFill>
              </a:rPr>
              <a:t> </a:t>
            </a:r>
            <a:r>
              <a:rPr lang="en-US" sz="3200" dirty="0" err="1">
                <a:solidFill>
                  <a:schemeClr val="tx1"/>
                </a:solidFill>
              </a:rPr>
              <a:t>dasar</a:t>
            </a:r>
            <a:r>
              <a:rPr lang="en-US" sz="3200" dirty="0">
                <a:solidFill>
                  <a:schemeClr val="tx1"/>
                </a:solidFill>
              </a:rPr>
              <a:t> </a:t>
            </a:r>
            <a:r>
              <a:rPr lang="en-US" sz="3200" dirty="0" err="1">
                <a:solidFill>
                  <a:schemeClr val="tx1"/>
                </a:solidFill>
              </a:rPr>
              <a:t>warga</a:t>
            </a:r>
            <a:r>
              <a:rPr lang="en-US" sz="3200" dirty="0">
                <a:solidFill>
                  <a:schemeClr val="tx1"/>
                </a:solidFill>
              </a:rPr>
              <a:t> </a:t>
            </a:r>
            <a:r>
              <a:rPr lang="en-US" sz="3200" dirty="0" err="1">
                <a:solidFill>
                  <a:schemeClr val="tx1"/>
                </a:solidFill>
              </a:rPr>
              <a:t>negara</a:t>
            </a:r>
            <a:r>
              <a:rPr lang="en-US" sz="3200" dirty="0">
                <a:solidFill>
                  <a:schemeClr val="tx1"/>
                </a:solidFill>
              </a:rPr>
              <a:t>. </a:t>
            </a:r>
            <a:endParaRPr lang="id-ID" sz="3200" dirty="0">
              <a:solidFill>
                <a:schemeClr val="tx1"/>
              </a:solidFill>
            </a:endParaRPr>
          </a:p>
          <a:p>
            <a:pPr marL="514350" indent="-514350" algn="l">
              <a:lnSpc>
                <a:spcPct val="120000"/>
              </a:lnSpc>
              <a:buAutoNum type="arabicPeriod"/>
            </a:pPr>
            <a:r>
              <a:rPr lang="en-US" sz="3200" dirty="0" err="1">
                <a:solidFill>
                  <a:schemeClr val="tx1"/>
                </a:solidFill>
              </a:rPr>
              <a:t>Kebutuhan</a:t>
            </a:r>
            <a:r>
              <a:rPr lang="en-US" sz="3200" dirty="0">
                <a:solidFill>
                  <a:schemeClr val="tx1"/>
                </a:solidFill>
              </a:rPr>
              <a:t> </a:t>
            </a:r>
            <a:r>
              <a:rPr lang="en-US" sz="3200" dirty="0" err="1">
                <a:solidFill>
                  <a:schemeClr val="tx1"/>
                </a:solidFill>
              </a:rPr>
              <a:t>dasar</a:t>
            </a:r>
            <a:r>
              <a:rPr lang="en-US" sz="3200" dirty="0">
                <a:solidFill>
                  <a:schemeClr val="tx1"/>
                </a:solidFill>
              </a:rPr>
              <a:t> </a:t>
            </a:r>
            <a:r>
              <a:rPr lang="en-US" sz="3200" dirty="0" err="1">
                <a:solidFill>
                  <a:schemeClr val="tx1"/>
                </a:solidFill>
              </a:rPr>
              <a:t>warga</a:t>
            </a:r>
            <a:r>
              <a:rPr lang="en-US" sz="3200" dirty="0">
                <a:solidFill>
                  <a:schemeClr val="tx1"/>
                </a:solidFill>
              </a:rPr>
              <a:t> </a:t>
            </a:r>
            <a:r>
              <a:rPr lang="en-US" sz="3200" dirty="0" err="1">
                <a:solidFill>
                  <a:schemeClr val="tx1"/>
                </a:solidFill>
              </a:rPr>
              <a:t>negara</a:t>
            </a:r>
            <a:r>
              <a:rPr lang="en-US" sz="3200" dirty="0">
                <a:solidFill>
                  <a:schemeClr val="tx1"/>
                </a:solidFill>
              </a:rPr>
              <a:t> </a:t>
            </a:r>
            <a:r>
              <a:rPr lang="id-ID" sz="3200" dirty="0">
                <a:solidFill>
                  <a:schemeClr val="tx1"/>
                </a:solidFill>
              </a:rPr>
              <a:t>adalah </a:t>
            </a:r>
            <a:r>
              <a:rPr lang="en-US" sz="3200" dirty="0" err="1">
                <a:solidFill>
                  <a:schemeClr val="tx1"/>
                </a:solidFill>
              </a:rPr>
              <a:t>barang</a:t>
            </a:r>
            <a:r>
              <a:rPr lang="en-US" sz="3200" dirty="0">
                <a:solidFill>
                  <a:schemeClr val="tx1"/>
                </a:solidFill>
              </a:rPr>
              <a:t> </a:t>
            </a:r>
            <a:r>
              <a:rPr lang="en-US" sz="3200" dirty="0" err="1">
                <a:solidFill>
                  <a:schemeClr val="tx1"/>
                </a:solidFill>
              </a:rPr>
              <a:t>dan</a:t>
            </a:r>
            <a:r>
              <a:rPr lang="en-US" sz="3200" dirty="0">
                <a:solidFill>
                  <a:schemeClr val="tx1"/>
                </a:solidFill>
              </a:rPr>
              <a:t>/</a:t>
            </a:r>
            <a:r>
              <a:rPr lang="en-US" sz="3200" dirty="0" err="1">
                <a:solidFill>
                  <a:schemeClr val="tx1"/>
                </a:solidFill>
              </a:rPr>
              <a:t>atau</a:t>
            </a:r>
            <a:r>
              <a:rPr lang="en-US" sz="3200" dirty="0">
                <a:solidFill>
                  <a:schemeClr val="tx1"/>
                </a:solidFill>
              </a:rPr>
              <a:t> </a:t>
            </a:r>
            <a:r>
              <a:rPr lang="en-US" sz="3200" dirty="0" err="1">
                <a:solidFill>
                  <a:schemeClr val="tx1"/>
                </a:solidFill>
              </a:rPr>
              <a:t>jasa</a:t>
            </a:r>
            <a:r>
              <a:rPr lang="en-US"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kualitas</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jumlah</a:t>
            </a:r>
            <a:r>
              <a:rPr lang="en-US" sz="3200" dirty="0">
                <a:solidFill>
                  <a:schemeClr val="tx1"/>
                </a:solidFill>
              </a:rPr>
              <a:t> </a:t>
            </a:r>
            <a:r>
              <a:rPr lang="en-US" sz="3200" dirty="0" err="1">
                <a:solidFill>
                  <a:schemeClr val="tx1"/>
                </a:solidFill>
              </a:rPr>
              <a:t>tertentu</a:t>
            </a:r>
            <a:r>
              <a:rPr lang="en-US" sz="3200" dirty="0">
                <a:solidFill>
                  <a:schemeClr val="tx1"/>
                </a:solidFill>
              </a:rPr>
              <a:t> yang </a:t>
            </a:r>
            <a:r>
              <a:rPr lang="en-US" sz="3200" dirty="0" err="1">
                <a:solidFill>
                  <a:schemeClr val="tx1"/>
                </a:solidFill>
              </a:rPr>
              <a:t>berhak</a:t>
            </a:r>
            <a:r>
              <a:rPr lang="en-US" sz="3200" dirty="0">
                <a:solidFill>
                  <a:schemeClr val="tx1"/>
                </a:solidFill>
              </a:rPr>
              <a:t> </a:t>
            </a:r>
            <a:r>
              <a:rPr lang="en-US" sz="3200" dirty="0" err="1">
                <a:solidFill>
                  <a:schemeClr val="tx1"/>
                </a:solidFill>
              </a:rPr>
              <a:t>diperoleh</a:t>
            </a:r>
            <a:r>
              <a:rPr lang="en-US" sz="3200" dirty="0">
                <a:solidFill>
                  <a:schemeClr val="tx1"/>
                </a:solidFill>
              </a:rPr>
              <a:t> </a:t>
            </a:r>
            <a:r>
              <a:rPr lang="en-US" sz="3200" dirty="0" err="1">
                <a:solidFill>
                  <a:schemeClr val="tx1"/>
                </a:solidFill>
              </a:rPr>
              <a:t>oleh</a:t>
            </a:r>
            <a:r>
              <a:rPr lang="en-US" sz="3200" dirty="0">
                <a:solidFill>
                  <a:schemeClr val="tx1"/>
                </a:solidFill>
              </a:rPr>
              <a:t> </a:t>
            </a:r>
            <a:r>
              <a:rPr lang="en-US" sz="3200" dirty="0" err="1">
                <a:solidFill>
                  <a:schemeClr val="tx1"/>
                </a:solidFill>
              </a:rPr>
              <a:t>setiap</a:t>
            </a:r>
            <a:r>
              <a:rPr lang="en-US" sz="3200" dirty="0">
                <a:solidFill>
                  <a:schemeClr val="tx1"/>
                </a:solidFill>
              </a:rPr>
              <a:t> </a:t>
            </a:r>
            <a:r>
              <a:rPr lang="en-US" sz="3200" dirty="0" err="1">
                <a:solidFill>
                  <a:schemeClr val="tx1"/>
                </a:solidFill>
              </a:rPr>
              <a:t>individu</a:t>
            </a:r>
            <a:r>
              <a:rPr lang="en-US" sz="3200" dirty="0">
                <a:solidFill>
                  <a:schemeClr val="tx1"/>
                </a:solidFill>
              </a:rPr>
              <a:t> agar </a:t>
            </a:r>
            <a:r>
              <a:rPr lang="en-US" sz="3200" dirty="0" err="1">
                <a:solidFill>
                  <a:schemeClr val="tx1"/>
                </a:solidFill>
              </a:rPr>
              <a:t>dapat</a:t>
            </a:r>
            <a:r>
              <a:rPr lang="en-US" sz="3200" dirty="0">
                <a:solidFill>
                  <a:schemeClr val="tx1"/>
                </a:solidFill>
              </a:rPr>
              <a:t> </a:t>
            </a:r>
            <a:r>
              <a:rPr lang="en-US" sz="3200" dirty="0" err="1">
                <a:solidFill>
                  <a:schemeClr val="tx1"/>
                </a:solidFill>
              </a:rPr>
              <a:t>hidup</a:t>
            </a:r>
            <a:r>
              <a:rPr lang="en-US" sz="3200" dirty="0">
                <a:solidFill>
                  <a:schemeClr val="tx1"/>
                </a:solidFill>
              </a:rPr>
              <a:t> </a:t>
            </a:r>
            <a:r>
              <a:rPr lang="en-US" sz="3200" dirty="0" err="1">
                <a:solidFill>
                  <a:schemeClr val="tx1"/>
                </a:solidFill>
              </a:rPr>
              <a:t>secara</a:t>
            </a:r>
            <a:r>
              <a:rPr lang="en-US" sz="3200" dirty="0">
                <a:solidFill>
                  <a:schemeClr val="tx1"/>
                </a:solidFill>
              </a:rPr>
              <a:t> </a:t>
            </a:r>
            <a:r>
              <a:rPr lang="en-US" sz="3200" dirty="0" err="1">
                <a:solidFill>
                  <a:schemeClr val="tx1"/>
                </a:solidFill>
              </a:rPr>
              <a:t>layak</a:t>
            </a:r>
            <a:r>
              <a:rPr lang="en-US" sz="3200" dirty="0">
                <a:solidFill>
                  <a:schemeClr val="tx1"/>
                </a:solidFill>
              </a:rPr>
              <a:t>. </a:t>
            </a:r>
            <a:endParaRPr lang="id-ID" sz="3200" dirty="0">
              <a:solidFill>
                <a:schemeClr val="tx1"/>
              </a:solidFill>
            </a:endParaRPr>
          </a:p>
        </p:txBody>
      </p:sp>
      <p:sp>
        <p:nvSpPr>
          <p:cNvPr id="3" name="Rectangle 2"/>
          <p:cNvSpPr/>
          <p:nvPr/>
        </p:nvSpPr>
        <p:spPr>
          <a:xfrm>
            <a:off x="865414" y="130629"/>
            <a:ext cx="10219958" cy="55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b="1" dirty="0">
              <a:solidFill>
                <a:schemeClr val="tx1"/>
              </a:solidFill>
              <a:latin typeface="Arial Rounded MT Bold" pitchFamily="34" charset="0"/>
            </a:endParaRPr>
          </a:p>
          <a:p>
            <a:pPr algn="ctr"/>
            <a:r>
              <a:rPr lang="id-ID" sz="4000" b="1" dirty="0">
                <a:solidFill>
                  <a:schemeClr val="tx1"/>
                </a:solidFill>
                <a:latin typeface="Arial Rounded MT Bold" pitchFamily="34" charset="0"/>
              </a:rPr>
              <a:t>DEFINISI SPM</a:t>
            </a:r>
          </a:p>
          <a:p>
            <a:pPr algn="ctr"/>
            <a:endParaRPr lang="en-US" sz="4000" b="1" dirty="0">
              <a:solidFill>
                <a:schemeClr val="tx1"/>
              </a:solidFill>
            </a:endParaRPr>
          </a:p>
        </p:txBody>
      </p:sp>
    </p:spTree>
    <p:extLst>
      <p:ext uri="{BB962C8B-B14F-4D97-AF65-F5344CB8AC3E}">
        <p14:creationId xmlns:p14="http://schemas.microsoft.com/office/powerpoint/2010/main" val="22000567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2628</TotalTime>
  <Words>2117</Words>
  <Application>Microsoft Office PowerPoint</Application>
  <PresentationFormat>Widescreen</PresentationFormat>
  <Paragraphs>274</Paragraphs>
  <Slides>19</Slides>
  <Notes>19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MS PGothic</vt:lpstr>
      <vt:lpstr>SimSun</vt:lpstr>
      <vt:lpstr>Arial</vt:lpstr>
      <vt:lpstr>Arial </vt:lpstr>
      <vt:lpstr>Arial Rounded MT Bold</vt:lpstr>
      <vt:lpstr>Berlin Sans FB Demi</vt:lpstr>
      <vt:lpstr>Calibri</vt:lpstr>
      <vt:lpstr>Calibri Light</vt:lpstr>
      <vt:lpstr>Cambria</vt:lpstr>
      <vt:lpstr>Corbel</vt:lpstr>
      <vt:lpstr>Cordia New</vt:lpstr>
      <vt:lpstr>Tahoma</vt:lpstr>
      <vt:lpstr>Wingdings</vt:lpstr>
      <vt:lpstr>Wingdings 3</vt:lpstr>
      <vt:lpstr>Office Theme</vt:lpstr>
      <vt:lpstr>1_Office Theme</vt:lpstr>
      <vt:lpstr>PowerPoint Presentation</vt:lpstr>
      <vt:lpstr>SISTEMATIKA</vt:lpstr>
      <vt:lpstr>PowerPoint Presentation</vt:lpstr>
      <vt:lpstr>ARAH KEBIJAKAN PEMBANGUNAN  KESEHATAN TAHUN 2019</vt:lpstr>
      <vt:lpstr>PowerPoint Presentation</vt:lpstr>
      <vt:lpstr>PowerPoint Presentation</vt:lpstr>
      <vt:lpstr>DASAR PELAKSANAAN SPM</vt:lpstr>
      <vt:lpstr>PowerPoint Presentation</vt:lpstr>
      <vt:lpstr>PowerPoint Presentation</vt:lpstr>
      <vt:lpstr>PowerPoint Presentation</vt:lpstr>
      <vt:lpstr>KRITERIA SPM</vt:lpstr>
      <vt:lpstr>JENIS PELAYANAN DASAR  DALAM SPM BIDANG KESEHATAN</vt:lpstr>
      <vt:lpstr>PowerPoint Presentation</vt:lpstr>
      <vt:lpstr>PowerPoint Presentation</vt:lpstr>
      <vt:lpstr>PowerPoint Presentation</vt:lpstr>
      <vt:lpstr>PowerPoint Presentation</vt:lpstr>
      <vt:lpstr>SINERGI PROGRAM PRIORITAS DAN SPM </vt:lpstr>
      <vt:lpstr>ALUR PELAKSANAAN SPM, PIS-PK DAN  SUMBER-SUMBER PEMBIAYAAN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Penanganan Akses Kesehatan  di Daerah</dc:title>
  <dc:creator>Nanda</dc:creator>
  <cp:lastModifiedBy>user</cp:lastModifiedBy>
  <cp:revision>235</cp:revision>
  <cp:lastPrinted>2018-07-09T09:07:44Z</cp:lastPrinted>
  <dcterms:created xsi:type="dcterms:W3CDTF">2018-01-25T13:43:06Z</dcterms:created>
  <dcterms:modified xsi:type="dcterms:W3CDTF">2018-07-10T02:58:13Z</dcterms:modified>
</cp:coreProperties>
</file>