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74" r:id="rId3"/>
    <p:sldId id="275" r:id="rId4"/>
    <p:sldId id="276" r:id="rId5"/>
    <p:sldId id="257" r:id="rId6"/>
    <p:sldId id="266" r:id="rId7"/>
    <p:sldId id="258" r:id="rId8"/>
    <p:sldId id="267" r:id="rId9"/>
    <p:sldId id="259" r:id="rId10"/>
    <p:sldId id="268" r:id="rId11"/>
    <p:sldId id="260" r:id="rId12"/>
    <p:sldId id="269" r:id="rId13"/>
    <p:sldId id="261" r:id="rId14"/>
    <p:sldId id="262" r:id="rId15"/>
    <p:sldId id="263" r:id="rId16"/>
    <p:sldId id="270" r:id="rId17"/>
    <p:sldId id="264" r:id="rId18"/>
    <p:sldId id="271" r:id="rId19"/>
    <p:sldId id="265" r:id="rId20"/>
    <p:sldId id="272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73" r:id="rId38"/>
  </p:sldIdLst>
  <p:sldSz cx="12192000" cy="6858000"/>
  <p:notesSz cx="6858000" cy="9945688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4F4A1-4958-4834-B327-1A9522795645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66776-51C3-4123-A51E-C431D9518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4874B-F16D-4F88-BED2-1BA40EFC0BD9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56E56-C9E6-408D-A853-B26ED2204F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0A2687-5A55-4B0D-809B-94C6DFDBA48F}" type="slidenum">
              <a:rPr lang="en-US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1911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C92B-E8FB-4EC9-AD3C-74BEA3F01504}" type="datetimeFigureOut">
              <a:rPr lang="id-ID" smtClean="0"/>
              <a:pPr/>
              <a:t>11/07/2018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9D0-FE71-4D1A-B0B7-84F93C27527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816979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C92B-E8FB-4EC9-AD3C-74BEA3F01504}" type="datetimeFigureOut">
              <a:rPr lang="id-ID" smtClean="0"/>
              <a:pPr/>
              <a:t>11/07/2018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9D0-FE71-4D1A-B0B7-84F93C27527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044025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C92B-E8FB-4EC9-AD3C-74BEA3F01504}" type="datetimeFigureOut">
              <a:rPr lang="id-ID" smtClean="0"/>
              <a:pPr/>
              <a:t>11/07/2018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9D0-FE71-4D1A-B0B7-84F93C27527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45636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C92B-E8FB-4EC9-AD3C-74BEA3F01504}" type="datetimeFigureOut">
              <a:rPr lang="id-ID" smtClean="0"/>
              <a:pPr/>
              <a:t>11/07/2018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9D0-FE71-4D1A-B0B7-84F93C27527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11425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C92B-E8FB-4EC9-AD3C-74BEA3F01504}" type="datetimeFigureOut">
              <a:rPr lang="id-ID" smtClean="0"/>
              <a:pPr/>
              <a:t>11/07/2018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9D0-FE71-4D1A-B0B7-84F93C27527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554716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C92B-E8FB-4EC9-AD3C-74BEA3F01504}" type="datetimeFigureOut">
              <a:rPr lang="id-ID" smtClean="0"/>
              <a:pPr/>
              <a:t>11/07/2018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9D0-FE71-4D1A-B0B7-84F93C27527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87671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C92B-E8FB-4EC9-AD3C-74BEA3F01504}" type="datetimeFigureOut">
              <a:rPr lang="id-ID" smtClean="0"/>
              <a:pPr/>
              <a:t>11/07/2018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9D0-FE71-4D1A-B0B7-84F93C27527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64271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C92B-E8FB-4EC9-AD3C-74BEA3F01504}" type="datetimeFigureOut">
              <a:rPr lang="id-ID" smtClean="0"/>
              <a:pPr/>
              <a:t>11/07/2018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9D0-FE71-4D1A-B0B7-84F93C27527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391725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C92B-E8FB-4EC9-AD3C-74BEA3F01504}" type="datetimeFigureOut">
              <a:rPr lang="id-ID" smtClean="0"/>
              <a:pPr/>
              <a:t>11/07/2018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9D0-FE71-4D1A-B0B7-84F93C27527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909500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C92B-E8FB-4EC9-AD3C-74BEA3F01504}" type="datetimeFigureOut">
              <a:rPr lang="id-ID" smtClean="0"/>
              <a:pPr/>
              <a:t>11/07/2018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9D0-FE71-4D1A-B0B7-84F93C27527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54773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2C92B-E8FB-4EC9-AD3C-74BEA3F01504}" type="datetimeFigureOut">
              <a:rPr lang="id-ID" smtClean="0"/>
              <a:pPr/>
              <a:t>11/07/2018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4F9D0-FE71-4D1A-B0B7-84F93C27527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95050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2C92B-E8FB-4EC9-AD3C-74BEA3F01504}" type="datetimeFigureOut">
              <a:rPr lang="id-ID" smtClean="0"/>
              <a:pPr/>
              <a:t>11/07/2018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4F9D0-FE71-4D1A-B0B7-84F93C27527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66833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463" y="1122363"/>
            <a:ext cx="11701221" cy="2387600"/>
          </a:xfrm>
        </p:spPr>
        <p:txBody>
          <a:bodyPr>
            <a:noAutofit/>
          </a:bodyPr>
          <a:lstStyle/>
          <a:p>
            <a:r>
              <a:rPr lang="id-ID" sz="7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PENCAPAIAN PENANGGULANGAN TB 2018</a:t>
            </a:r>
            <a:endParaRPr lang="id-ID" sz="72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d-ID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DI KOTA MEDAN</a:t>
            </a:r>
            <a:endParaRPr lang="id-ID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787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4" y="415450"/>
            <a:ext cx="5675587" cy="42566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195" y="415450"/>
            <a:ext cx="6865729" cy="3242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028" y="2942240"/>
            <a:ext cx="5368158" cy="40261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24013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3913"/>
          </a:xfrm>
        </p:spPr>
        <p:txBody>
          <a:bodyPr/>
          <a:lstStyle/>
          <a:p>
            <a:r>
              <a:rPr lang="id-ID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4</a:t>
            </a:r>
            <a:r>
              <a:rPr lang="id-ID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 SISTEM TRANSPORTASI SPUTUM (SITRUST)</a:t>
            </a:r>
            <a:endParaRPr lang="id-ID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591" y="993913"/>
            <a:ext cx="11145079" cy="5512904"/>
          </a:xfrm>
        </p:spPr>
        <p:txBody>
          <a:bodyPr>
            <a:normAutofit/>
          </a:bodyPr>
          <a:lstStyle/>
          <a:p>
            <a:pPr algn="just"/>
            <a:r>
              <a:rPr lang="id-ID" dirty="0" smtClean="0">
                <a:solidFill>
                  <a:srgbClr val="0000CC"/>
                </a:solidFill>
              </a:rPr>
              <a:t>Memudahkan pengiriman sputum ke RS (RSUP. H. Adam Malik, RSUD Pirngadi, RSU Haji Medan)</a:t>
            </a:r>
          </a:p>
          <a:p>
            <a:pPr algn="just"/>
            <a:r>
              <a:rPr lang="id-ID" dirty="0" smtClean="0">
                <a:solidFill>
                  <a:srgbClr val="0000CC"/>
                </a:solidFill>
              </a:rPr>
              <a:t>Peningkatan kapasitas kepada petugas TB Puskesmas untuk pembinaan penggunaan Wifi TB DPM/Klinik Pratama diwilayah kerjanya</a:t>
            </a:r>
          </a:p>
          <a:p>
            <a:pPr algn="just"/>
            <a:r>
              <a:rPr lang="id-ID" dirty="0" smtClean="0">
                <a:solidFill>
                  <a:srgbClr val="0000CC"/>
                </a:solidFill>
              </a:rPr>
              <a:t>Peningkatan kapasitas pada Koalisi Organisasi Profesi =&gt; PAPDI, PDKI, PDUI, IDAI, PDAI</a:t>
            </a:r>
          </a:p>
          <a:p>
            <a:pPr algn="just"/>
            <a:r>
              <a:rPr lang="id-ID" dirty="0" smtClean="0">
                <a:solidFill>
                  <a:srgbClr val="0000CC"/>
                </a:solidFill>
              </a:rPr>
              <a:t>Bekerja sama dengan PT. Pos Indonesia sebagai KURIR</a:t>
            </a:r>
          </a:p>
          <a:p>
            <a:pPr algn="just"/>
            <a:r>
              <a:rPr lang="id-ID" dirty="0" smtClean="0">
                <a:solidFill>
                  <a:srgbClr val="0000CC"/>
                </a:solidFill>
              </a:rPr>
              <a:t>Fasyankes Pengirim – Kurir – RS Penerima =&gt; menggunakan aplikasi SITRUST</a:t>
            </a:r>
          </a:p>
          <a:p>
            <a:pPr algn="just"/>
            <a:r>
              <a:rPr lang="id-ID" dirty="0" smtClean="0">
                <a:solidFill>
                  <a:srgbClr val="0000CC"/>
                </a:solidFill>
              </a:rPr>
              <a:t>Pemantauan perjalanan Sputum dan pelaporan yang menggunakan SITRUST =&gt; oleh Dinas Kesehatan dan Fasyankes Pengirim</a:t>
            </a:r>
          </a:p>
        </p:txBody>
      </p:sp>
    </p:spTree>
    <p:extLst>
      <p:ext uri="{BB962C8B-B14F-4D97-AF65-F5344CB8AC3E}">
        <p14:creationId xmlns="" xmlns:p14="http://schemas.microsoft.com/office/powerpoint/2010/main" val="405206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81307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3913"/>
          </a:xfrm>
        </p:spPr>
        <p:txBody>
          <a:bodyPr/>
          <a:lstStyle/>
          <a:p>
            <a:r>
              <a:rPr lang="id-ID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5. RS PENGOBATAN TB RO (MTPTRO)</a:t>
            </a:r>
            <a:endParaRPr lang="id-ID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591" y="993913"/>
            <a:ext cx="11145079" cy="5512904"/>
          </a:xfrm>
        </p:spPr>
        <p:txBody>
          <a:bodyPr>
            <a:noAutofit/>
          </a:bodyPr>
          <a:lstStyle/>
          <a:p>
            <a:pPr algn="just"/>
            <a:r>
              <a:rPr lang="id-ID" sz="3200" dirty="0" smtClean="0">
                <a:solidFill>
                  <a:srgbClr val="0000CC"/>
                </a:solidFill>
              </a:rPr>
              <a:t>Kota Medan memiliki 3 RS yang memiliki TCM</a:t>
            </a:r>
          </a:p>
          <a:p>
            <a:pPr algn="just"/>
            <a:r>
              <a:rPr lang="id-ID" sz="3200" dirty="0" smtClean="0">
                <a:solidFill>
                  <a:srgbClr val="0000CC"/>
                </a:solidFill>
              </a:rPr>
              <a:t>RSUP H. Adam Malik =&gt; sejak tahun Juli 2012</a:t>
            </a:r>
          </a:p>
          <a:p>
            <a:pPr marL="0" indent="0" algn="just">
              <a:buNone/>
            </a:pPr>
            <a:r>
              <a:rPr lang="id-ID" sz="3200" dirty="0" smtClean="0">
                <a:solidFill>
                  <a:srgbClr val="0000CC"/>
                </a:solidFill>
              </a:rPr>
              <a:t>Suspek = 7.104; Diobati = 816; Sukses pengobatan = 170 (21%); Putus Berobat = 183 (22%); Gagal = 31 (4%); Meninggal = 152 (19%); Lainnya = 34(4%); Masih dalam pengobatan = 277 (34%)</a:t>
            </a:r>
          </a:p>
          <a:p>
            <a:pPr algn="just"/>
            <a:r>
              <a:rPr lang="id-ID" sz="3200" dirty="0" smtClean="0">
                <a:solidFill>
                  <a:srgbClr val="0000CC"/>
                </a:solidFill>
              </a:rPr>
              <a:t>RSUD Pirngadi =&gt; Terinstal Nov 2017, memulai TCM Jan 2018</a:t>
            </a:r>
          </a:p>
          <a:p>
            <a:pPr marL="0" indent="0" algn="just">
              <a:buNone/>
            </a:pPr>
            <a:r>
              <a:rPr lang="id-ID" sz="3200" dirty="0" smtClean="0">
                <a:solidFill>
                  <a:srgbClr val="0000CC"/>
                </a:solidFill>
              </a:rPr>
              <a:t>Suspek = 502; Diobati = 6</a:t>
            </a:r>
          </a:p>
          <a:p>
            <a:pPr algn="just"/>
            <a:r>
              <a:rPr lang="id-ID" sz="3200" dirty="0" smtClean="0">
                <a:solidFill>
                  <a:srgbClr val="0000CC"/>
                </a:solidFill>
              </a:rPr>
              <a:t>RSU Haji Medan =&gt; terinstal Nov 2017 dan memulai dibulan yang sama</a:t>
            </a:r>
          </a:p>
          <a:p>
            <a:pPr marL="0" indent="0" algn="just">
              <a:buNone/>
            </a:pPr>
            <a:r>
              <a:rPr lang="id-ID" sz="3200" dirty="0" smtClean="0">
                <a:solidFill>
                  <a:srgbClr val="0000CC"/>
                </a:solidFill>
              </a:rPr>
              <a:t>Suspek = 400; Diobati = 0; pasien yang terkonfirmasi dikirim ke RSUP. H. Adam Malik</a:t>
            </a:r>
          </a:p>
        </p:txBody>
      </p:sp>
    </p:spTree>
    <p:extLst>
      <p:ext uri="{BB962C8B-B14F-4D97-AF65-F5344CB8AC3E}">
        <p14:creationId xmlns="" xmlns:p14="http://schemas.microsoft.com/office/powerpoint/2010/main" val="373716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3913"/>
          </a:xfrm>
        </p:spPr>
        <p:txBody>
          <a:bodyPr/>
          <a:lstStyle/>
          <a:p>
            <a:r>
              <a:rPr lang="id-ID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6</a:t>
            </a:r>
            <a:r>
              <a:rPr lang="id-ID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 PENCAPAIAN PENEMUAN KASUS TB</a:t>
            </a:r>
            <a:endParaRPr lang="id-ID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51504921"/>
              </p:ext>
            </p:extLst>
          </p:nvPr>
        </p:nvGraphicFramePr>
        <p:xfrm>
          <a:off x="126124" y="1213946"/>
          <a:ext cx="12065875" cy="50607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5930"/>
                <a:gridCol w="1585854"/>
                <a:gridCol w="2190754"/>
                <a:gridCol w="1648752"/>
                <a:gridCol w="1975292"/>
                <a:gridCol w="1500204"/>
                <a:gridCol w="1559089"/>
              </a:tblGrid>
              <a:tr h="144592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</a:rPr>
                        <a:t>PERIODE</a:t>
                      </a:r>
                      <a:endParaRPr lang="id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DIOBATI</a:t>
                      </a:r>
                      <a:endParaRPr lang="id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SUKSES PENGOBATAN</a:t>
                      </a:r>
                      <a:endParaRPr lang="id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</a:rPr>
                        <a:t>PUTUS BEROBAT</a:t>
                      </a:r>
                      <a:endParaRPr lang="id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</a:rPr>
                        <a:t>MENINGGAL</a:t>
                      </a:r>
                      <a:endParaRPr lang="id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</a:rPr>
                        <a:t>GAGAL</a:t>
                      </a:r>
                      <a:endParaRPr lang="id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</a:rPr>
                        <a:t>PINDAH</a:t>
                      </a:r>
                      <a:endParaRPr lang="id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</a:tr>
              <a:tr h="54222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</a:rPr>
                        <a:t>2013</a:t>
                      </a:r>
                      <a:endParaRPr lang="id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5.333</a:t>
                      </a:r>
                      <a:endParaRPr lang="id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4.367 (82%)</a:t>
                      </a:r>
                      <a:endParaRPr lang="id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691</a:t>
                      </a:r>
                      <a:endParaRPr lang="id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101</a:t>
                      </a:r>
                      <a:endParaRPr lang="id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14</a:t>
                      </a:r>
                      <a:endParaRPr lang="id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</a:rPr>
                        <a:t>159</a:t>
                      </a:r>
                      <a:endParaRPr lang="id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</a:tr>
              <a:tr h="54222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</a:rPr>
                        <a:t>2014</a:t>
                      </a:r>
                      <a:endParaRPr lang="id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5.775</a:t>
                      </a:r>
                      <a:endParaRPr lang="id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4.926 (85%)</a:t>
                      </a:r>
                      <a:endParaRPr lang="id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567</a:t>
                      </a:r>
                      <a:endParaRPr lang="id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46</a:t>
                      </a:r>
                      <a:endParaRPr lang="id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4</a:t>
                      </a:r>
                      <a:endParaRPr lang="id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</a:rPr>
                        <a:t>233</a:t>
                      </a:r>
                      <a:endParaRPr lang="id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</a:tr>
              <a:tr h="54222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</a:rPr>
                        <a:t>2015</a:t>
                      </a:r>
                      <a:endParaRPr lang="id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6.451</a:t>
                      </a:r>
                      <a:endParaRPr lang="id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5.122 (79%)</a:t>
                      </a:r>
                      <a:endParaRPr lang="id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104</a:t>
                      </a:r>
                      <a:endParaRPr lang="id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715</a:t>
                      </a:r>
                      <a:endParaRPr lang="id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14</a:t>
                      </a:r>
                      <a:endParaRPr lang="id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</a:rPr>
                        <a:t>479</a:t>
                      </a:r>
                      <a:endParaRPr lang="id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</a:tr>
              <a:tr h="54222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</a:rPr>
                        <a:t>2016</a:t>
                      </a:r>
                      <a:endParaRPr lang="id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7.438</a:t>
                      </a:r>
                      <a:endParaRPr lang="id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5.845 (79%)</a:t>
                      </a:r>
                      <a:endParaRPr lang="id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119</a:t>
                      </a:r>
                      <a:endParaRPr lang="id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818</a:t>
                      </a:r>
                      <a:endParaRPr lang="id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21</a:t>
                      </a:r>
                      <a:endParaRPr lang="id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</a:rPr>
                        <a:t>630</a:t>
                      </a:r>
                      <a:endParaRPr lang="id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</a:tr>
              <a:tr h="54222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</a:rPr>
                        <a:t>2017</a:t>
                      </a:r>
                      <a:endParaRPr lang="id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8.224</a:t>
                      </a:r>
                      <a:endParaRPr lang="id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2.394 (29%)</a:t>
                      </a:r>
                      <a:endParaRPr lang="id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294</a:t>
                      </a:r>
                      <a:endParaRPr lang="id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77</a:t>
                      </a:r>
                      <a:endParaRPr lang="id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400">
                          <a:effectLst/>
                        </a:rPr>
                        <a:t>33</a:t>
                      </a:r>
                      <a:endParaRPr lang="id-ID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</a:rPr>
                        <a:t>118</a:t>
                      </a:r>
                      <a:endParaRPr lang="id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</a:tr>
              <a:tr h="90370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</a:rPr>
                        <a:t>TW 1 2018</a:t>
                      </a:r>
                      <a:endParaRPr lang="id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</a:rPr>
                        <a:t>1.925</a:t>
                      </a:r>
                      <a:endParaRPr lang="id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 gridSpan="5"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400" dirty="0">
                          <a:effectLst/>
                        </a:rPr>
                        <a:t>Belum dievaluasi</a:t>
                      </a:r>
                      <a:endParaRPr lang="id-ID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57" marR="54457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8642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3913"/>
          </a:xfrm>
        </p:spPr>
        <p:txBody>
          <a:bodyPr/>
          <a:lstStyle/>
          <a:p>
            <a:r>
              <a:rPr lang="id-ID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7</a:t>
            </a:r>
            <a:r>
              <a:rPr lang="id-ID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 PENDAMPINGAN PASIEN TB RO</a:t>
            </a:r>
            <a:endParaRPr lang="id-ID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591" y="993913"/>
            <a:ext cx="11145079" cy="5512904"/>
          </a:xfrm>
        </p:spPr>
        <p:txBody>
          <a:bodyPr>
            <a:noAutofit/>
          </a:bodyPr>
          <a:lstStyle/>
          <a:p>
            <a:pPr algn="just"/>
            <a:r>
              <a:rPr lang="id-ID" sz="3200" dirty="0" smtClean="0">
                <a:solidFill>
                  <a:srgbClr val="0000CC"/>
                </a:solidFill>
              </a:rPr>
              <a:t>Pasien TB RO yang terkonfirmasi dan diobati didampingi oleh CSO</a:t>
            </a:r>
          </a:p>
          <a:p>
            <a:pPr algn="just"/>
            <a:r>
              <a:rPr lang="id-ID" sz="3200" dirty="0" smtClean="0">
                <a:solidFill>
                  <a:srgbClr val="0000CC"/>
                </a:solidFill>
              </a:rPr>
              <a:t>Perannya memberikan edukasi, membantu pengurusan enabler, memastikan kepatuhan pasien dalam pengobatan, merangkul pasien yang mangkir/putus berobat, melacak kontak investigasi </a:t>
            </a:r>
          </a:p>
          <a:p>
            <a:pPr algn="just"/>
            <a:r>
              <a:rPr lang="id-ID" sz="3200" dirty="0" smtClean="0">
                <a:solidFill>
                  <a:srgbClr val="0000CC"/>
                </a:solidFill>
              </a:rPr>
              <a:t>CSO yang mendampingi PESAT (Pejuang Sehat Bermanfaat-mantan pasien TB RO); Aisyiyah; JKM</a:t>
            </a:r>
          </a:p>
          <a:p>
            <a:pPr algn="just"/>
            <a:r>
              <a:rPr lang="id-ID" sz="3200" dirty="0" smtClean="0">
                <a:solidFill>
                  <a:srgbClr val="0000CC"/>
                </a:solidFill>
              </a:rPr>
              <a:t>PESAT terbentuk dan berperan mendamping pasien mulai Juli 2015</a:t>
            </a:r>
          </a:p>
        </p:txBody>
      </p:sp>
    </p:spTree>
    <p:extLst>
      <p:ext uri="{BB962C8B-B14F-4D97-AF65-F5344CB8AC3E}">
        <p14:creationId xmlns="" xmlns:p14="http://schemas.microsoft.com/office/powerpoint/2010/main" val="258158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5" y="7883"/>
            <a:ext cx="513948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153" y="0"/>
            <a:ext cx="51435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6832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3913"/>
          </a:xfrm>
        </p:spPr>
        <p:txBody>
          <a:bodyPr/>
          <a:lstStyle/>
          <a:p>
            <a:r>
              <a:rPr lang="id-ID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8. PEMANTAUAN BULANAN TBRO (MICA)</a:t>
            </a:r>
            <a:endParaRPr lang="id-ID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591" y="993913"/>
            <a:ext cx="11145079" cy="5512904"/>
          </a:xfrm>
        </p:spPr>
        <p:txBody>
          <a:bodyPr>
            <a:noAutofit/>
          </a:bodyPr>
          <a:lstStyle/>
          <a:p>
            <a:pPr algn="just"/>
            <a:r>
              <a:rPr lang="id-ID" sz="3200" dirty="0" smtClean="0">
                <a:solidFill>
                  <a:srgbClr val="0000CC"/>
                </a:solidFill>
              </a:rPr>
              <a:t>Penanggung Jawab Program TB memantau pasien yang terkonfirmasi TB RO dan yang sudah mulai pengobatan setiap bulannya melalui MICA</a:t>
            </a:r>
          </a:p>
          <a:p>
            <a:pPr algn="just"/>
            <a:r>
              <a:rPr lang="id-ID" sz="3200" dirty="0" smtClean="0">
                <a:solidFill>
                  <a:srgbClr val="0000CC"/>
                </a:solidFill>
              </a:rPr>
              <a:t>Dinas Kesehatan menggali informasi terupdate dari Petugas Puskesmas, RS MTPTRO, CSO</a:t>
            </a:r>
          </a:p>
          <a:p>
            <a:pPr algn="just"/>
            <a:r>
              <a:rPr lang="id-ID" sz="3200" dirty="0" smtClean="0">
                <a:solidFill>
                  <a:srgbClr val="0000CC"/>
                </a:solidFill>
              </a:rPr>
              <a:t>Mengidentifikasi kendala-temuan yang menyebabkan pasien TB RO tidak patuh berobat</a:t>
            </a:r>
          </a:p>
          <a:p>
            <a:pPr algn="just"/>
            <a:r>
              <a:rPr lang="id-ID" sz="3200" dirty="0" smtClean="0">
                <a:solidFill>
                  <a:srgbClr val="0000CC"/>
                </a:solidFill>
              </a:rPr>
              <a:t>Kegiatan rutin tersebut dilakukan setiap bulan sejak April 2017</a:t>
            </a:r>
          </a:p>
          <a:p>
            <a:pPr algn="just"/>
            <a:endParaRPr lang="id-ID" sz="3200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89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21" y="0"/>
            <a:ext cx="9144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80649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3913"/>
          </a:xfrm>
        </p:spPr>
        <p:txBody>
          <a:bodyPr/>
          <a:lstStyle/>
          <a:p>
            <a:r>
              <a:rPr lang="id-ID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9</a:t>
            </a:r>
            <a:r>
              <a:rPr lang="id-ID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 PENYISIRAN KASUS TB - SIRS</a:t>
            </a:r>
            <a:endParaRPr lang="id-ID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591" y="993913"/>
            <a:ext cx="11145079" cy="5512904"/>
          </a:xfrm>
        </p:spPr>
        <p:txBody>
          <a:bodyPr>
            <a:noAutofit/>
          </a:bodyPr>
          <a:lstStyle/>
          <a:p>
            <a:pPr algn="just"/>
            <a:r>
              <a:rPr lang="id-ID" sz="3200" dirty="0" smtClean="0">
                <a:solidFill>
                  <a:srgbClr val="0000CC"/>
                </a:solidFill>
              </a:rPr>
              <a:t>Pelaporan TB bersumber dari SITT dan hanya poli TB</a:t>
            </a:r>
          </a:p>
          <a:p>
            <a:pPr algn="just"/>
            <a:r>
              <a:rPr lang="id-ID" sz="3200" dirty="0" smtClean="0">
                <a:solidFill>
                  <a:srgbClr val="0000CC"/>
                </a:solidFill>
              </a:rPr>
              <a:t>Pasien yang diobati TB dari poli-poli lain dan rawat inap belum melaporkan ke poli TB</a:t>
            </a:r>
          </a:p>
          <a:p>
            <a:pPr algn="just"/>
            <a:r>
              <a:rPr lang="id-ID" sz="3200" dirty="0" smtClean="0">
                <a:solidFill>
                  <a:srgbClr val="0000CC"/>
                </a:solidFill>
              </a:rPr>
              <a:t>Penyisiran kasus TB – Missing Case =&gt; bersumber dari Rekam Medis Sistem SIRS (rawat jalan dan rawat inap)</a:t>
            </a:r>
          </a:p>
          <a:p>
            <a:pPr algn="just"/>
            <a:r>
              <a:rPr lang="id-ID" sz="3200" dirty="0" smtClean="0">
                <a:solidFill>
                  <a:srgbClr val="0000CC"/>
                </a:solidFill>
              </a:rPr>
              <a:t>Penyisiran tahap 1. Jan 2017 ditemukan 9.666 kasus TB (diagnosa Primer, Sekunder, Tersier) yang belum terlaporkan ke SITT/Poli TB, data Jan-Sept 2017</a:t>
            </a:r>
          </a:p>
          <a:p>
            <a:pPr algn="just"/>
            <a:r>
              <a:rPr lang="id-ID" sz="3200" dirty="0" smtClean="0">
                <a:solidFill>
                  <a:srgbClr val="0000CC"/>
                </a:solidFill>
              </a:rPr>
              <a:t>Sementara melanjutkan Penyisiran Tahap 2</a:t>
            </a:r>
          </a:p>
        </p:txBody>
      </p:sp>
    </p:spTree>
    <p:extLst>
      <p:ext uri="{BB962C8B-B14F-4D97-AF65-F5344CB8AC3E}">
        <p14:creationId xmlns="" xmlns:p14="http://schemas.microsoft.com/office/powerpoint/2010/main" val="287955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/>
          </p:cNvSpPr>
          <p:nvPr/>
        </p:nvSpPr>
        <p:spPr bwMode="auto">
          <a:xfrm>
            <a:off x="190459" y="1071547"/>
            <a:ext cx="7334301" cy="450059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225425" indent="-225425">
              <a:lnSpc>
                <a:spcPct val="60000"/>
              </a:lnSpc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None/>
              <a:defRPr/>
            </a:pPr>
            <a:endParaRPr lang="en-US" sz="1600" b="1" dirty="0">
              <a:solidFill>
                <a:schemeClr val="tx1"/>
              </a:solidFill>
            </a:endParaRPr>
          </a:p>
          <a:p>
            <a:pPr marL="225425" indent="-225425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75000"/>
              <a:buFontTx/>
              <a:buChar char="•"/>
              <a:defRPr/>
            </a:pPr>
            <a:r>
              <a:rPr lang="en-US" sz="1600" b="1" dirty="0" err="1">
                <a:solidFill>
                  <a:schemeClr val="tx1"/>
                </a:solidFill>
              </a:rPr>
              <a:t>Luas</a:t>
            </a:r>
            <a:r>
              <a:rPr lang="en-US" sz="1600" b="1" dirty="0">
                <a:solidFill>
                  <a:schemeClr val="tx1"/>
                </a:solidFill>
              </a:rPr>
              <a:t> Wilayah :  26.510 Ha (265,10 Km2)     </a:t>
            </a:r>
          </a:p>
          <a:p>
            <a:pPr marL="225425" indent="-225425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tx1"/>
                </a:solidFill>
              </a:rPr>
              <a:t>	</a:t>
            </a:r>
            <a:r>
              <a:rPr lang="en-US" sz="1600" b="1" dirty="0" err="1">
                <a:solidFill>
                  <a:schemeClr val="tx1"/>
                </a:solidFill>
              </a:rPr>
              <a:t>atau</a:t>
            </a:r>
            <a:r>
              <a:rPr lang="en-US" sz="1600" b="1" dirty="0">
                <a:solidFill>
                  <a:schemeClr val="tx1"/>
                </a:solidFill>
              </a:rPr>
              <a:t> 3,6 % </a:t>
            </a:r>
            <a:r>
              <a:rPr lang="en-US" sz="1600" b="1" dirty="0" err="1">
                <a:solidFill>
                  <a:schemeClr val="tx1"/>
                </a:solidFill>
              </a:rPr>
              <a:t>dari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luas</a:t>
            </a:r>
            <a:r>
              <a:rPr lang="en-US" sz="1600" b="1" dirty="0">
                <a:solidFill>
                  <a:schemeClr val="tx1"/>
                </a:solidFill>
              </a:rPr>
              <a:t> Wilayah </a:t>
            </a:r>
            <a:r>
              <a:rPr lang="en-US" sz="1600" b="1" dirty="0" err="1">
                <a:solidFill>
                  <a:schemeClr val="tx1"/>
                </a:solidFill>
              </a:rPr>
              <a:t>Prop.Sumut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 (</a:t>
            </a:r>
            <a:r>
              <a:rPr lang="en-US" sz="1600" b="1" dirty="0">
                <a:solidFill>
                  <a:schemeClr val="tx1"/>
                </a:solidFill>
              </a:rPr>
              <a:t>71.680 </a:t>
            </a:r>
            <a:r>
              <a:rPr lang="en-US" sz="1600" b="1" dirty="0" smtClean="0">
                <a:solidFill>
                  <a:schemeClr val="tx1"/>
                </a:solidFill>
              </a:rPr>
              <a:t>Km2)</a:t>
            </a:r>
          </a:p>
          <a:p>
            <a:pPr marL="225425" indent="-225425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   	(</a:t>
            </a:r>
            <a:r>
              <a:rPr lang="en-US" sz="1600" b="1" dirty="0" err="1" smtClean="0">
                <a:solidFill>
                  <a:schemeClr val="tx1"/>
                </a:solidFill>
              </a:rPr>
              <a:t>Topografi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Cenderung</a:t>
            </a:r>
            <a:r>
              <a:rPr lang="en-US" sz="1600" b="1" dirty="0" smtClean="0">
                <a:solidFill>
                  <a:schemeClr val="tx1"/>
                </a:solidFill>
              </a:rPr>
              <a:t> Miring </a:t>
            </a:r>
            <a:r>
              <a:rPr lang="en-US" sz="1600" b="1" dirty="0" err="1" smtClean="0">
                <a:solidFill>
                  <a:schemeClr val="tx1"/>
                </a:solidFill>
              </a:rPr>
              <a:t>ke</a:t>
            </a:r>
            <a:r>
              <a:rPr lang="en-US" sz="1600" b="1" dirty="0" smtClean="0">
                <a:solidFill>
                  <a:schemeClr val="tx1"/>
                </a:solidFill>
              </a:rPr>
              <a:t> Utara)</a:t>
            </a:r>
          </a:p>
          <a:p>
            <a:pPr marL="225425" indent="-225425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None/>
              <a:defRPr/>
            </a:pPr>
            <a:endParaRPr lang="en-US" sz="1600" b="1" dirty="0">
              <a:solidFill>
                <a:schemeClr val="tx1"/>
              </a:solidFill>
            </a:endParaRPr>
          </a:p>
          <a:p>
            <a:pPr marL="225425" indent="-225425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75000"/>
              <a:buFontTx/>
              <a:buChar char="•"/>
              <a:defRPr/>
            </a:pPr>
            <a:r>
              <a:rPr lang="en-US" sz="1600" b="1" dirty="0" err="1">
                <a:solidFill>
                  <a:schemeClr val="tx1"/>
                </a:solidFill>
              </a:rPr>
              <a:t>Secara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Administratif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Berbatasan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dengan</a:t>
            </a:r>
            <a:r>
              <a:rPr lang="en-US" sz="1600" b="1" dirty="0">
                <a:solidFill>
                  <a:schemeClr val="tx1"/>
                </a:solidFill>
              </a:rPr>
              <a:t> :</a:t>
            </a:r>
          </a:p>
          <a:p>
            <a:pPr marL="225425" indent="-225425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tx1"/>
                </a:solidFill>
              </a:rPr>
              <a:t>	- Bag. Barat, </a:t>
            </a:r>
            <a:r>
              <a:rPr lang="en-US" sz="1600" b="1" dirty="0" err="1">
                <a:solidFill>
                  <a:schemeClr val="tx1"/>
                </a:solidFill>
              </a:rPr>
              <a:t>Timur</a:t>
            </a:r>
            <a:r>
              <a:rPr lang="en-US" sz="1600" b="1" dirty="0">
                <a:solidFill>
                  <a:schemeClr val="tx1"/>
                </a:solidFill>
              </a:rPr>
              <a:t>, Selatan : </a:t>
            </a:r>
            <a:r>
              <a:rPr lang="id-ID" sz="1600" b="1" dirty="0" smtClean="0">
                <a:solidFill>
                  <a:schemeClr val="tx1"/>
                </a:solidFill>
              </a:rPr>
              <a:t>Kabupaten </a:t>
            </a:r>
            <a:r>
              <a:rPr lang="en-US" sz="1600" b="1" dirty="0" smtClean="0">
                <a:solidFill>
                  <a:schemeClr val="tx1"/>
                </a:solidFill>
              </a:rPr>
              <a:t>Deli  </a:t>
            </a:r>
            <a:r>
              <a:rPr lang="en-US" sz="1600" b="1" dirty="0" err="1" smtClean="0">
                <a:solidFill>
                  <a:schemeClr val="tx1"/>
                </a:solidFill>
              </a:rPr>
              <a:t>Serdang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marL="225425" indent="-225425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tx1"/>
                </a:solidFill>
              </a:rPr>
              <a:t>	- </a:t>
            </a:r>
            <a:r>
              <a:rPr lang="id-ID" sz="1600" b="1" dirty="0">
                <a:solidFill>
                  <a:schemeClr val="tx1"/>
                </a:solidFill>
              </a:rPr>
              <a:t>Bag. </a:t>
            </a:r>
            <a:r>
              <a:rPr lang="en-US" sz="1600" b="1" dirty="0">
                <a:solidFill>
                  <a:schemeClr val="tx1"/>
                </a:solidFill>
              </a:rPr>
              <a:t>Utara	: </a:t>
            </a:r>
            <a:r>
              <a:rPr lang="en-US" sz="1600" b="1" dirty="0" err="1">
                <a:solidFill>
                  <a:schemeClr val="tx1"/>
                </a:solidFill>
              </a:rPr>
              <a:t>Selat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Malaka</a:t>
            </a:r>
            <a:endParaRPr lang="en-US" sz="1600" b="1" dirty="0">
              <a:solidFill>
                <a:schemeClr val="tx1"/>
              </a:solidFill>
            </a:endParaRPr>
          </a:p>
          <a:p>
            <a:pPr marL="225425" indent="-225425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None/>
              <a:defRPr/>
            </a:pPr>
            <a:endParaRPr lang="en-US" sz="1600" b="1" dirty="0">
              <a:solidFill>
                <a:schemeClr val="tx1"/>
              </a:solidFill>
            </a:endParaRPr>
          </a:p>
          <a:p>
            <a:pPr marL="225425" indent="-225425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75000"/>
              <a:buFontTx/>
              <a:buChar char="•"/>
              <a:defRPr/>
            </a:pPr>
            <a:r>
              <a:rPr lang="en-US" sz="1600" b="1" dirty="0">
                <a:solidFill>
                  <a:schemeClr val="tx1"/>
                </a:solidFill>
              </a:rPr>
              <a:t>JUMLAH PENDUDUK</a:t>
            </a:r>
          </a:p>
          <a:p>
            <a:pPr marL="225425" indent="-225425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tx1"/>
                </a:solidFill>
              </a:rPr>
              <a:t>	- </a:t>
            </a:r>
            <a:r>
              <a:rPr lang="en-US" sz="1600" b="1" dirty="0" err="1">
                <a:solidFill>
                  <a:schemeClr val="tx1"/>
                </a:solidFill>
              </a:rPr>
              <a:t>Tetap</a:t>
            </a:r>
            <a:r>
              <a:rPr lang="en-US" sz="1600" b="1" dirty="0">
                <a:solidFill>
                  <a:schemeClr val="tx1"/>
                </a:solidFill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</a:rPr>
              <a:t>: ±</a:t>
            </a:r>
            <a:r>
              <a:rPr lang="id-ID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2</a:t>
            </a:r>
            <a:r>
              <a:rPr lang="id-ID" sz="1600" b="1" dirty="0" smtClean="0">
                <a:solidFill>
                  <a:schemeClr val="tx1"/>
                </a:solidFill>
              </a:rPr>
              <a:t>,4 juta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Jiwa</a:t>
            </a:r>
            <a:r>
              <a:rPr lang="en-US" sz="1600" b="1" dirty="0">
                <a:solidFill>
                  <a:schemeClr val="tx1"/>
                </a:solidFill>
              </a:rPr>
              <a:t> 	</a:t>
            </a:r>
            <a:endParaRPr lang="id-ID" sz="1600" b="1" dirty="0">
              <a:solidFill>
                <a:schemeClr val="tx1"/>
              </a:solidFill>
            </a:endParaRPr>
          </a:p>
          <a:p>
            <a:pPr marL="225425" indent="-225425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None/>
              <a:defRPr/>
            </a:pPr>
            <a:r>
              <a:rPr lang="id-ID" sz="1600" b="1" dirty="0">
                <a:solidFill>
                  <a:schemeClr val="tx1"/>
                </a:solidFill>
              </a:rPr>
              <a:t>	</a:t>
            </a:r>
            <a:r>
              <a:rPr lang="en-US" sz="1600" b="1" dirty="0">
                <a:solidFill>
                  <a:schemeClr val="tx1"/>
                </a:solidFill>
              </a:rPr>
              <a:t>- </a:t>
            </a:r>
            <a:r>
              <a:rPr lang="en-US" sz="1600" b="1" dirty="0" err="1">
                <a:solidFill>
                  <a:schemeClr val="tx1"/>
                </a:solidFill>
              </a:rPr>
              <a:t>Tidak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Tetap</a:t>
            </a:r>
            <a:r>
              <a:rPr lang="en-US" sz="1600" b="1" dirty="0">
                <a:solidFill>
                  <a:schemeClr val="tx1"/>
                </a:solidFill>
              </a:rPr>
              <a:t>	: </a:t>
            </a:r>
            <a:r>
              <a:rPr lang="en-US" sz="1600" b="1" dirty="0" smtClean="0">
                <a:solidFill>
                  <a:schemeClr val="tx1"/>
                </a:solidFill>
              </a:rPr>
              <a:t>± 5</a:t>
            </a:r>
            <a:r>
              <a:rPr lang="id-ID" sz="1600" b="1" dirty="0" smtClean="0">
                <a:solidFill>
                  <a:schemeClr val="tx1"/>
                </a:solidFill>
              </a:rPr>
              <a:t>00 ribu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Jiwa</a:t>
            </a:r>
            <a:r>
              <a:rPr lang="id-ID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(</a:t>
            </a:r>
            <a:r>
              <a:rPr lang="en-US" sz="1600" b="1" dirty="0" err="1" smtClean="0">
                <a:solidFill>
                  <a:schemeClr val="tx1"/>
                </a:solidFill>
              </a:rPr>
              <a:t>Arus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Komuter</a:t>
            </a:r>
            <a:r>
              <a:rPr lang="en-US" sz="1600" b="1" dirty="0" smtClean="0">
                <a:solidFill>
                  <a:schemeClr val="tx1"/>
                </a:solidFill>
              </a:rPr>
              <a:t>)</a:t>
            </a:r>
          </a:p>
          <a:p>
            <a:pPr marL="225425" indent="-225425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75000"/>
              <a:buFont typeface="Wingdings" pitchFamily="2" charset="2"/>
              <a:buNone/>
              <a:defRPr/>
            </a:pPr>
            <a:endParaRPr lang="en-US" sz="1600" b="1" dirty="0">
              <a:solidFill>
                <a:schemeClr val="tx1"/>
              </a:solidFill>
            </a:endParaRPr>
          </a:p>
          <a:p>
            <a:pPr marL="225425" indent="-225425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75000"/>
              <a:buFontTx/>
              <a:buChar char="•"/>
              <a:defRPr/>
            </a:pPr>
            <a:r>
              <a:rPr lang="en-US" sz="1600" b="1" dirty="0">
                <a:solidFill>
                  <a:schemeClr val="tx1"/>
                </a:solidFill>
              </a:rPr>
              <a:t>Kota Medan </a:t>
            </a:r>
            <a:r>
              <a:rPr lang="en-US" sz="1600" b="1" dirty="0" err="1">
                <a:solidFill>
                  <a:schemeClr val="tx1"/>
                </a:solidFill>
              </a:rPr>
              <a:t>dihuni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oleh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Penduduk</a:t>
            </a:r>
            <a:r>
              <a:rPr lang="en-US" sz="1600" b="1" dirty="0">
                <a:solidFill>
                  <a:schemeClr val="tx1"/>
                </a:solidFill>
              </a:rPr>
              <a:t> yang </a:t>
            </a:r>
            <a:endParaRPr lang="id-ID" sz="1600" b="1" dirty="0">
              <a:solidFill>
                <a:schemeClr val="tx1"/>
              </a:solidFill>
            </a:endParaRPr>
          </a:p>
          <a:p>
            <a:pPr marL="225425" indent="-225425" eaLnBrk="0" hangingPunct="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75000"/>
              <a:defRPr/>
            </a:pPr>
            <a:r>
              <a:rPr lang="id-ID" sz="1600" b="1" dirty="0">
                <a:solidFill>
                  <a:schemeClr val="tx1"/>
                </a:solidFill>
              </a:rPr>
              <a:t>	</a:t>
            </a:r>
            <a:r>
              <a:rPr lang="en-US" sz="1600" b="1" dirty="0">
                <a:solidFill>
                  <a:schemeClr val="tx1"/>
                </a:solidFill>
              </a:rPr>
              <a:t>multi </a:t>
            </a:r>
            <a:r>
              <a:rPr lang="en-US" sz="1600" b="1" dirty="0" err="1">
                <a:solidFill>
                  <a:schemeClr val="tx1"/>
                </a:solidFill>
              </a:rPr>
              <a:t>etnis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id-ID" sz="1600" b="1" dirty="0" smtClean="0">
                <a:solidFill>
                  <a:schemeClr val="tx1"/>
                </a:solidFill>
              </a:rPr>
              <a:t>s</a:t>
            </a:r>
            <a:r>
              <a:rPr lang="en-US" sz="1600" b="1" dirty="0" err="1" smtClean="0">
                <a:solidFill>
                  <a:schemeClr val="tx1"/>
                </a:solidFill>
              </a:rPr>
              <a:t>eperti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Jawa</a:t>
            </a:r>
            <a:r>
              <a:rPr lang="id-ID" sz="1600" b="1" dirty="0" smtClean="0">
                <a:solidFill>
                  <a:schemeClr val="tx1"/>
                </a:solidFill>
              </a:rPr>
              <a:t>,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Tapanuli</a:t>
            </a:r>
            <a:r>
              <a:rPr lang="id-ID" sz="1600" b="1" dirty="0" smtClean="0">
                <a:solidFill>
                  <a:schemeClr val="tx1"/>
                </a:solidFill>
              </a:rPr>
              <a:t>,</a:t>
            </a:r>
            <a:r>
              <a:rPr lang="id-ID" sz="1600" b="1" dirty="0">
                <a:solidFill>
                  <a:schemeClr val="tx1"/>
                </a:solidFill>
              </a:rPr>
              <a:t> </a:t>
            </a:r>
            <a:r>
              <a:rPr lang="id-ID" sz="1600" b="1" dirty="0" smtClean="0">
                <a:solidFill>
                  <a:schemeClr val="tx1"/>
                </a:solidFill>
              </a:rPr>
              <a:t>Tionghoa</a:t>
            </a:r>
            <a:r>
              <a:rPr lang="en-US" sz="1600" b="1" dirty="0" smtClean="0">
                <a:solidFill>
                  <a:schemeClr val="tx1"/>
                </a:solidFill>
              </a:rPr>
              <a:t>,</a:t>
            </a:r>
            <a:r>
              <a:rPr lang="id-ID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Mandailing</a:t>
            </a:r>
            <a:r>
              <a:rPr lang="en-US" sz="1600" b="1" dirty="0" smtClean="0">
                <a:solidFill>
                  <a:schemeClr val="tx1"/>
                </a:solidFill>
              </a:rPr>
              <a:t>,</a:t>
            </a:r>
            <a:r>
              <a:rPr lang="id-ID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Minang</a:t>
            </a:r>
            <a:r>
              <a:rPr lang="en-US" sz="1600" b="1" dirty="0" smtClean="0">
                <a:solidFill>
                  <a:schemeClr val="tx1"/>
                </a:solidFill>
              </a:rPr>
              <a:t>, </a:t>
            </a:r>
            <a:r>
              <a:rPr lang="en-US" sz="1600" b="1" dirty="0" err="1" smtClean="0">
                <a:solidFill>
                  <a:schemeClr val="tx1"/>
                </a:solidFill>
              </a:rPr>
              <a:t>Melayu</a:t>
            </a:r>
            <a:r>
              <a:rPr lang="en-US" sz="1600" b="1" dirty="0" smtClean="0">
                <a:solidFill>
                  <a:schemeClr val="tx1"/>
                </a:solidFill>
              </a:rPr>
              <a:t>, </a:t>
            </a:r>
            <a:r>
              <a:rPr lang="id-ID" sz="1600" b="1" dirty="0" smtClean="0">
                <a:solidFill>
                  <a:schemeClr val="tx1"/>
                </a:solidFill>
              </a:rPr>
              <a:t>K</a:t>
            </a:r>
            <a:r>
              <a:rPr lang="en-US" sz="1600" b="1" dirty="0" err="1" smtClean="0">
                <a:solidFill>
                  <a:schemeClr val="tx1"/>
                </a:solidFill>
              </a:rPr>
              <a:t>aro</a:t>
            </a:r>
            <a:r>
              <a:rPr lang="en-US" sz="1600" b="1" dirty="0" smtClean="0">
                <a:solidFill>
                  <a:schemeClr val="tx1"/>
                </a:solidFill>
              </a:rPr>
              <a:t>, Aceh</a:t>
            </a:r>
            <a:r>
              <a:rPr lang="id-ID" sz="1600" b="1" dirty="0" smtClean="0">
                <a:solidFill>
                  <a:schemeClr val="tx1"/>
                </a:solidFill>
              </a:rPr>
              <a:t> dan l</a:t>
            </a:r>
            <a:r>
              <a:rPr lang="en-US" sz="1600" b="1" dirty="0" err="1" smtClean="0">
                <a:solidFill>
                  <a:schemeClr val="tx1"/>
                </a:solidFill>
              </a:rPr>
              <a:t>ain</a:t>
            </a:r>
            <a:r>
              <a:rPr lang="id-ID" sz="1600" b="1" dirty="0" smtClean="0">
                <a:solidFill>
                  <a:schemeClr val="tx1"/>
                </a:solidFill>
              </a:rPr>
              <a:t>-l</a:t>
            </a:r>
            <a:r>
              <a:rPr lang="en-US" sz="1600" b="1" dirty="0" err="1" smtClean="0">
                <a:solidFill>
                  <a:schemeClr val="tx1"/>
                </a:solidFill>
              </a:rPr>
              <a:t>ain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10" name="Picture 9" descr="Untitldesd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5525" y="2484210"/>
            <a:ext cx="2187040" cy="1444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Untitled-2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8485" y="4000504"/>
            <a:ext cx="2187040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Untitled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760" y="2500306"/>
            <a:ext cx="2187040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 descr="Untitled-6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5525" y="1055450"/>
            <a:ext cx="2187040" cy="1373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 descr="Untitledd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760" y="1071546"/>
            <a:ext cx="2187040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 descr="Untitlefd-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72254" y="5572140"/>
            <a:ext cx="2965417" cy="1000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 descr="Untitlesssd-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36970" y="5572140"/>
            <a:ext cx="2949047" cy="995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57" name="Picture 1" descr="C:\Users\Win 7\Downloads\1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5526" y="5572140"/>
            <a:ext cx="2190765" cy="1000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58" name="Picture 2" descr="C:\Users\Win 7\Downloads\kota relijiu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459" y="5572141"/>
            <a:ext cx="3093693" cy="983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59" name="Picture 3" descr="C:\Users\Win 7\Downloads\0f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715525" y="3982456"/>
            <a:ext cx="2190723" cy="1375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184755" y="6555940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3AC893-36D0-4764-9EB8-28FCCC9F70CA}" type="slidenum">
              <a:rPr lang="fr-CA" sz="1000" b="1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fr-CA" sz="1000" b="1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214290"/>
            <a:ext cx="12192000" cy="64294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/>
            <a:r>
              <a:rPr lang="id-ID" sz="2800" b="1" smtClean="0">
                <a:solidFill>
                  <a:schemeClr val="tx1"/>
                </a:solidFill>
              </a:rPr>
              <a:t>GAMBARAN UMUM KOTA MEDAN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4878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86484" cy="3704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676" y="922284"/>
            <a:ext cx="6537435" cy="49030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34863"/>
            <a:ext cx="6838731" cy="38467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6345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66" y="214290"/>
            <a:ext cx="9905999" cy="59590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PERINGATAN HARI TB </a:t>
            </a:r>
            <a:r>
              <a:rPr lang="id-ID" smtClean="0"/>
              <a:t>SEDUNIA 201</a:t>
            </a:r>
            <a:r>
              <a:rPr lang="en-US" smtClean="0"/>
              <a:t>6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276322" y="5883276"/>
            <a:ext cx="771089" cy="365125"/>
          </a:xfrm>
          <a:prstGeom prst="rect">
            <a:avLst/>
          </a:prstGeom>
        </p:spPr>
        <p:txBody>
          <a:bodyPr/>
          <a:lstStyle/>
          <a:p>
            <a:fld id="{FBAA4324-8D72-427B-8DD4-ED267CB3652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800" y="1095966"/>
            <a:ext cx="10287072" cy="553343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17637"/>
          </a:xfrm>
        </p:spPr>
        <p:txBody>
          <a:bodyPr>
            <a:noAutofit/>
          </a:bodyPr>
          <a:lstStyle/>
          <a:p>
            <a:r>
              <a:rPr lang="id-ID" dirty="0" smtClean="0"/>
              <a:t>KOMITMEN BAPAK GUBERNUR DAN WALIKOTA UNTUK PENGENDALIAN TB KOTA MEDAN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276322" y="5883276"/>
            <a:ext cx="771089" cy="365125"/>
          </a:xfrm>
          <a:prstGeom prst="rect">
            <a:avLst/>
          </a:prstGeom>
        </p:spPr>
        <p:txBody>
          <a:bodyPr/>
          <a:lstStyle/>
          <a:p>
            <a:fld id="{FBAA4324-8D72-427B-8DD4-ED267CB3652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14488"/>
            <a:ext cx="6523027" cy="3429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6764" y="3590835"/>
            <a:ext cx="6905752" cy="326716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276322" y="5883276"/>
            <a:ext cx="771089" cy="365125"/>
          </a:xfrm>
          <a:prstGeom prst="rect">
            <a:avLst/>
          </a:prstGeom>
        </p:spPr>
        <p:txBody>
          <a:bodyPr/>
          <a:lstStyle/>
          <a:p>
            <a:fld id="{FBAA4324-8D72-427B-8DD4-ED267CB3652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4637"/>
            <a:ext cx="12192000" cy="1143000"/>
          </a:xfrm>
        </p:spPr>
        <p:txBody>
          <a:bodyPr>
            <a:noAutofit/>
          </a:bodyPr>
          <a:lstStyle/>
          <a:p>
            <a:r>
              <a:rPr lang="id-ID" dirty="0" smtClean="0"/>
              <a:t>KOMITMEN BAPAK GUBERNUR DAN WALIKOTA UNTUK PENGENDALIAN TB KOTA MEDAN</a:t>
            </a:r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0536" y="3645024"/>
            <a:ext cx="6711465" cy="32129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43156"/>
            <a:ext cx="7425379" cy="308597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400" y="1447800"/>
            <a:ext cx="10769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22611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42247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75653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62685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57250"/>
            <a:ext cx="12192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25669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84824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" y="1"/>
            <a:ext cx="11906292" cy="928688"/>
          </a:xfrm>
          <a:solidFill>
            <a:srgbClr val="00B0F0">
              <a:alpha val="40000"/>
            </a:srgbClr>
          </a:solidFill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id-ID" sz="2400" b="1" spc="-15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VISI &amp; MISI PEMBANGUNAN BERDASARKAN RANCANGAN RPJMD KOTA MEDAN 2016-2021</a:t>
            </a:r>
            <a:endParaRPr lang="id-ID" sz="2400" b="1" spc="-150">
              <a:solidFill>
                <a:srgbClr val="002060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10" y="1071548"/>
            <a:ext cx="11525332" cy="1285875"/>
          </a:xfrm>
        </p:spPr>
        <p:txBody>
          <a:bodyPr rtlCol="0">
            <a:noAutofit/>
          </a:bodyPr>
          <a:lstStyle/>
          <a:p>
            <a:pPr marL="268288" indent="-268288" fontAlgn="auto">
              <a:spcBef>
                <a:spcPts val="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/>
            </a:pPr>
            <a:r>
              <a:rPr lang="id-ID" sz="2400" b="1" dirty="0" smtClean="0">
                <a:latin typeface="Arial Narrow" pitchFamily="34" charset="0"/>
                <a:ea typeface="Tahoma" pitchFamily="34" charset="0"/>
                <a:cs typeface="Arial" pitchFamily="34" charset="0"/>
              </a:rPr>
              <a:t>VISI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None/>
              <a:defRPr/>
            </a:pPr>
            <a:r>
              <a:rPr lang="sv-SE" sz="1800" b="1" i="1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id-ID" sz="1800" b="1" i="1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enjadi Kota Masa Depan Yang Multikultural, Berdaya Saing, Humanis, Sejahtera dan Religius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5710" y="2214555"/>
            <a:ext cx="11525332" cy="4429156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600"/>
              </a:spcAft>
              <a:buSzPct val="100000"/>
              <a:buFont typeface="Arial" pitchFamily="34" charset="0"/>
              <a:buNone/>
              <a:defRPr/>
            </a:pPr>
            <a:r>
              <a:rPr lang="id-ID" sz="2400" b="1" dirty="0" smtClean="0">
                <a:solidFill>
                  <a:srgbClr val="00206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MISI</a:t>
            </a:r>
            <a:endParaRPr lang="id-ID" sz="2000" dirty="0" smtClean="0">
              <a:solidFill>
                <a:schemeClr val="bg1"/>
              </a:solidFill>
              <a:latin typeface="Arial Narrow" pitchFamily="34" charset="0"/>
              <a:ea typeface="Tahoma" pitchFamily="34" charset="0"/>
              <a:cs typeface="Arial" pitchFamily="34" charset="0"/>
            </a:endParaRPr>
          </a:p>
          <a:p>
            <a:pPr marL="268288" indent="-268288" fontAlgn="auto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+mj-lt"/>
              <a:buAutoNum type="arabicPeriod"/>
              <a:defRPr/>
            </a:pP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Menumbuhkembangkan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stabilitas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kemitraan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partisipasi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kebersamaan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dari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seluruh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pemangku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kepentingan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pembangunan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kota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.</a:t>
            </a:r>
            <a:endParaRPr lang="id-ID" dirty="0" smtClean="0">
              <a:latin typeface="Arial Narrow" pitchFamily="34" charset="0"/>
              <a:ea typeface="Tahoma" pitchFamily="34" charset="0"/>
              <a:cs typeface="Tahoma" pitchFamily="34" charset="0"/>
            </a:endParaRPr>
          </a:p>
          <a:p>
            <a:pPr marL="268288" indent="-268288" fontAlgn="auto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+mj-lt"/>
              <a:buAutoNum type="arabicPeriod"/>
              <a:defRPr/>
            </a:pP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Menumbuhkembangkan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harmonisasi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kerukunan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solidaritas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persatuan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kesatuan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serta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keutuhan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sosial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berdasarkan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kebudayaan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daerah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identitas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lokal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multikulturalisme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.</a:t>
            </a:r>
            <a:endParaRPr lang="id-ID" dirty="0" smtClean="0">
              <a:latin typeface="Arial Narrow" pitchFamily="34" charset="0"/>
              <a:ea typeface="Tahoma" pitchFamily="34" charset="0"/>
              <a:cs typeface="Tahoma" pitchFamily="34" charset="0"/>
            </a:endParaRPr>
          </a:p>
          <a:p>
            <a:pPr marL="268288" indent="-268288" fontAlgn="auto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+mj-lt"/>
              <a:buAutoNum type="arabicPeriod"/>
              <a:defRPr/>
            </a:pP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Meningkatkan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efisiensi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melalui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deregulasi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debirokratisasi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sekaligus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penciptaan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iklim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investasi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yang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semakin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kondusif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termasuk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pengembangan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kreatifitas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inovasi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daerah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guna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meningkatkan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kemampuan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kompetitif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serta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komparatif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daerah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.</a:t>
            </a:r>
            <a:endParaRPr lang="id-ID" dirty="0" smtClean="0">
              <a:latin typeface="Arial Narrow" pitchFamily="34" charset="0"/>
              <a:ea typeface="Tahoma" pitchFamily="34" charset="0"/>
              <a:cs typeface="Tahoma" pitchFamily="34" charset="0"/>
            </a:endParaRPr>
          </a:p>
          <a:p>
            <a:pPr marL="268288" indent="-268288" fontAlgn="auto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+mj-lt"/>
              <a:buAutoNum type="arabicPeriod"/>
              <a:defRPr/>
            </a:pP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Menyelenggarakan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tata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ruang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Kota yang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konsisten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serta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didukung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oleh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ketersediaan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infrastruktur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utilitas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Kota yang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semakin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modern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berkelanjutan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.</a:t>
            </a:r>
            <a:endParaRPr lang="id-ID" dirty="0" smtClean="0">
              <a:latin typeface="Arial Narrow" pitchFamily="34" charset="0"/>
              <a:ea typeface="Tahoma" pitchFamily="34" charset="0"/>
              <a:cs typeface="Tahoma" pitchFamily="34" charset="0"/>
            </a:endParaRPr>
          </a:p>
          <a:p>
            <a:pPr marL="268288" indent="-268288" fontAlgn="auto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+mj-lt"/>
              <a:buAutoNum type="arabicPeriod"/>
              <a:defRPr/>
            </a:pPr>
            <a:r>
              <a:rPr lang="en-US" dirty="0" err="1" smtClean="0">
                <a:solidFill>
                  <a:srgbClr val="FF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Mendorong</a:t>
            </a:r>
            <a:r>
              <a:rPr lang="en-US" dirty="0" smtClean="0">
                <a:solidFill>
                  <a:srgbClr val="FF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peningkatan</a:t>
            </a:r>
            <a:r>
              <a:rPr lang="en-US" dirty="0" smtClean="0">
                <a:solidFill>
                  <a:srgbClr val="FF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kesempatan</a:t>
            </a:r>
            <a:r>
              <a:rPr lang="en-US" dirty="0" smtClean="0">
                <a:solidFill>
                  <a:srgbClr val="FF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kerja</a:t>
            </a:r>
            <a:r>
              <a:rPr lang="en-US" dirty="0" smtClean="0">
                <a:solidFill>
                  <a:srgbClr val="FF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dirty="0" smtClean="0">
                <a:solidFill>
                  <a:srgbClr val="FF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pendapatan</a:t>
            </a:r>
            <a:r>
              <a:rPr lang="en-US" dirty="0" smtClean="0">
                <a:solidFill>
                  <a:srgbClr val="FF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masyarakat</a:t>
            </a:r>
            <a:r>
              <a:rPr lang="en-US" dirty="0" smtClean="0">
                <a:solidFill>
                  <a:srgbClr val="FF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melalui</a:t>
            </a:r>
            <a:r>
              <a:rPr lang="en-US" dirty="0" smtClean="0">
                <a:solidFill>
                  <a:srgbClr val="FF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peningkatan</a:t>
            </a:r>
            <a:r>
              <a:rPr lang="en-US" dirty="0" smtClean="0">
                <a:solidFill>
                  <a:srgbClr val="FF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taraf</a:t>
            </a:r>
            <a:r>
              <a:rPr lang="en-US" dirty="0" smtClean="0">
                <a:solidFill>
                  <a:srgbClr val="FF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pendidikan</a:t>
            </a:r>
            <a:r>
              <a:rPr lang="en-US" dirty="0" smtClean="0">
                <a:solidFill>
                  <a:srgbClr val="FF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dirty="0" smtClean="0">
                <a:solidFill>
                  <a:srgbClr val="FF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kesehatan</a:t>
            </a:r>
            <a:r>
              <a:rPr lang="en-US" dirty="0" smtClean="0">
                <a:solidFill>
                  <a:srgbClr val="FF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masyarakat</a:t>
            </a:r>
            <a:r>
              <a:rPr lang="en-US" dirty="0" smtClean="0">
                <a:solidFill>
                  <a:srgbClr val="FF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secara</a:t>
            </a:r>
            <a:r>
              <a:rPr lang="en-US" dirty="0" smtClean="0">
                <a:solidFill>
                  <a:srgbClr val="FF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merata</a:t>
            </a:r>
            <a:r>
              <a:rPr lang="en-US" dirty="0" smtClean="0">
                <a:solidFill>
                  <a:srgbClr val="FF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dirty="0" smtClean="0">
                <a:solidFill>
                  <a:srgbClr val="FF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berkeadilan</a:t>
            </a:r>
            <a:r>
              <a:rPr lang="en-US" dirty="0" smtClean="0">
                <a:solidFill>
                  <a:srgbClr val="FF0000"/>
                </a:solidFill>
                <a:latin typeface="Arial Narrow" pitchFamily="34" charset="0"/>
                <a:ea typeface="Tahoma" pitchFamily="34" charset="0"/>
                <a:cs typeface="Tahoma" pitchFamily="34" charset="0"/>
              </a:rPr>
              <a:t>.</a:t>
            </a:r>
            <a:endParaRPr lang="id-ID" dirty="0" smtClean="0">
              <a:solidFill>
                <a:srgbClr val="FF0000"/>
              </a:solidFill>
              <a:latin typeface="Arial Narrow" pitchFamily="34" charset="0"/>
              <a:ea typeface="Tahoma" pitchFamily="34" charset="0"/>
              <a:cs typeface="Tahoma" pitchFamily="34" charset="0"/>
            </a:endParaRPr>
          </a:p>
          <a:p>
            <a:pPr marL="268288" indent="-268288" fontAlgn="auto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+mj-lt"/>
              <a:buAutoNum type="arabicPeriod"/>
              <a:defRPr/>
            </a:pP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Mengembangkan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kepribadian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masyarakat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kota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berdasarkan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etika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dan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moralitas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keberagaman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agama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dalam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bingkai</a:t>
            </a:r>
            <a:r>
              <a:rPr lang="en-US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kebhinekaan</a:t>
            </a:r>
            <a:r>
              <a:rPr lang="id-ID" dirty="0" smtClean="0">
                <a:latin typeface="Arial Narrow" pitchFamily="34" charset="0"/>
                <a:ea typeface="Tahoma" pitchFamily="34" charset="0"/>
                <a:cs typeface="Tahoma" pitchFamily="34" charset="0"/>
              </a:rPr>
              <a:t>.</a:t>
            </a:r>
            <a:endParaRPr lang="id-ID" dirty="0">
              <a:latin typeface="Arial Narrow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834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C:\Users\lenovo\Downloads\WhatsApp Image 2018-04-30 at 11.29.52.jpe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606321" y="381000"/>
            <a:ext cx="10979355" cy="13716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 smtClean="0">
                <a:solidFill>
                  <a:schemeClr val="tx1"/>
                </a:solidFill>
              </a:rPr>
              <a:t>Sosialisasi DPPM </a:t>
            </a:r>
            <a:r>
              <a:rPr lang="id-ID" sz="3600" b="1" dirty="0">
                <a:solidFill>
                  <a:schemeClr val="tx1"/>
                </a:solidFill>
              </a:rPr>
              <a:t>TB </a:t>
            </a:r>
            <a:endParaRPr lang="id-ID" sz="3600" b="1" dirty="0" smtClean="0">
              <a:solidFill>
                <a:schemeClr val="tx1"/>
              </a:solidFill>
            </a:endParaRPr>
          </a:p>
          <a:p>
            <a:pPr algn="ctr"/>
            <a:r>
              <a:rPr lang="id-ID" sz="3600" b="1" dirty="0" smtClean="0">
                <a:solidFill>
                  <a:schemeClr val="tx1"/>
                </a:solidFill>
              </a:rPr>
              <a:t>di Kota </a:t>
            </a:r>
            <a:r>
              <a:rPr lang="id-ID" sz="3600" b="1" dirty="0">
                <a:solidFill>
                  <a:schemeClr val="tx1"/>
                </a:solidFill>
              </a:rPr>
              <a:t>Medan</a:t>
            </a:r>
          </a:p>
        </p:txBody>
      </p:sp>
    </p:spTree>
    <p:extLst>
      <p:ext uri="{BB962C8B-B14F-4D97-AF65-F5344CB8AC3E}">
        <p14:creationId xmlns:p14="http://schemas.microsoft.com/office/powerpoint/2010/main" xmlns="" val="60493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758" y="953503"/>
            <a:ext cx="4427621" cy="994172"/>
          </a:xfrm>
        </p:spPr>
        <p:txBody>
          <a:bodyPr>
            <a:normAutofit/>
          </a:bodyPr>
          <a:lstStyle/>
          <a:p>
            <a:pPr algn="ctr"/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5565" y="1"/>
            <a:ext cx="5996435" cy="348013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714" y="2133600"/>
            <a:ext cx="6202279" cy="46943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" y="809046"/>
            <a:ext cx="6202279" cy="1354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chemeClr val="tx1"/>
                </a:solidFill>
              </a:rPr>
              <a:t>Pembukaan oleh </a:t>
            </a:r>
            <a:endParaRPr lang="id-ID" sz="2400" b="1" dirty="0">
              <a:solidFill>
                <a:schemeClr val="tx1"/>
              </a:solidFill>
            </a:endParaRPr>
          </a:p>
          <a:p>
            <a:pPr algn="ctr"/>
            <a:r>
              <a:rPr lang="id-ID" sz="2400" b="1" dirty="0" smtClean="0">
                <a:solidFill>
                  <a:schemeClr val="tx1"/>
                </a:solidFill>
              </a:rPr>
              <a:t>KABID P2P Dinkes Kota Medan</a:t>
            </a:r>
            <a:endParaRPr lang="id-ID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95565" y="2531504"/>
            <a:ext cx="5996436" cy="43264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" y="24553"/>
            <a:ext cx="6202279" cy="7599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tx1"/>
                </a:solidFill>
              </a:rPr>
              <a:t>WORKSHOP DPPM PKM </a:t>
            </a:r>
            <a:r>
              <a:rPr lang="id-ID" sz="2400" b="1" dirty="0" smtClean="0">
                <a:solidFill>
                  <a:schemeClr val="tx1"/>
                </a:solidFill>
              </a:rPr>
              <a:t>KOTA MEDAN</a:t>
            </a:r>
            <a:endParaRPr lang="id-ID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234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2897" y="3044013"/>
            <a:ext cx="6009105" cy="38139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492" y="-8987"/>
            <a:ext cx="7345847" cy="305299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630906" y="3319761"/>
            <a:ext cx="4363453" cy="79408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PEMAPARAN OLEH WASOR DHO MEDAN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98" y="3044012"/>
            <a:ext cx="6147199" cy="38139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7412" y="-1"/>
            <a:ext cx="6454589" cy="3026825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59012" y="3029722"/>
            <a:ext cx="9956800" cy="4092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id-ID" sz="2400" b="1" dirty="0">
                <a:solidFill>
                  <a:schemeClr val="tx1"/>
                </a:solidFill>
              </a:rPr>
              <a:t>WORKSHOP DPPM PKM </a:t>
            </a:r>
            <a:r>
              <a:rPr lang="id-ID" sz="2400" b="1" dirty="0" smtClean="0">
                <a:solidFill>
                  <a:schemeClr val="tx1"/>
                </a:solidFill>
              </a:rPr>
              <a:t>KOTA MEDAN</a:t>
            </a:r>
            <a:endParaRPr lang="id-ID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121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1962" y="-10298"/>
            <a:ext cx="8420039" cy="321069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00" y="3200400"/>
            <a:ext cx="8636000" cy="36576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12781" y="491179"/>
            <a:ext cx="3048000" cy="11038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Workshop Implementasi</a:t>
            </a:r>
          </a:p>
          <a:p>
            <a:pPr algn="ctr"/>
            <a:r>
              <a:rPr lang="id-ID" b="1" dirty="0" smtClean="0">
                <a:solidFill>
                  <a:schemeClr val="tx1"/>
                </a:solidFill>
              </a:rPr>
              <a:t> Wifi TB bagi Puskesmas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940800" y="4038600"/>
            <a:ext cx="3048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Workshop Implementasi Sitrust</a:t>
            </a:r>
          </a:p>
        </p:txBody>
      </p:sp>
    </p:spTree>
    <p:extLst>
      <p:ext uri="{BB962C8B-B14F-4D97-AF65-F5344CB8AC3E}">
        <p14:creationId xmlns:p14="http://schemas.microsoft.com/office/powerpoint/2010/main" xmlns="" val="414492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3333750"/>
            <a:ext cx="6705600" cy="352425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879167" y="3848100"/>
            <a:ext cx="4368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Workshop Implementasi Wifi TB Bagi Organisasi Profesi</a:t>
            </a:r>
            <a:endParaRPr lang="id-ID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lenovo\Downloads\WhatsApp Image 2018-06-06 at 13.14.16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5117" y="0"/>
            <a:ext cx="5966883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lenovo\Downloads\WhatsApp Image 2018-06-06 at 13.14.13 (1)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54864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lenovo\Downloads\WhatsApp Image 2018-06-06 at 13.13.14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6841067" cy="38481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ounded Rectangle 8"/>
          <p:cNvSpPr/>
          <p:nvPr/>
        </p:nvSpPr>
        <p:spPr>
          <a:xfrm>
            <a:off x="8132234" y="19050"/>
            <a:ext cx="4034367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FGD dengan PDPI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050" y="6243637"/>
            <a:ext cx="4034367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FGD TB dengan IDAI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" y="3276600"/>
            <a:ext cx="4034367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FGD TB dengan PAPDI</a:t>
            </a:r>
            <a:endParaRPr lang="id-ID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57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3429001"/>
            <a:ext cx="8064537" cy="34022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9288" y="0"/>
            <a:ext cx="8128001" cy="3429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21043" y="838200"/>
            <a:ext cx="3048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Pelatihan SITT bagi Puskesmas</a:t>
            </a:r>
            <a:endParaRPr lang="id-ID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229600" y="3657600"/>
            <a:ext cx="30480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Pelatihan SITT bagi Rumah Sakit, Lapas/Rutan, Klinik</a:t>
            </a:r>
          </a:p>
          <a:p>
            <a:pPr algn="ctr"/>
            <a:r>
              <a:rPr lang="id-ID" b="1" dirty="0" smtClean="0">
                <a:solidFill>
                  <a:schemeClr val="tx1"/>
                </a:solidFill>
              </a:rPr>
              <a:t>Dan DPM</a:t>
            </a:r>
            <a:endParaRPr lang="id-ID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86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56000"/>
            <a:ext cx="10566400" cy="330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1" y="9525"/>
            <a:ext cx="8547100" cy="392548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09399" y="639762"/>
            <a:ext cx="3238803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Pelatihan eTB manager bagi RS yang memiliki alat TCM</a:t>
            </a:r>
            <a:endParaRPr lang="id-ID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05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52" y="-125894"/>
            <a:ext cx="9254358" cy="69480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092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KEBIJAKAN PEMERINTAH KOTA MEDAN </a:t>
            </a:r>
            <a:b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 BIDANG KESEHATAN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12192000" cy="5715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609600" indent="-609600" eaLnBrk="1" hangingPunct="1">
              <a:buFont typeface="Arial" charset="0"/>
              <a:buNone/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55600" indent="-355600" eaLnBrk="1" hangingPunct="1">
              <a:buAutoNum type="arabicPeriod"/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Pelayanan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Kesehatan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Dasar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Gratis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Puskesmas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(SK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Walikota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Medan No. 50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Tahun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2001)</a:t>
            </a:r>
          </a:p>
          <a:p>
            <a:pPr marL="355600" indent="-355600" eaLnBrk="1" hangingPunct="1">
              <a:buAutoNum type="arabicPeriod"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BPJS PBI-APBN (465.612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Jiwa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55600" indent="-355600" eaLnBrk="1" hangingPunct="1">
              <a:buFontTx/>
              <a:buAutoNum type="arabicPeriod"/>
              <a:defRPr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JPK Medan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Sehat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terintegrasi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BPJS/PBI- APBD (248.984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Jiwa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55600" indent="-355600" eaLnBrk="1" hangingPunct="1">
              <a:buFontTx/>
              <a:buAutoNum type="arabicPeriod"/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Perda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Kesehatan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Ibu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Bayi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baru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lahir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Bayi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Anak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Balita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(KIBBLA) No. 6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Tahun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2009.</a:t>
            </a:r>
          </a:p>
          <a:p>
            <a:pPr marL="355600" indent="-355600" eaLnBrk="1" hangingPunct="1">
              <a:buFontTx/>
              <a:buAutoNum type="arabicPeriod"/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Perda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Pecegahan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Penanggulangan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HIV&amp;AIDS Kota Medan, No.1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Tahun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2012</a:t>
            </a:r>
          </a:p>
          <a:p>
            <a:pPr marL="355600" indent="-355600" eaLnBrk="1" hangingPunct="1">
              <a:buFontTx/>
              <a:buAutoNum type="arabicPeriod"/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Perda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Kesehatan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Kota Medan, No.4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Tahun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2012</a:t>
            </a:r>
          </a:p>
          <a:p>
            <a:pPr marL="355600" indent="-355600" eaLnBrk="1" hangingPunct="1">
              <a:buFontTx/>
              <a:buAutoNum type="arabicPeriod"/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Penambahan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jam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pelayanan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kesehatan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Puskesmas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Puskesmas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Pembantu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hingga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jam 18:00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wib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55600" indent="-355600" eaLnBrk="1" hangingPunct="1">
              <a:buFontTx/>
              <a:buAutoNum type="arabicPeriod"/>
              <a:defRPr/>
            </a:pP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Pelayanan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Kesehatan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24 Jam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Puskesmas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Rawat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Inap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55600" indent="-355600">
              <a:buFontTx/>
              <a:buAutoNum type="arabicPeriod"/>
              <a:defRPr/>
            </a:pPr>
            <a:r>
              <a:rPr lang="id-ID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 penanggulangan TB dirancang bersama oleh Tim RAD (SK Tim RAD) telah terbentuk PerWal no. 85 tahun 2017 tentang RAD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d-ID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enanggulangan TB</a:t>
            </a:r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337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1. RAD PENANGGULANGAN TB 2017-2021</a:t>
            </a:r>
            <a:endParaRPr lang="id-ID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d-ID" dirty="0" smtClean="0">
                <a:solidFill>
                  <a:srgbClr val="0000CC"/>
                </a:solidFill>
              </a:rPr>
              <a:t>PerWal No. 85 Tahun 2017</a:t>
            </a:r>
          </a:p>
          <a:p>
            <a:pPr algn="just"/>
            <a:r>
              <a:rPr lang="id-ID" dirty="0" smtClean="0">
                <a:solidFill>
                  <a:srgbClr val="0000CC"/>
                </a:solidFill>
              </a:rPr>
              <a:t>Dirancang bersama oleh Tim RAD Kota Medan (Bappeda, Dinkes, Dinas Kependudukan, Dinas Ketenagakerjaan, TP-PKK, CSO, Dinas Pendidikan, Dinas Sosial, BLK, Perguruan Tinggi, Bagian Hukum)</a:t>
            </a:r>
          </a:p>
          <a:p>
            <a:pPr algn="just"/>
            <a:r>
              <a:rPr lang="id-ID" dirty="0" smtClean="0">
                <a:solidFill>
                  <a:srgbClr val="0000CC"/>
                </a:solidFill>
              </a:rPr>
              <a:t>Document RAD dan Logframe =&gt; strategi kegiatan yang secara holistik disusun bersama berbagai stake holder terkait</a:t>
            </a:r>
          </a:p>
          <a:p>
            <a:pPr algn="just"/>
            <a:r>
              <a:rPr lang="id-ID" dirty="0" smtClean="0">
                <a:solidFill>
                  <a:srgbClr val="0000CC"/>
                </a:solidFill>
              </a:rPr>
              <a:t>Costing =&gt; telah disusun costing RAD Kota Medan untuk penganggaran 2018</a:t>
            </a:r>
            <a:endParaRPr lang="id-ID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993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89" y="57149"/>
            <a:ext cx="5801711" cy="43512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7" y="2084989"/>
            <a:ext cx="6195848" cy="46468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08222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r>
              <a:rPr lang="id-ID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 DISTRIK PUBLIC PRIVATE MIX (DPPM)</a:t>
            </a:r>
            <a:endParaRPr lang="id-ID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id-ID" dirty="0" smtClean="0">
                <a:solidFill>
                  <a:srgbClr val="0000CC"/>
                </a:solidFill>
              </a:rPr>
              <a:t>Puskesmas sebagai leader dari fasyankes diwilayah kerjanya</a:t>
            </a:r>
          </a:p>
          <a:p>
            <a:pPr algn="just"/>
            <a:r>
              <a:rPr lang="id-ID" dirty="0" smtClean="0">
                <a:solidFill>
                  <a:srgbClr val="0000CC"/>
                </a:solidFill>
              </a:rPr>
              <a:t>Puskesmas berperan sebagai pembina fasyankes dalam tatalaksana pengobatan TB, Pencatatan dan Pelaporan</a:t>
            </a:r>
          </a:p>
          <a:p>
            <a:pPr algn="just"/>
            <a:r>
              <a:rPr lang="id-ID" dirty="0" smtClean="0">
                <a:solidFill>
                  <a:srgbClr val="0000CC"/>
                </a:solidFill>
              </a:rPr>
              <a:t>Telah dilaksanakan Revitalisasi DPPM sampai dengan Juni 2018 ke 6 Puskesmas (PKM Padang Bulan, PKM PB. Selayang, PKM Medan Deli, PKM Sering, PKM Amplas, PKM Helvetia)</a:t>
            </a:r>
          </a:p>
          <a:p>
            <a:pPr algn="just"/>
            <a:r>
              <a:rPr lang="id-ID" dirty="0" smtClean="0">
                <a:solidFill>
                  <a:srgbClr val="0000CC"/>
                </a:solidFill>
              </a:rPr>
              <a:t>Pada 6 Puskesmas tersebut telah dilakukan Assesment pencapaian program TB dan workshop jejaring internal Puskesmas</a:t>
            </a:r>
          </a:p>
          <a:p>
            <a:pPr algn="just"/>
            <a:r>
              <a:rPr lang="id-ID" dirty="0" smtClean="0">
                <a:solidFill>
                  <a:srgbClr val="0000CC"/>
                </a:solidFill>
              </a:rPr>
              <a:t>Penting untuk diketahui peran masing-masing bagian dalam penemuan suspek TB, kontak erat, dan pendampingan kepatuhan pengobatan</a:t>
            </a:r>
            <a:endParaRPr lang="id-ID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39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14" y="0"/>
            <a:ext cx="7287172" cy="40990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173" y="0"/>
            <a:ext cx="420605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703" y="3436882"/>
            <a:ext cx="4561490" cy="34211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8592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93913"/>
          </a:xfrm>
        </p:spPr>
        <p:txBody>
          <a:bodyPr/>
          <a:lstStyle/>
          <a:p>
            <a:r>
              <a:rPr lang="id-ID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3. MANDATORY NOTIFICATION (WAJIB LAPOR)</a:t>
            </a:r>
            <a:endParaRPr lang="id-ID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591" y="993913"/>
            <a:ext cx="11145079" cy="551290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d-ID" dirty="0" smtClean="0">
                <a:solidFill>
                  <a:srgbClr val="0000CC"/>
                </a:solidFill>
              </a:rPr>
              <a:t>Tercantum dalam Permenkes No. 67 tahun 2016</a:t>
            </a:r>
          </a:p>
          <a:p>
            <a:pPr algn="just"/>
            <a:r>
              <a:rPr lang="id-ID" dirty="0" smtClean="0">
                <a:solidFill>
                  <a:srgbClr val="0000CC"/>
                </a:solidFill>
              </a:rPr>
              <a:t>Semua fasyankes yang mengobati TB WAJIB LAPOR ke kemenkes</a:t>
            </a:r>
          </a:p>
          <a:p>
            <a:pPr algn="just"/>
            <a:r>
              <a:rPr lang="id-ID" dirty="0" smtClean="0">
                <a:solidFill>
                  <a:srgbClr val="0000CC"/>
                </a:solidFill>
              </a:rPr>
              <a:t>Pencatatan menggunakan form TB sesuai standar Kemenkes</a:t>
            </a:r>
          </a:p>
          <a:p>
            <a:pPr algn="just"/>
            <a:r>
              <a:rPr lang="id-ID" dirty="0" smtClean="0">
                <a:solidFill>
                  <a:srgbClr val="0000CC"/>
                </a:solidFill>
              </a:rPr>
              <a:t>Pelaporan dapat menggunakan SITT atau WIFI TB (DPM/DPS/Klinik Pratama)</a:t>
            </a:r>
          </a:p>
          <a:p>
            <a:pPr algn="just"/>
            <a:r>
              <a:rPr lang="id-ID" dirty="0" smtClean="0">
                <a:solidFill>
                  <a:srgbClr val="0000CC"/>
                </a:solidFill>
              </a:rPr>
              <a:t>Fasyankes yang banyak pasien TB nya menggunakan SITT, fasyankes yang sedikit pasien TB nya dapat menggunakan WIFI TB</a:t>
            </a:r>
          </a:p>
          <a:p>
            <a:pPr algn="just"/>
            <a:r>
              <a:rPr lang="id-ID" dirty="0" smtClean="0">
                <a:solidFill>
                  <a:srgbClr val="0000CC"/>
                </a:solidFill>
              </a:rPr>
              <a:t>Jumlah Fasyankes yang melaporkan dengan SITT =&gt; 97 (39 PKM, 39 RS, 7 Klinik, 7 DPM, 5 Lapas/Rutan)</a:t>
            </a:r>
          </a:p>
          <a:p>
            <a:pPr algn="just"/>
            <a:r>
              <a:rPr lang="id-ID" dirty="0" smtClean="0">
                <a:solidFill>
                  <a:srgbClr val="0000CC"/>
                </a:solidFill>
              </a:rPr>
              <a:t>Jumlah Fasyankes yang melaporkan dengan Wifi TB =&gt; 33 akun DPM/Klinik</a:t>
            </a:r>
          </a:p>
          <a:p>
            <a:pPr algn="just"/>
            <a:r>
              <a:rPr lang="id-ID" dirty="0" smtClean="0">
                <a:solidFill>
                  <a:srgbClr val="0000CC"/>
                </a:solidFill>
              </a:rPr>
              <a:t>Peningkatan kapasitas kepada petugas TB Puskesmas untuk pembinaan penggunaan Wifi TB DPM/Klinik Pratama diwilayah kerjanya</a:t>
            </a:r>
          </a:p>
          <a:p>
            <a:pPr algn="just"/>
            <a:r>
              <a:rPr lang="id-ID" dirty="0" smtClean="0">
                <a:solidFill>
                  <a:srgbClr val="0000CC"/>
                </a:solidFill>
              </a:rPr>
              <a:t>Peningkatan kapasitas pada Koalisi Organisasi Profesi =&gt; PAPDI, PDKI, PDUI, IDAI, PDAI</a:t>
            </a:r>
          </a:p>
        </p:txBody>
      </p:sp>
    </p:spTree>
    <p:extLst>
      <p:ext uri="{BB962C8B-B14F-4D97-AF65-F5344CB8AC3E}">
        <p14:creationId xmlns="" xmlns:p14="http://schemas.microsoft.com/office/powerpoint/2010/main" val="148841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1201</Words>
  <Application>Microsoft Office PowerPoint</Application>
  <PresentationFormat>Custom</PresentationFormat>
  <Paragraphs>169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PENCAPAIAN PENANGGULANGAN TB 2018</vt:lpstr>
      <vt:lpstr>Slide 2</vt:lpstr>
      <vt:lpstr>VISI &amp; MISI PEMBANGUNAN BERDASARKAN RANCANGAN RPJMD KOTA MEDAN 2016-2021</vt:lpstr>
      <vt:lpstr>KEBIJAKAN PEMERINTAH KOTA MEDAN  DI BIDANG KESEHATAN</vt:lpstr>
      <vt:lpstr>1. RAD PENANGGULANGAN TB 2017-2021</vt:lpstr>
      <vt:lpstr>Slide 6</vt:lpstr>
      <vt:lpstr>2. DISTRIK PUBLIC PRIVATE MIX (DPPM)</vt:lpstr>
      <vt:lpstr>Slide 8</vt:lpstr>
      <vt:lpstr>3. MANDATORY NOTIFICATION (WAJIB LAPOR)</vt:lpstr>
      <vt:lpstr>Slide 10</vt:lpstr>
      <vt:lpstr>4. SISTEM TRANSPORTASI SPUTUM (SITRUST)</vt:lpstr>
      <vt:lpstr>Slide 12</vt:lpstr>
      <vt:lpstr>5. RS PENGOBATAN TB RO (MTPTRO)</vt:lpstr>
      <vt:lpstr>6. PENCAPAIAN PENEMUAN KASUS TB</vt:lpstr>
      <vt:lpstr>7. PENDAMPINGAN PASIEN TB RO</vt:lpstr>
      <vt:lpstr>Slide 16</vt:lpstr>
      <vt:lpstr>8. PEMANTAUAN BULANAN TBRO (MICA)</vt:lpstr>
      <vt:lpstr>Slide 18</vt:lpstr>
      <vt:lpstr>9. PENYISIRAN KASUS TB - SIRS</vt:lpstr>
      <vt:lpstr>Slide 20</vt:lpstr>
      <vt:lpstr>PERINGATAN HARI TB SEDUNIA 2016</vt:lpstr>
      <vt:lpstr>KOMITMEN BAPAK GUBERNUR DAN WALIKOTA UNTUK PENGENDALIAN TB KOTA MEDAN</vt:lpstr>
      <vt:lpstr>KOMITMEN BAPAK GUBERNUR DAN WALIKOTA UNTUK PENGENDALIAN TB KOTA MEDAN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WORKSHOP DPPM PKM KOTA MEDAN</vt:lpstr>
      <vt:lpstr>Slide 33</vt:lpstr>
      <vt:lpstr>Slide 34</vt:lpstr>
      <vt:lpstr>Slide 35</vt:lpstr>
      <vt:lpstr>Slide 36</vt:lpstr>
      <vt:lpstr>Slide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PENCAPAIAN PENANGGULANGAN TB</dc:title>
  <dc:creator>lenovo</dc:creator>
  <cp:lastModifiedBy>SONY_VAIO</cp:lastModifiedBy>
  <cp:revision>44</cp:revision>
  <dcterms:created xsi:type="dcterms:W3CDTF">2018-07-09T12:15:15Z</dcterms:created>
  <dcterms:modified xsi:type="dcterms:W3CDTF">2018-07-11T18:50:50Z</dcterms:modified>
</cp:coreProperties>
</file>